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8AB848-1694-4C76-9380-5A24865E4A24}" type="datetimeFigureOut">
              <a:rPr lang="en-US" smtClean="0"/>
              <a:pPr/>
              <a:t>20-Apr-17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D79DA4-8B4F-4176-AE2A-40D6315F7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9898"/>
            <a:ext cx="7620000" cy="405970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АСТРОНОМСКА</a:t>
            </a:r>
            <a:r>
              <a:rPr lang="en-US" b="1" dirty="0" smtClean="0"/>
              <a:t> </a:t>
            </a:r>
            <a:r>
              <a:rPr lang="en-US" b="1" dirty="0" err="1" smtClean="0"/>
              <a:t>ТЕРМИНОЛОГИЈА</a:t>
            </a:r>
            <a:r>
              <a:rPr lang="en-US" b="1" dirty="0" smtClean="0"/>
              <a:t> У </a:t>
            </a:r>
            <a:r>
              <a:rPr lang="en-US" b="1" dirty="0" err="1" smtClean="0"/>
              <a:t>КЊИЖЕВНОМ</a:t>
            </a:r>
            <a:r>
              <a:rPr lang="en-US" b="1" dirty="0" smtClean="0"/>
              <a:t> </a:t>
            </a:r>
            <a:r>
              <a:rPr lang="en-US" b="1" dirty="0" err="1" smtClean="0"/>
              <a:t>ЈЕЗИКУ</a:t>
            </a:r>
            <a:r>
              <a:rPr lang="en-US" b="1" dirty="0" smtClean="0"/>
              <a:t> </a:t>
            </a:r>
            <a:r>
              <a:rPr lang="en-US" b="1" dirty="0" err="1" smtClean="0"/>
              <a:t>СРБА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18. И 19. </a:t>
            </a:r>
            <a:r>
              <a:rPr lang="en-US" b="1" dirty="0" err="1" smtClean="0"/>
              <a:t>ВЕКА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Исидора</a:t>
            </a:r>
            <a:r>
              <a:rPr lang="en-US" sz="4400" dirty="0" smtClean="0"/>
              <a:t> </a:t>
            </a:r>
            <a:r>
              <a:rPr lang="en-US" sz="4400" dirty="0" err="1" smtClean="0"/>
              <a:t>Бјелаковић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Синонимија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373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sr-Cyrl-CS" sz="1000" dirty="0">
                          <a:latin typeface="Times New Roman"/>
                          <a:ea typeface="Calibri"/>
                          <a:cs typeface="Times New Roman"/>
                        </a:rPr>
                        <a:t>ермин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000" dirty="0">
                          <a:latin typeface="Times New Roman"/>
                          <a:ea typeface="Calibri"/>
                          <a:cs typeface="Times New Roman"/>
                        </a:rPr>
                        <a:t>забележен у анализираној грађи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који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одговара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стању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у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савременом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терм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систему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српског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ј.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000">
                          <a:latin typeface="Times New Roman"/>
                          <a:ea typeface="Calibri"/>
                          <a:cs typeface="Times New Roman"/>
                        </a:rPr>
                        <a:t>Година/године регистровања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000">
                          <a:latin typeface="Times New Roman"/>
                          <a:ea typeface="Calibri"/>
                          <a:cs typeface="Times New Roman"/>
                        </a:rPr>
                        <a:t>Остали еквивалентни термини регистровани у грађи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000">
                          <a:latin typeface="Times New Roman"/>
                          <a:ea typeface="Calibri"/>
                          <a:cs typeface="Times New Roman"/>
                        </a:rPr>
                        <a:t>Година/године </a:t>
                      </a: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регистровања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b="1" dirty="0">
                          <a:latin typeface="Times New Roman"/>
                          <a:ea typeface="Calibri"/>
                          <a:cs typeface="Times New Roman"/>
                        </a:rPr>
                        <a:t>астроном</a:t>
                      </a:r>
                      <a:r>
                        <a:rPr lang="sr-Cyrl-C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latin typeface="Times New Roman"/>
                          <a:ea typeface="Calibri"/>
                          <a:cs typeface="Times New Roman"/>
                        </a:rPr>
                        <a:t>1783, 1801, 1824, 1825, 1844, 1864, ДЈ 1867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звездоведац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1804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звездоиспитатељ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1804, 1858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звездозритељ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1804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звездочтец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1801, 1804, 1824, 1844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небозритељ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1824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звездар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1850, ДЈ 1867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звездослов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1852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47725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295400"/>
                <a:gridCol w="3690939"/>
                <a:gridCol w="2119313"/>
              </a:tblGrid>
              <a:tr h="370840">
                <a:tc row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b="1" dirty="0">
                          <a:latin typeface="Times New Roman"/>
                          <a:ea typeface="Calibri"/>
                          <a:cs typeface="Times New Roman"/>
                        </a:rPr>
                        <a:t>телескоп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1824, 1864, ДЈ 1867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зрителна труба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1783, 1801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пустула 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1801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увеличително стакло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1801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цев зрителна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1804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зрителна туба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1824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приближавајуће стакло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1824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привлачителна туба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1844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дурбин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1850, 1864, ДЈ 1867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наочарна цев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1850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пуштула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1850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увеличавајуће стакло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1858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астрономски дурбин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ДЈ 1867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дурбин звездарнички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ДЈ 1867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latin typeface="Times New Roman"/>
                          <a:ea typeface="Calibri"/>
                          <a:cs typeface="Times New Roman"/>
                        </a:rPr>
                        <a:t>звездочник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latin typeface="Times New Roman"/>
                          <a:ea typeface="Calibri"/>
                          <a:cs typeface="Times New Roman"/>
                        </a:rPr>
                        <a:t>ДЈ 1867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Cyrl-CS" dirty="0" smtClean="0"/>
              <a:t>термини који су присутни и данас у терминолошком апарату астрономије, уз које је у 18. и 19. веку најчешће коегзистирао мањи или већи број синонима;</a:t>
            </a:r>
            <a:endParaRPr lang="en-US" dirty="0" smtClean="0"/>
          </a:p>
          <a:p>
            <a:pPr lvl="0"/>
            <a:r>
              <a:rPr lang="sr-Cyrl-CS" dirty="0" smtClean="0"/>
              <a:t>термини који се нису задржали у српском језику, него су замењени новим термином, који није посведочен у анализираној грађи.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i="1" dirty="0" smtClean="0"/>
              <a:t>Вјечни календар</a:t>
            </a:r>
            <a:r>
              <a:rPr lang="sr-Cyrl-CS" dirty="0" smtClean="0"/>
              <a:t> З. Орфелина (1783)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термини који се односе на астрономију као научну дисциплину: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астроном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астрономија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називи за васиону, галаксије, небеска тела, као и за параметре важне приликом описивања небеских тела и њиховог кретања: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атмосфера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еклиптика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звјезда/звезда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комета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Млечни пут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небо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оса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планета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реп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(‘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задњи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продужени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комете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1864.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задњи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продужени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неке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светлосне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небеске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појаве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сазвежђа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’),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свјет/свет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називи за планете: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Венера, Земља, Јупитер, Марс, Сатурн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називи за звезде и сазвежђа: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Велики медвјед/медвед, Зодијак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Кастор, Кит, Мали медвјед/медвед, Орион,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Полукс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Рак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А. Стојковић и П. Соларић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општи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небеска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њихове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делове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појаве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везане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њих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горња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планета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екватор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1801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Месец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месец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сателит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пега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прстен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прва четврт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1804);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последња четврт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1804);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последња четврт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Месеца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светлост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1801);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сенка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1801),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Сунце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сунце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четврт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1804);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звезде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сазвежђа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Круна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1801),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Лав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1804),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Ован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Рибе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Стрелац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1804).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астероиде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Јунона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Палада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1804),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Цере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4), </a:t>
            </a:r>
          </a:p>
          <a:p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Уран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(од 1804).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80288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В</a:t>
            </a:r>
            <a:r>
              <a:rPr lang="sr-Cyrl-RS" dirty="0" smtClean="0"/>
              <a:t>. </a:t>
            </a:r>
            <a:r>
              <a:rPr lang="en-US" dirty="0" err="1" smtClean="0"/>
              <a:t>Булић</a:t>
            </a:r>
            <a:r>
              <a:rPr lang="en-US" dirty="0" smtClean="0"/>
              <a:t> </a:t>
            </a:r>
            <a:r>
              <a:rPr lang="sr-Cyrl-RS" dirty="0" smtClean="0"/>
              <a:t>(</a:t>
            </a:r>
            <a:r>
              <a:rPr lang="en-US" dirty="0" smtClean="0"/>
              <a:t>1824</a:t>
            </a:r>
            <a:r>
              <a:rPr lang="sr-Cyrl-RS" dirty="0" smtClean="0"/>
              <a:t>)</a:t>
            </a:r>
            <a:r>
              <a:rPr lang="en-US" dirty="0" smtClean="0"/>
              <a:t>, Ј. </a:t>
            </a:r>
            <a:r>
              <a:rPr lang="en-US" dirty="0" err="1" smtClean="0"/>
              <a:t>Вујић</a:t>
            </a:r>
            <a:r>
              <a:rPr lang="en-US" dirty="0" smtClean="0"/>
              <a:t> (17825) и Д. </a:t>
            </a:r>
            <a:r>
              <a:rPr lang="en-US" dirty="0" err="1" smtClean="0"/>
              <a:t>Тирол</a:t>
            </a:r>
            <a:r>
              <a:rPr lang="en-US" dirty="0" smtClean="0"/>
              <a:t> (1832)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општи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астрономске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појаве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месечина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1824),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метеор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окретање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(1825),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помрачење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1832),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помрачење Месеца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1832),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младина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(1824),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пун месец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1824);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зрак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1824);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излазак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називи за планете: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Меркур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звезде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сазвежђа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Алдебаран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Вега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Влашићи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1824),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Лира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астероид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Веста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1824), </a:t>
            </a:r>
          </a:p>
          <a:p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телескоп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1824).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Г</a:t>
            </a:r>
            <a:r>
              <a:rPr lang="sr-Cyrl-RS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Хаџић</a:t>
            </a:r>
            <a:r>
              <a:rPr lang="en-US" dirty="0" smtClean="0"/>
              <a:t> (1844), </a:t>
            </a:r>
            <a:r>
              <a:rPr lang="en-US" dirty="0" err="1" smtClean="0"/>
              <a:t>Милан</a:t>
            </a:r>
            <a:r>
              <a:rPr lang="en-US" dirty="0" smtClean="0"/>
              <a:t> </a:t>
            </a:r>
            <a:r>
              <a:rPr lang="en-US" dirty="0" err="1" smtClean="0"/>
              <a:t>Мијатовић</a:t>
            </a:r>
            <a:r>
              <a:rPr lang="en-US" dirty="0" smtClean="0"/>
              <a:t> (1852)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називи за звезде и сазвежђа: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Андромеда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Бабини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штапови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(1844);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Бик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1845),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Близанци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Водолија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1845),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Змија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Лабуд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Орао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оларна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звезда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Херкулес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1844),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Хидра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Шкорпија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1852).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општи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астрономске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појаве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инструменте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небеска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глобус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сферичан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приказ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небеских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зрак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светлости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1844),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мена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1844),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обртање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1850),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поларни круг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1852),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помрачење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Сунца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44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трабант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1844), 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астероиде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Астреа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1852),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Метис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(1852),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Флора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(1852). 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1852.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Нептун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Д. Павловић, Ј. Белингер, Д. Јосић и А. Кутнер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24088" cy="4800600"/>
          </a:xfrm>
        </p:spPr>
        <p:txBody>
          <a:bodyPr>
            <a:noAutofit/>
          </a:bodyPr>
          <a:lstStyle/>
          <a:p>
            <a:pPr lvl="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општи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називи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астрономске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појаве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инструменте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небеска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астероид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1861),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астрономски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1861),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безваздушни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простор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васиона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(1867, ДЈ),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глава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двоструки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прстен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доња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планета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елипса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залазак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1864),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залазак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унца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1864),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Земљин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уштап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1867);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зодијачка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светлост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излазак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унца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(1866 ДП),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јужни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1825.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крајња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јуна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тачка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ротационе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осовине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Земље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’;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1864.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крајња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јужна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тачка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замишљене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ротационе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осовине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сферичних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небеских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космографија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1866),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кретање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кретање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Сунца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Месечев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екватор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1867);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Месечев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зрак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Месечев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јужни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Месечева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1864),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нова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Земља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1867);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обим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1864),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опозиција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падање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звезда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(1861),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8247888" cy="6400800"/>
          </a:xfrm>
        </p:spPr>
        <p:txBody>
          <a:bodyPr>
            <a:noAutofit/>
          </a:bodyPr>
          <a:lstStyle/>
          <a:p>
            <a:pPr lvl="0"/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планетоид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1861),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1825.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једна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две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крајње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тачке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ротационе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осовине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Змеље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1864.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једна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две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крајње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тачке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ротационих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осовина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сферичних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небеских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полупречник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помрачење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Земље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пречник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1861),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привлачна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сила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промер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1866),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Птоломејев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систем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млад месец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(1864),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прва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четврт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Земље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1867);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репатица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сателит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(ЈБ 1866),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светски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1844. –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односи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свет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1867.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васионски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северни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обратник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1866),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северни пол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1825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крајња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јужна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тачка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ротационе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осовине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Земље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’;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1867.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крајња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јужна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тачка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замишљене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ротационе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осовине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сферичних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небеских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соларни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(1861),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средиште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1864),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Сунчев зрак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(ДЈ 1867),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Сунчева светлост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(ДЈ 1867),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сфера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(1864),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уштап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видљивост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Месеца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потпуности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видљивост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неког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небеског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потпуности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хемисфера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(од 1861),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фаза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1867);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096000"/>
          </a:xfrm>
        </p:spPr>
        <p:txBody>
          <a:bodyPr/>
          <a:lstStyle/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називи за звезде и сазвежђа: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Вага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(1866, ЈБ),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Велика кола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Јаковљев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штап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Капела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Касиопеја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Кочијаш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Мала кола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Орионов појас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Сиријус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Спика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називи за астероиде: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Викторија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(од 1864),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Дијана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Егерија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Лутеција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Масалија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Талија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(1864),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i="1" dirty="0" smtClean="0">
                <a:latin typeface="Times New Roman" pitchFamily="18" charset="0"/>
                <a:cs typeface="Times New Roman" pitchFamily="18" charset="0"/>
              </a:rPr>
              <a:t>Тетис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(1864),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Фортуна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(1864).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</TotalTime>
  <Words>1234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АСТРОНОМСКА ТЕРМИНОЛОГИЈА У КЊИЖЕВНОМ ЈЕЗИКУ СРБА  18. И 19. ВЕКА   Исидора Бјелаковић</vt:lpstr>
      <vt:lpstr>Slide 2</vt:lpstr>
      <vt:lpstr>Вјечни календар З. Орфелина (1783)</vt:lpstr>
      <vt:lpstr>А. Стојковић и П. Соларић</vt:lpstr>
      <vt:lpstr>В. Булић (1824), Ј. Вујић (17825) и Д. Тирол (1832)</vt:lpstr>
      <vt:lpstr>Г. Хаџић (1844), Милан Мијатовић (1852)</vt:lpstr>
      <vt:lpstr>Д. Павловић, Ј. Белингер, Д. Јосић и А. Кутнер</vt:lpstr>
      <vt:lpstr>Slide 8</vt:lpstr>
      <vt:lpstr>Slide 9</vt:lpstr>
      <vt:lpstr>Синонимија</vt:lpstr>
      <vt:lpstr>Slide 11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АСТРОНОМСКА ТЕРМИНОЛОГИЈА У КЊИЖЕВНОМ ЈЕЗИКУ СРБА  18. И 19. ВЕКА   Исидора Бјелаковић</dc:title>
  <dc:creator>Korisnik</dc:creator>
  <cp:lastModifiedBy>Korisnik</cp:lastModifiedBy>
  <cp:revision>2</cp:revision>
  <dcterms:created xsi:type="dcterms:W3CDTF">2017-04-20T07:35:32Z</dcterms:created>
  <dcterms:modified xsi:type="dcterms:W3CDTF">2017-04-20T09:31:56Z</dcterms:modified>
</cp:coreProperties>
</file>