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8AB848-1694-4C76-9380-5A24865E4A24}" type="datetimeFigureOut">
              <a:rPr lang="en-US" smtClean="0"/>
              <a:pPr/>
              <a:t>20-Apr-17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D79DA4-8B4F-4176-AE2A-40D6315F72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8AB848-1694-4C76-9380-5A24865E4A24}" type="datetimeFigureOut">
              <a:rPr lang="en-US" smtClean="0"/>
              <a:pPr/>
              <a:t>20-Apr-17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D79DA4-8B4F-4176-AE2A-40D6315F72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8AB848-1694-4C76-9380-5A24865E4A24}" type="datetimeFigureOut">
              <a:rPr lang="en-US" smtClean="0"/>
              <a:pPr/>
              <a:t>20-Apr-17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D79DA4-8B4F-4176-AE2A-40D6315F72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8AB848-1694-4C76-9380-5A24865E4A24}" type="datetimeFigureOut">
              <a:rPr lang="en-US" smtClean="0"/>
              <a:pPr/>
              <a:t>20-Apr-17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D79DA4-8B4F-4176-AE2A-40D6315F72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8AB848-1694-4C76-9380-5A24865E4A24}" type="datetimeFigureOut">
              <a:rPr lang="en-US" smtClean="0"/>
              <a:pPr/>
              <a:t>20-Apr-17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D79DA4-8B4F-4176-AE2A-40D6315F72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8AB848-1694-4C76-9380-5A24865E4A24}" type="datetimeFigureOut">
              <a:rPr lang="en-US" smtClean="0"/>
              <a:pPr/>
              <a:t>20-Apr-17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D79DA4-8B4F-4176-AE2A-40D6315F72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8AB848-1694-4C76-9380-5A24865E4A24}" type="datetimeFigureOut">
              <a:rPr lang="en-US" smtClean="0"/>
              <a:pPr/>
              <a:t>20-Apr-17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D79DA4-8B4F-4176-AE2A-40D6315F72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8AB848-1694-4C76-9380-5A24865E4A24}" type="datetimeFigureOut">
              <a:rPr lang="en-US" smtClean="0"/>
              <a:pPr/>
              <a:t>20-Apr-17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D79DA4-8B4F-4176-AE2A-40D6315F72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8AB848-1694-4C76-9380-5A24865E4A24}" type="datetimeFigureOut">
              <a:rPr lang="en-US" smtClean="0"/>
              <a:pPr/>
              <a:t>20-Apr-17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D79DA4-8B4F-4176-AE2A-40D6315F72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8AB848-1694-4C76-9380-5A24865E4A24}" type="datetimeFigureOut">
              <a:rPr lang="en-US" smtClean="0"/>
              <a:pPr/>
              <a:t>20-Apr-17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D79DA4-8B4F-4176-AE2A-40D6315F72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8AB848-1694-4C76-9380-5A24865E4A24}" type="datetimeFigureOut">
              <a:rPr lang="en-US" smtClean="0"/>
              <a:pPr/>
              <a:t>20-Apr-17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D79DA4-8B4F-4176-AE2A-40D6315F72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48AB848-1694-4C76-9380-5A24865E4A24}" type="datetimeFigureOut">
              <a:rPr lang="en-US" smtClean="0"/>
              <a:pPr/>
              <a:t>20-Apr-17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1D79DA4-8B4F-4176-AE2A-40D6315F72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59898"/>
            <a:ext cx="7620000" cy="405970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АСТРОНОМСКА</a:t>
            </a:r>
            <a:r>
              <a:rPr lang="en-US" b="1" dirty="0" smtClean="0"/>
              <a:t> </a:t>
            </a:r>
            <a:r>
              <a:rPr lang="en-US" b="1" dirty="0" err="1" smtClean="0"/>
              <a:t>ТЕРМИНОЛОГИЈА</a:t>
            </a:r>
            <a:r>
              <a:rPr lang="en-US" b="1" dirty="0" smtClean="0"/>
              <a:t> У </a:t>
            </a:r>
            <a:r>
              <a:rPr lang="en-US" b="1" dirty="0" err="1" smtClean="0"/>
              <a:t>КЊИЖЕВНОМ</a:t>
            </a:r>
            <a:r>
              <a:rPr lang="en-US" b="1" dirty="0" smtClean="0"/>
              <a:t> </a:t>
            </a:r>
            <a:r>
              <a:rPr lang="en-US" b="1" dirty="0" err="1" smtClean="0"/>
              <a:t>ЈЕЗИКУ</a:t>
            </a:r>
            <a:r>
              <a:rPr lang="en-US" b="1" dirty="0" smtClean="0"/>
              <a:t> </a:t>
            </a:r>
            <a:r>
              <a:rPr lang="en-US" b="1" dirty="0" err="1" smtClean="0"/>
              <a:t>СРБА</a:t>
            </a:r>
            <a:r>
              <a:rPr lang="en-US" b="1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18. И 19. </a:t>
            </a:r>
            <a:r>
              <a:rPr lang="en-US" b="1" dirty="0" err="1" smtClean="0"/>
              <a:t>ВЕКА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400" dirty="0" err="1" smtClean="0"/>
              <a:t>Исидора</a:t>
            </a:r>
            <a:r>
              <a:rPr lang="en-US" sz="4400" dirty="0" smtClean="0"/>
              <a:t> </a:t>
            </a:r>
            <a:r>
              <a:rPr lang="en-US" sz="4400" dirty="0" err="1" smtClean="0"/>
              <a:t>Бјелаковић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Синонимија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2" cy="3732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4838"/>
                <a:gridCol w="1874838"/>
                <a:gridCol w="1874838"/>
                <a:gridCol w="1874838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r>
                        <a:rPr lang="sr-Cyrl-CS" sz="1000" dirty="0">
                          <a:latin typeface="Times New Roman"/>
                          <a:ea typeface="Calibri"/>
                          <a:cs typeface="Times New Roman"/>
                        </a:rPr>
                        <a:t>ермин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000" dirty="0">
                          <a:latin typeface="Times New Roman"/>
                          <a:ea typeface="Calibri"/>
                          <a:cs typeface="Times New Roman"/>
                        </a:rPr>
                        <a:t>забележен у анализираној грађи</a:t>
                      </a:r>
                      <a:r>
                        <a:rPr lang="en-US" sz="1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Times New Roman"/>
                          <a:ea typeface="Calibri"/>
                          <a:cs typeface="Times New Roman"/>
                        </a:rPr>
                        <a:t>који</a:t>
                      </a:r>
                      <a:r>
                        <a:rPr lang="en-US" sz="1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Times New Roman"/>
                          <a:ea typeface="Calibri"/>
                          <a:cs typeface="Times New Roman"/>
                        </a:rPr>
                        <a:t>одговара</a:t>
                      </a:r>
                      <a:r>
                        <a:rPr lang="en-US" sz="1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Times New Roman"/>
                          <a:ea typeface="Calibri"/>
                          <a:cs typeface="Times New Roman"/>
                        </a:rPr>
                        <a:t>стању</a:t>
                      </a:r>
                      <a:r>
                        <a:rPr lang="en-US" sz="1000" dirty="0">
                          <a:latin typeface="Times New Roman"/>
                          <a:ea typeface="Calibri"/>
                          <a:cs typeface="Times New Roman"/>
                        </a:rPr>
                        <a:t> у </a:t>
                      </a:r>
                      <a:r>
                        <a:rPr lang="en-US" sz="1000" dirty="0" err="1">
                          <a:latin typeface="Times New Roman"/>
                          <a:ea typeface="Calibri"/>
                          <a:cs typeface="Times New Roman"/>
                        </a:rPr>
                        <a:t>савременом</a:t>
                      </a:r>
                      <a:r>
                        <a:rPr lang="en-US" sz="1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Times New Roman"/>
                          <a:ea typeface="Calibri"/>
                          <a:cs typeface="Times New Roman"/>
                        </a:rPr>
                        <a:t>терм</a:t>
                      </a:r>
                      <a:r>
                        <a:rPr lang="en-US" sz="1000" dirty="0"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en-US" sz="1000" dirty="0" err="1">
                          <a:latin typeface="Times New Roman"/>
                          <a:ea typeface="Calibri"/>
                          <a:cs typeface="Times New Roman"/>
                        </a:rPr>
                        <a:t>систему</a:t>
                      </a:r>
                      <a:r>
                        <a:rPr lang="en-US" sz="1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Times New Roman"/>
                          <a:ea typeface="Calibri"/>
                          <a:cs typeface="Times New Roman"/>
                        </a:rPr>
                        <a:t>српског</a:t>
                      </a:r>
                      <a:r>
                        <a:rPr lang="en-US" sz="1000" dirty="0">
                          <a:latin typeface="Times New Roman"/>
                          <a:ea typeface="Calibri"/>
                          <a:cs typeface="Times New Roman"/>
                        </a:rPr>
                        <a:t> ј.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000">
                          <a:latin typeface="Times New Roman"/>
                          <a:ea typeface="Calibri"/>
                          <a:cs typeface="Times New Roman"/>
                        </a:rPr>
                        <a:t>Година/године регистровања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000">
                          <a:latin typeface="Times New Roman"/>
                          <a:ea typeface="Calibri"/>
                          <a:cs typeface="Times New Roman"/>
                        </a:rPr>
                        <a:t>Остали еквивалентни термини регистровани у грађи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000">
                          <a:latin typeface="Times New Roman"/>
                          <a:ea typeface="Calibri"/>
                          <a:cs typeface="Times New Roman"/>
                        </a:rPr>
                        <a:t>Година/године </a:t>
                      </a: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регистровања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row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2000" b="1" dirty="0">
                          <a:latin typeface="Times New Roman"/>
                          <a:ea typeface="Calibri"/>
                          <a:cs typeface="Times New Roman"/>
                        </a:rPr>
                        <a:t>астроном</a:t>
                      </a:r>
                      <a:r>
                        <a:rPr lang="sr-Cyrl-CS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2000" dirty="0">
                          <a:latin typeface="Times New Roman"/>
                          <a:ea typeface="Calibri"/>
                          <a:cs typeface="Times New Roman"/>
                        </a:rPr>
                        <a:t>1783, 1801, 1824, 1825, 1844, 1864, ДЈ 1867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800" dirty="0">
                          <a:latin typeface="Times New Roman"/>
                          <a:ea typeface="Calibri"/>
                          <a:cs typeface="Times New Roman"/>
                        </a:rPr>
                        <a:t>звездоведац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800" dirty="0">
                          <a:latin typeface="Times New Roman"/>
                          <a:ea typeface="Calibri"/>
                          <a:cs typeface="Times New Roman"/>
                        </a:rPr>
                        <a:t>1804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800" dirty="0">
                          <a:latin typeface="Times New Roman"/>
                          <a:ea typeface="Calibri"/>
                          <a:cs typeface="Times New Roman"/>
                        </a:rPr>
                        <a:t>звездоиспитатељ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800" dirty="0">
                          <a:latin typeface="Times New Roman"/>
                          <a:ea typeface="Calibri"/>
                          <a:cs typeface="Times New Roman"/>
                        </a:rPr>
                        <a:t>1804, 1858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800" dirty="0">
                          <a:latin typeface="Times New Roman"/>
                          <a:ea typeface="Calibri"/>
                          <a:cs typeface="Times New Roman"/>
                        </a:rPr>
                        <a:t>звездозритељ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800" dirty="0">
                          <a:latin typeface="Times New Roman"/>
                          <a:ea typeface="Calibri"/>
                          <a:cs typeface="Times New Roman"/>
                        </a:rPr>
                        <a:t>1804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800" dirty="0">
                          <a:latin typeface="Times New Roman"/>
                          <a:ea typeface="Calibri"/>
                          <a:cs typeface="Times New Roman"/>
                        </a:rPr>
                        <a:t>звездочтец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800" dirty="0">
                          <a:latin typeface="Times New Roman"/>
                          <a:ea typeface="Calibri"/>
                          <a:cs typeface="Times New Roman"/>
                        </a:rPr>
                        <a:t>1801, 1804, 1824, 1844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800" dirty="0">
                          <a:latin typeface="Times New Roman"/>
                          <a:ea typeface="Calibri"/>
                          <a:cs typeface="Times New Roman"/>
                        </a:rPr>
                        <a:t>небозритељ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800" dirty="0">
                          <a:latin typeface="Times New Roman"/>
                          <a:ea typeface="Calibri"/>
                          <a:cs typeface="Times New Roman"/>
                        </a:rPr>
                        <a:t>1824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800" dirty="0">
                          <a:latin typeface="Times New Roman"/>
                          <a:ea typeface="Calibri"/>
                          <a:cs typeface="Times New Roman"/>
                        </a:rPr>
                        <a:t>звездар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800" dirty="0">
                          <a:latin typeface="Times New Roman"/>
                          <a:ea typeface="Calibri"/>
                          <a:cs typeface="Times New Roman"/>
                        </a:rPr>
                        <a:t>1850, ДЈ 1867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800" dirty="0">
                          <a:latin typeface="Times New Roman"/>
                          <a:ea typeface="Calibri"/>
                          <a:cs typeface="Times New Roman"/>
                        </a:rPr>
                        <a:t>звездослов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800" dirty="0">
                          <a:latin typeface="Times New Roman"/>
                          <a:ea typeface="Calibri"/>
                          <a:cs typeface="Times New Roman"/>
                        </a:rPr>
                        <a:t>1852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533400"/>
          <a:ext cx="8477252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295400"/>
                <a:gridCol w="3690939"/>
                <a:gridCol w="2119313"/>
              </a:tblGrid>
              <a:tr h="370840">
                <a:tc rowSpan="1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800" b="1" dirty="0">
                          <a:latin typeface="Times New Roman"/>
                          <a:ea typeface="Calibri"/>
                          <a:cs typeface="Times New Roman"/>
                        </a:rPr>
                        <a:t>телескоп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1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800" dirty="0">
                          <a:latin typeface="Times New Roman"/>
                          <a:ea typeface="Calibri"/>
                          <a:cs typeface="Times New Roman"/>
                        </a:rPr>
                        <a:t>1824, 1864, ДЈ 1867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800" dirty="0">
                          <a:latin typeface="Times New Roman"/>
                          <a:ea typeface="Calibri"/>
                          <a:cs typeface="Times New Roman"/>
                        </a:rPr>
                        <a:t>зрителна труба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800" dirty="0">
                          <a:latin typeface="Times New Roman"/>
                          <a:ea typeface="Calibri"/>
                          <a:cs typeface="Times New Roman"/>
                        </a:rPr>
                        <a:t>1783, 1801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800">
                          <a:latin typeface="Times New Roman"/>
                          <a:ea typeface="Calibri"/>
                          <a:cs typeface="Times New Roman"/>
                        </a:rPr>
                        <a:t>пустула 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800">
                          <a:latin typeface="Times New Roman"/>
                          <a:ea typeface="Calibri"/>
                          <a:cs typeface="Times New Roman"/>
                        </a:rPr>
                        <a:t>1801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800" dirty="0">
                          <a:latin typeface="Times New Roman"/>
                          <a:ea typeface="Calibri"/>
                          <a:cs typeface="Times New Roman"/>
                        </a:rPr>
                        <a:t>увеличително стакло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800">
                          <a:latin typeface="Times New Roman"/>
                          <a:ea typeface="Calibri"/>
                          <a:cs typeface="Times New Roman"/>
                        </a:rPr>
                        <a:t>1801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800" dirty="0">
                          <a:latin typeface="Times New Roman"/>
                          <a:ea typeface="Calibri"/>
                          <a:cs typeface="Times New Roman"/>
                        </a:rPr>
                        <a:t>цев зрителна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800" dirty="0">
                          <a:latin typeface="Times New Roman"/>
                          <a:ea typeface="Calibri"/>
                          <a:cs typeface="Times New Roman"/>
                        </a:rPr>
                        <a:t>1804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800">
                          <a:latin typeface="Times New Roman"/>
                          <a:ea typeface="Calibri"/>
                          <a:cs typeface="Times New Roman"/>
                        </a:rPr>
                        <a:t>зрителна туба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800" dirty="0">
                          <a:latin typeface="Times New Roman"/>
                          <a:ea typeface="Calibri"/>
                          <a:cs typeface="Times New Roman"/>
                        </a:rPr>
                        <a:t>1824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800">
                          <a:latin typeface="Times New Roman"/>
                          <a:ea typeface="Calibri"/>
                          <a:cs typeface="Times New Roman"/>
                        </a:rPr>
                        <a:t>приближавајуће стакло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800" dirty="0">
                          <a:latin typeface="Times New Roman"/>
                          <a:ea typeface="Calibri"/>
                          <a:cs typeface="Times New Roman"/>
                        </a:rPr>
                        <a:t>1824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800">
                          <a:latin typeface="Times New Roman"/>
                          <a:ea typeface="Calibri"/>
                          <a:cs typeface="Times New Roman"/>
                        </a:rPr>
                        <a:t>привлачителна туба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800" dirty="0">
                          <a:latin typeface="Times New Roman"/>
                          <a:ea typeface="Calibri"/>
                          <a:cs typeface="Times New Roman"/>
                        </a:rPr>
                        <a:t>1844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800">
                          <a:latin typeface="Times New Roman"/>
                          <a:ea typeface="Calibri"/>
                          <a:cs typeface="Times New Roman"/>
                        </a:rPr>
                        <a:t>дурбин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800" dirty="0">
                          <a:latin typeface="Times New Roman"/>
                          <a:ea typeface="Calibri"/>
                          <a:cs typeface="Times New Roman"/>
                        </a:rPr>
                        <a:t>1850, 1864, ДЈ 1867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800">
                          <a:latin typeface="Times New Roman"/>
                          <a:ea typeface="Calibri"/>
                          <a:cs typeface="Times New Roman"/>
                        </a:rPr>
                        <a:t>наочарна цев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800" dirty="0">
                          <a:latin typeface="Times New Roman"/>
                          <a:ea typeface="Calibri"/>
                          <a:cs typeface="Times New Roman"/>
                        </a:rPr>
                        <a:t>1850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800">
                          <a:latin typeface="Times New Roman"/>
                          <a:ea typeface="Calibri"/>
                          <a:cs typeface="Times New Roman"/>
                        </a:rPr>
                        <a:t>пуштула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800" dirty="0">
                          <a:latin typeface="Times New Roman"/>
                          <a:ea typeface="Calibri"/>
                          <a:cs typeface="Times New Roman"/>
                        </a:rPr>
                        <a:t>1850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800">
                          <a:latin typeface="Times New Roman"/>
                          <a:ea typeface="Calibri"/>
                          <a:cs typeface="Times New Roman"/>
                        </a:rPr>
                        <a:t>увеличавајуће стакло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800" dirty="0">
                          <a:latin typeface="Times New Roman"/>
                          <a:ea typeface="Calibri"/>
                          <a:cs typeface="Times New Roman"/>
                        </a:rPr>
                        <a:t>1858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800">
                          <a:latin typeface="Times New Roman"/>
                          <a:ea typeface="Calibri"/>
                          <a:cs typeface="Times New Roman"/>
                        </a:rPr>
                        <a:t>астрономски дурбин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800" dirty="0">
                          <a:latin typeface="Times New Roman"/>
                          <a:ea typeface="Calibri"/>
                          <a:cs typeface="Times New Roman"/>
                        </a:rPr>
                        <a:t>ДЈ 1867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800">
                          <a:latin typeface="Times New Roman"/>
                          <a:ea typeface="Calibri"/>
                          <a:cs typeface="Times New Roman"/>
                        </a:rPr>
                        <a:t>дурбин звездарнички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800" dirty="0">
                          <a:latin typeface="Times New Roman"/>
                          <a:ea typeface="Calibri"/>
                          <a:cs typeface="Times New Roman"/>
                        </a:rPr>
                        <a:t>ДЈ 1867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800">
                          <a:latin typeface="Times New Roman"/>
                          <a:ea typeface="Calibri"/>
                          <a:cs typeface="Times New Roman"/>
                        </a:rPr>
                        <a:t>звездочник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800" dirty="0">
                          <a:latin typeface="Times New Roman"/>
                          <a:ea typeface="Calibri"/>
                          <a:cs typeface="Times New Roman"/>
                        </a:rPr>
                        <a:t>ДЈ 1867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r-Cyrl-CS" dirty="0" smtClean="0"/>
              <a:t>термини који су присутни и данас у терминолошком апарату астрономије, уз које је у 18. и 19. веку најчешће коегзистирао мањи или већи број синонима;</a:t>
            </a:r>
            <a:endParaRPr lang="en-US" dirty="0" smtClean="0"/>
          </a:p>
          <a:p>
            <a:pPr lvl="0"/>
            <a:r>
              <a:rPr lang="sr-Cyrl-CS" dirty="0" smtClean="0"/>
              <a:t>термини који се нису задржали у српском језику, него су замењени новим термином, који није посведочен у анализираној грађи.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i="1" dirty="0" smtClean="0"/>
              <a:t>Вјечни календар</a:t>
            </a:r>
            <a:r>
              <a:rPr lang="sr-Cyrl-CS" dirty="0" smtClean="0"/>
              <a:t> З. Орфелина (1783)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48006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термини који се односе на астрономију као научну дисциплину: </a:t>
            </a:r>
            <a:r>
              <a:rPr lang="sr-Cyrl-CS" i="1" dirty="0" smtClean="0">
                <a:latin typeface="Times New Roman" pitchFamily="18" charset="0"/>
                <a:cs typeface="Times New Roman" pitchFamily="18" charset="0"/>
              </a:rPr>
              <a:t>астроном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Cyrl-CS" i="1" dirty="0" smtClean="0">
                <a:latin typeface="Times New Roman" pitchFamily="18" charset="0"/>
                <a:cs typeface="Times New Roman" pitchFamily="18" charset="0"/>
              </a:rPr>
              <a:t>астрономија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;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називи за васиону, галаксије, небеска тела, као и за параметре важне приликом описивања небеских тела и њиховог кретања: </a:t>
            </a:r>
            <a:r>
              <a:rPr lang="sr-Cyrl-CS" i="1" dirty="0" smtClean="0">
                <a:latin typeface="Times New Roman" pitchFamily="18" charset="0"/>
                <a:cs typeface="Times New Roman" pitchFamily="18" charset="0"/>
              </a:rPr>
              <a:t>атмосфера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Cyrl-CS" i="1" dirty="0" smtClean="0">
                <a:latin typeface="Times New Roman" pitchFamily="18" charset="0"/>
                <a:cs typeface="Times New Roman" pitchFamily="18" charset="0"/>
              </a:rPr>
              <a:t>еклиптика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Cyrl-CS" i="1" dirty="0" smtClean="0">
                <a:latin typeface="Times New Roman" pitchFamily="18" charset="0"/>
                <a:cs typeface="Times New Roman" pitchFamily="18" charset="0"/>
              </a:rPr>
              <a:t>звјезда/звезда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Cyrl-CS" i="1" dirty="0" smtClean="0">
                <a:latin typeface="Times New Roman" pitchFamily="18" charset="0"/>
                <a:cs typeface="Times New Roman" pitchFamily="18" charset="0"/>
              </a:rPr>
              <a:t>комета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Cyrl-CS" i="1" dirty="0" smtClean="0">
                <a:latin typeface="Times New Roman" pitchFamily="18" charset="0"/>
                <a:cs typeface="Times New Roman" pitchFamily="18" charset="0"/>
              </a:rPr>
              <a:t>Млечни пут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Cyrl-CS" i="1" dirty="0" smtClean="0">
                <a:latin typeface="Times New Roman" pitchFamily="18" charset="0"/>
                <a:cs typeface="Times New Roman" pitchFamily="18" charset="0"/>
              </a:rPr>
              <a:t>небо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Cyrl-CS" i="1" dirty="0" smtClean="0">
                <a:latin typeface="Times New Roman" pitchFamily="18" charset="0"/>
                <a:cs typeface="Times New Roman" pitchFamily="18" charset="0"/>
              </a:rPr>
              <a:t>оса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Cyrl-CS" i="1" dirty="0" smtClean="0">
                <a:latin typeface="Times New Roman" pitchFamily="18" charset="0"/>
                <a:cs typeface="Times New Roman" pitchFamily="18" charset="0"/>
              </a:rPr>
              <a:t>планета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реп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(‘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задњи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продужени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део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комете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’;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од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1864.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као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‘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задњи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продужени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део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неке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светлосне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небеске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појаве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сазвежђа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’),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i="1" dirty="0" smtClean="0">
                <a:latin typeface="Times New Roman" pitchFamily="18" charset="0"/>
                <a:cs typeface="Times New Roman" pitchFamily="18" charset="0"/>
              </a:rPr>
              <a:t>свјет/свет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називи за планете: </a:t>
            </a:r>
            <a:r>
              <a:rPr lang="sr-Cyrl-CS" i="1" dirty="0" smtClean="0">
                <a:latin typeface="Times New Roman" pitchFamily="18" charset="0"/>
                <a:cs typeface="Times New Roman" pitchFamily="18" charset="0"/>
              </a:rPr>
              <a:t>Венера, Земља, Јупитер, Марс, Сатурн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;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називи за звезде и сазвежђа: </a:t>
            </a:r>
            <a:r>
              <a:rPr lang="sr-Cyrl-CS" i="1" dirty="0" smtClean="0">
                <a:latin typeface="Times New Roman" pitchFamily="18" charset="0"/>
                <a:cs typeface="Times New Roman" pitchFamily="18" charset="0"/>
              </a:rPr>
              <a:t>Велики медвјед/медвед, Зодијак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Cyrl-CS" i="1" dirty="0" smtClean="0">
                <a:latin typeface="Times New Roman" pitchFamily="18" charset="0"/>
                <a:cs typeface="Times New Roman" pitchFamily="18" charset="0"/>
              </a:rPr>
              <a:t>Кастор, Кит, Мали медвјед/медвед, Орион,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Полукс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Рак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А. Стојковић и П. Соларић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4800600"/>
          </a:xfrm>
        </p:spPr>
        <p:txBody>
          <a:bodyPr>
            <a:no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општи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називи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небеска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тела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њихове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делове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појаве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везане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њих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горња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планета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од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1804),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sz="2400" i="1" dirty="0" smtClean="0">
                <a:latin typeface="Times New Roman" pitchFamily="18" charset="0"/>
                <a:cs typeface="Times New Roman" pitchFamily="18" charset="0"/>
              </a:rPr>
              <a:t>екватор 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од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1801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sr-Cyrl-CS" sz="2400" i="1" dirty="0" smtClean="0">
                <a:latin typeface="Times New Roman" pitchFamily="18" charset="0"/>
                <a:cs typeface="Times New Roman" pitchFamily="18" charset="0"/>
              </a:rPr>
              <a:t>Месец 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(од 1804), </a:t>
            </a:r>
            <a:r>
              <a:rPr lang="sr-Cyrl-CS" sz="2400" i="1" dirty="0" smtClean="0">
                <a:latin typeface="Times New Roman" pitchFamily="18" charset="0"/>
                <a:cs typeface="Times New Roman" pitchFamily="18" charset="0"/>
              </a:rPr>
              <a:t>месец 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(од 1804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– ‘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сателит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пега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од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1804),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sz="2400" i="1" dirty="0" smtClean="0">
                <a:latin typeface="Times New Roman" pitchFamily="18" charset="0"/>
                <a:cs typeface="Times New Roman" pitchFamily="18" charset="0"/>
              </a:rPr>
              <a:t>прстен 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(од 1804), </a:t>
            </a:r>
            <a:r>
              <a:rPr lang="sr-Cyrl-CS" sz="2400" i="1" dirty="0" smtClean="0">
                <a:latin typeface="Times New Roman" pitchFamily="18" charset="0"/>
                <a:cs typeface="Times New Roman" pitchFamily="18" charset="0"/>
              </a:rPr>
              <a:t>прва четврт 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(од 1804); </a:t>
            </a:r>
            <a:r>
              <a:rPr lang="sr-Cyrl-CS" sz="2400" i="1" dirty="0" smtClean="0">
                <a:latin typeface="Times New Roman" pitchFamily="18" charset="0"/>
                <a:cs typeface="Times New Roman" pitchFamily="18" charset="0"/>
              </a:rPr>
              <a:t>последња четврт 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(од 1804); </a:t>
            </a:r>
            <a:r>
              <a:rPr lang="sr-Cyrl-CS" sz="2400" i="1" dirty="0" smtClean="0">
                <a:latin typeface="Times New Roman" pitchFamily="18" charset="0"/>
                <a:cs typeface="Times New Roman" pitchFamily="18" charset="0"/>
              </a:rPr>
              <a:t>последња четврт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Месеца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(од 1804)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sz="2400" i="1" dirty="0" smtClean="0">
                <a:latin typeface="Times New Roman" pitchFamily="18" charset="0"/>
                <a:cs typeface="Times New Roman" pitchFamily="18" charset="0"/>
              </a:rPr>
              <a:t>светлост 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(од 1801); </a:t>
            </a:r>
            <a:r>
              <a:rPr lang="sr-Cyrl-CS" sz="2400" i="1" dirty="0" smtClean="0">
                <a:latin typeface="Times New Roman" pitchFamily="18" charset="0"/>
                <a:cs typeface="Times New Roman" pitchFamily="18" charset="0"/>
              </a:rPr>
              <a:t>сенка 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(од 1801), </a:t>
            </a:r>
            <a:r>
              <a:rPr lang="sr-Cyrl-CS" sz="2400" i="1" dirty="0" smtClean="0">
                <a:latin typeface="Times New Roman" pitchFamily="18" charset="0"/>
                <a:cs typeface="Times New Roman" pitchFamily="18" charset="0"/>
              </a:rPr>
              <a:t>Сунце 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(од 1804),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сунце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од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1804),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четврт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од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1804);</a:t>
            </a: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називи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звезде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сазвежђа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CS" sz="2400" i="1" dirty="0" smtClean="0">
                <a:latin typeface="Times New Roman" pitchFamily="18" charset="0"/>
                <a:cs typeface="Times New Roman" pitchFamily="18" charset="0"/>
              </a:rPr>
              <a:t>Круна 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(од 1801), </a:t>
            </a:r>
            <a:r>
              <a:rPr lang="sr-Cyrl-CS" sz="2400" i="1" dirty="0" smtClean="0">
                <a:latin typeface="Times New Roman" pitchFamily="18" charset="0"/>
                <a:cs typeface="Times New Roman" pitchFamily="18" charset="0"/>
              </a:rPr>
              <a:t>Лав 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од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1804), </a:t>
            </a:r>
            <a:r>
              <a:rPr lang="sr-Cyrl-CS" sz="2400" i="1" dirty="0" smtClean="0">
                <a:latin typeface="Times New Roman" pitchFamily="18" charset="0"/>
                <a:cs typeface="Times New Roman" pitchFamily="18" charset="0"/>
              </a:rPr>
              <a:t>Ован 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(од 1804),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Рибе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од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1804),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Стрелац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од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1804).</a:t>
            </a: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називи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астероиде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Јунона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од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1804),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Палада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од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1804),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sz="2400" i="1" dirty="0" smtClean="0">
                <a:latin typeface="Times New Roman" pitchFamily="18" charset="0"/>
                <a:cs typeface="Times New Roman" pitchFamily="18" charset="0"/>
              </a:rPr>
              <a:t>Цере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ра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 (од 18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4), </a:t>
            </a:r>
          </a:p>
          <a:p>
            <a:r>
              <a:rPr lang="sr-Cyrl-CS" sz="2400" i="1" dirty="0" smtClean="0">
                <a:latin typeface="Times New Roman" pitchFamily="18" charset="0"/>
                <a:cs typeface="Times New Roman" pitchFamily="18" charset="0"/>
              </a:rPr>
              <a:t>Уран 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(од 1804).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80288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В</a:t>
            </a:r>
            <a:r>
              <a:rPr lang="sr-Cyrl-RS" dirty="0" smtClean="0"/>
              <a:t>. </a:t>
            </a:r>
            <a:r>
              <a:rPr lang="en-US" dirty="0" err="1" smtClean="0"/>
              <a:t>Булић</a:t>
            </a:r>
            <a:r>
              <a:rPr lang="en-US" dirty="0" smtClean="0"/>
              <a:t> </a:t>
            </a:r>
            <a:r>
              <a:rPr lang="sr-Cyrl-RS" dirty="0" smtClean="0"/>
              <a:t>(</a:t>
            </a:r>
            <a:r>
              <a:rPr lang="en-US" dirty="0" smtClean="0"/>
              <a:t>1824</a:t>
            </a:r>
            <a:r>
              <a:rPr lang="sr-Cyrl-RS" dirty="0" smtClean="0"/>
              <a:t>)</a:t>
            </a:r>
            <a:r>
              <a:rPr lang="en-US" dirty="0" smtClean="0"/>
              <a:t>, Ј. </a:t>
            </a:r>
            <a:r>
              <a:rPr lang="en-US" dirty="0" err="1" smtClean="0"/>
              <a:t>Вујић</a:t>
            </a:r>
            <a:r>
              <a:rPr lang="en-US" dirty="0" smtClean="0"/>
              <a:t> (17825) и Д. </a:t>
            </a:r>
            <a:r>
              <a:rPr lang="en-US" dirty="0" err="1" smtClean="0"/>
              <a:t>Тирол</a:t>
            </a:r>
            <a:r>
              <a:rPr lang="en-US" dirty="0" smtClean="0"/>
              <a:t> (1832)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48006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општи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називи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астрономске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појаве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месечина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од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1824), </a:t>
            </a:r>
            <a:r>
              <a:rPr lang="sr-Cyrl-CS" i="1" dirty="0" smtClean="0">
                <a:latin typeface="Times New Roman" pitchFamily="18" charset="0"/>
                <a:cs typeface="Times New Roman" pitchFamily="18" charset="0"/>
              </a:rPr>
              <a:t>метеор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 (од 1824),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окретање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(1825),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i="1" dirty="0" smtClean="0">
                <a:latin typeface="Times New Roman" pitchFamily="18" charset="0"/>
                <a:cs typeface="Times New Roman" pitchFamily="18" charset="0"/>
              </a:rPr>
              <a:t>помрачење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 (од 1832), </a:t>
            </a:r>
            <a:r>
              <a:rPr lang="sr-Cyrl-CS" i="1" dirty="0" smtClean="0">
                <a:latin typeface="Times New Roman" pitchFamily="18" charset="0"/>
                <a:cs typeface="Times New Roman" pitchFamily="18" charset="0"/>
              </a:rPr>
              <a:t>помрачење Месеца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 (од 1832), </a:t>
            </a:r>
            <a:r>
              <a:rPr lang="sr-Cyrl-CS" i="1" dirty="0" smtClean="0">
                <a:latin typeface="Times New Roman" pitchFamily="18" charset="0"/>
                <a:cs typeface="Times New Roman" pitchFamily="18" charset="0"/>
              </a:rPr>
              <a:t>младина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 (1824), </a:t>
            </a:r>
            <a:r>
              <a:rPr lang="sr-Cyrl-CS" i="1" dirty="0" smtClean="0">
                <a:latin typeface="Times New Roman" pitchFamily="18" charset="0"/>
                <a:cs typeface="Times New Roman" pitchFamily="18" charset="0"/>
              </a:rPr>
              <a:t>пун месец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 (од 1824);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зрак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од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1824);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i="1" dirty="0" smtClean="0">
                <a:latin typeface="Times New Roman" pitchFamily="18" charset="0"/>
                <a:cs typeface="Times New Roman" pitchFamily="18" charset="0"/>
              </a:rPr>
              <a:t>излазак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 (од 1824);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називи за планете: </a:t>
            </a:r>
            <a:r>
              <a:rPr lang="sr-Cyrl-CS" i="1" dirty="0" smtClean="0">
                <a:latin typeface="Times New Roman" pitchFamily="18" charset="0"/>
                <a:cs typeface="Times New Roman" pitchFamily="18" charset="0"/>
              </a:rPr>
              <a:t>Меркур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 (од 1824);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називи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звезде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сазвежђа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CS" i="1" dirty="0" smtClean="0">
                <a:latin typeface="Times New Roman" pitchFamily="18" charset="0"/>
                <a:cs typeface="Times New Roman" pitchFamily="18" charset="0"/>
              </a:rPr>
              <a:t>Алдебаран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 (од 1824), </a:t>
            </a:r>
            <a:r>
              <a:rPr lang="sr-Cyrl-CS" i="1" dirty="0" smtClean="0">
                <a:latin typeface="Times New Roman" pitchFamily="18" charset="0"/>
                <a:cs typeface="Times New Roman" pitchFamily="18" charset="0"/>
              </a:rPr>
              <a:t>Вега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 (од 1824), </a:t>
            </a:r>
            <a:r>
              <a:rPr lang="sr-Cyrl-CS" i="1" dirty="0" smtClean="0">
                <a:latin typeface="Times New Roman" pitchFamily="18" charset="0"/>
                <a:cs typeface="Times New Roman" pitchFamily="18" charset="0"/>
              </a:rPr>
              <a:t>Влашићи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од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1824), </a:t>
            </a:r>
            <a:r>
              <a:rPr lang="sr-Cyrl-CS" i="1" dirty="0" smtClean="0">
                <a:latin typeface="Times New Roman" pitchFamily="18" charset="0"/>
                <a:cs typeface="Times New Roman" pitchFamily="18" charset="0"/>
              </a:rPr>
              <a:t>Лира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 (од 1824):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астероид </a:t>
            </a:r>
            <a:r>
              <a:rPr lang="sr-Cyrl-CS" i="1" dirty="0" smtClean="0">
                <a:latin typeface="Times New Roman" pitchFamily="18" charset="0"/>
                <a:cs typeface="Times New Roman" pitchFamily="18" charset="0"/>
              </a:rPr>
              <a:t>Веста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 (од 1824), </a:t>
            </a:r>
          </a:p>
          <a:p>
            <a:r>
              <a:rPr lang="sr-Cyrl-CS" i="1" dirty="0" smtClean="0">
                <a:latin typeface="Times New Roman" pitchFamily="18" charset="0"/>
                <a:cs typeface="Times New Roman" pitchFamily="18" charset="0"/>
              </a:rPr>
              <a:t>телескоп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 (од 1824).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866888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Г</a:t>
            </a:r>
            <a:r>
              <a:rPr lang="sr-Cyrl-RS" dirty="0" smtClean="0"/>
              <a:t>.</a:t>
            </a:r>
            <a:r>
              <a:rPr lang="en-US" dirty="0" smtClean="0"/>
              <a:t> </a:t>
            </a:r>
            <a:r>
              <a:rPr lang="en-US" dirty="0" err="1" smtClean="0"/>
              <a:t>Хаџић</a:t>
            </a:r>
            <a:r>
              <a:rPr lang="en-US" dirty="0" smtClean="0"/>
              <a:t> (1844), </a:t>
            </a:r>
            <a:r>
              <a:rPr lang="en-US" dirty="0" err="1" smtClean="0"/>
              <a:t>Милан</a:t>
            </a:r>
            <a:r>
              <a:rPr lang="en-US" dirty="0" smtClean="0"/>
              <a:t> </a:t>
            </a:r>
            <a:r>
              <a:rPr lang="en-US" dirty="0" err="1" smtClean="0"/>
              <a:t>Мијатовић</a:t>
            </a:r>
            <a:r>
              <a:rPr lang="en-US" dirty="0" smtClean="0"/>
              <a:t> (1852)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48006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називи за звезде и сазвежђа: </a:t>
            </a:r>
            <a:r>
              <a:rPr lang="sr-Cyrl-CS" i="1" dirty="0" smtClean="0">
                <a:latin typeface="Times New Roman" pitchFamily="18" charset="0"/>
                <a:cs typeface="Times New Roman" pitchFamily="18" charset="0"/>
              </a:rPr>
              <a:t>Андромеда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 (од 1844),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Бабини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штапови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(1844);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i="1" dirty="0" smtClean="0">
                <a:latin typeface="Times New Roman" pitchFamily="18" charset="0"/>
                <a:cs typeface="Times New Roman" pitchFamily="18" charset="0"/>
              </a:rPr>
              <a:t>Бик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 (од 1845), </a:t>
            </a:r>
            <a:r>
              <a:rPr lang="sr-Cyrl-CS" i="1" dirty="0" smtClean="0">
                <a:latin typeface="Times New Roman" pitchFamily="18" charset="0"/>
                <a:cs typeface="Times New Roman" pitchFamily="18" charset="0"/>
              </a:rPr>
              <a:t>Близанци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 (од 1844), </a:t>
            </a:r>
            <a:r>
              <a:rPr lang="sr-Cyrl-CS" i="1" dirty="0" smtClean="0">
                <a:latin typeface="Times New Roman" pitchFamily="18" charset="0"/>
                <a:cs typeface="Times New Roman" pitchFamily="18" charset="0"/>
              </a:rPr>
              <a:t>Водолија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 (од 1845), </a:t>
            </a:r>
            <a:r>
              <a:rPr lang="sr-Cyrl-CS" i="1" dirty="0" smtClean="0">
                <a:latin typeface="Times New Roman" pitchFamily="18" charset="0"/>
                <a:cs typeface="Times New Roman" pitchFamily="18" charset="0"/>
              </a:rPr>
              <a:t>Змија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 (од 1844), </a:t>
            </a:r>
            <a:r>
              <a:rPr lang="sr-Cyrl-CS" i="1" dirty="0" smtClean="0">
                <a:latin typeface="Times New Roman" pitchFamily="18" charset="0"/>
                <a:cs typeface="Times New Roman" pitchFamily="18" charset="0"/>
              </a:rPr>
              <a:t>Лабуд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 (од 1844), </a:t>
            </a:r>
            <a:r>
              <a:rPr lang="sr-Cyrl-CS" i="1" dirty="0" smtClean="0">
                <a:latin typeface="Times New Roman" pitchFamily="18" charset="0"/>
                <a:cs typeface="Times New Roman" pitchFamily="18" charset="0"/>
              </a:rPr>
              <a:t>Орао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 (од 1844),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П</a:t>
            </a:r>
            <a:r>
              <a:rPr lang="sr-Cyrl-CS" i="1" dirty="0" smtClean="0">
                <a:latin typeface="Times New Roman" pitchFamily="18" charset="0"/>
                <a:cs typeface="Times New Roman" pitchFamily="18" charset="0"/>
              </a:rPr>
              <a:t>оларна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i="1" dirty="0" smtClean="0">
                <a:latin typeface="Times New Roman" pitchFamily="18" charset="0"/>
                <a:cs typeface="Times New Roman" pitchFamily="18" charset="0"/>
              </a:rPr>
              <a:t>звезда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 (од 1844),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Херкулес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од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1844), </a:t>
            </a:r>
            <a:r>
              <a:rPr lang="sr-Cyrl-CS" i="1" dirty="0" smtClean="0">
                <a:latin typeface="Times New Roman" pitchFamily="18" charset="0"/>
                <a:cs typeface="Times New Roman" pitchFamily="18" charset="0"/>
              </a:rPr>
              <a:t>Хидра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 (од 1844),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Шкорпија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од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1852).</a:t>
            </a:r>
          </a:p>
          <a:p>
            <a:pPr lvl="0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општи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називи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астрономске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појаве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инструменте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небеска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тела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i="1" dirty="0" smtClean="0">
                <a:latin typeface="Times New Roman" pitchFamily="18" charset="0"/>
                <a:cs typeface="Times New Roman" pitchFamily="18" charset="0"/>
              </a:rPr>
              <a:t>глобус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 (од 1844.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као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‘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сферичан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приказ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небеских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тела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зрак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светлости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од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1844),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i="1" dirty="0" smtClean="0">
                <a:latin typeface="Times New Roman" pitchFamily="18" charset="0"/>
                <a:cs typeface="Times New Roman" pitchFamily="18" charset="0"/>
              </a:rPr>
              <a:t>мена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 (од 1844), </a:t>
            </a:r>
            <a:r>
              <a:rPr lang="sr-Cyrl-CS" i="1" dirty="0" smtClean="0">
                <a:latin typeface="Times New Roman" pitchFamily="18" charset="0"/>
                <a:cs typeface="Times New Roman" pitchFamily="18" charset="0"/>
              </a:rPr>
              <a:t>обртање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 (од 1850), </a:t>
            </a:r>
            <a:r>
              <a:rPr lang="sr-Cyrl-CS" i="1" dirty="0" smtClean="0">
                <a:latin typeface="Times New Roman" pitchFamily="18" charset="0"/>
                <a:cs typeface="Times New Roman" pitchFamily="18" charset="0"/>
              </a:rPr>
              <a:t>поларни круг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 (од 1852), </a:t>
            </a:r>
            <a:r>
              <a:rPr lang="sr-Cyrl-CS" i="1" dirty="0" smtClean="0">
                <a:latin typeface="Times New Roman" pitchFamily="18" charset="0"/>
                <a:cs typeface="Times New Roman" pitchFamily="18" charset="0"/>
              </a:rPr>
              <a:t>помрачење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Сунца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 (од 18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44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трабант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од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1844), </a:t>
            </a:r>
          </a:p>
          <a:p>
            <a:pPr lvl="0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називи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астероиде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i="1" dirty="0" smtClean="0">
                <a:latin typeface="Times New Roman" pitchFamily="18" charset="0"/>
                <a:cs typeface="Times New Roman" pitchFamily="18" charset="0"/>
              </a:rPr>
              <a:t>Астреа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од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1852),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Метис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(1852),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Флора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(1852). </a:t>
            </a:r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1852.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Нептун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dirty="0" smtClean="0"/>
              <a:t>Д. Павловић, Ј. Белингер, Д. Јосић и А. Кутнер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324088" cy="4800600"/>
          </a:xfrm>
        </p:spPr>
        <p:txBody>
          <a:bodyPr>
            <a:noAutofit/>
          </a:bodyPr>
          <a:lstStyle/>
          <a:p>
            <a:pPr lvl="0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општи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називи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астрономске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појаве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инструменте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небеска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тела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CS" sz="2400" i="1" dirty="0" smtClean="0">
                <a:latin typeface="Times New Roman" pitchFamily="18" charset="0"/>
                <a:cs typeface="Times New Roman" pitchFamily="18" charset="0"/>
              </a:rPr>
              <a:t>астероид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 (од 1861), </a:t>
            </a:r>
            <a:r>
              <a:rPr lang="sr-Cyrl-CS" sz="2400" i="1" dirty="0" smtClean="0">
                <a:latin typeface="Times New Roman" pitchFamily="18" charset="0"/>
                <a:cs typeface="Times New Roman" pitchFamily="18" charset="0"/>
              </a:rPr>
              <a:t>астрономски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 (од 1861),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безваздушни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простор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ДЈ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1867), </a:t>
            </a:r>
            <a:r>
              <a:rPr lang="sr-Cyrl-CS" sz="2400" i="1" dirty="0" smtClean="0">
                <a:latin typeface="Times New Roman" pitchFamily="18" charset="0"/>
                <a:cs typeface="Times New Roman" pitchFamily="18" charset="0"/>
              </a:rPr>
              <a:t>васиона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 (1867, ДЈ),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глава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(1864),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двоструки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прстен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(1864),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доња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планета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(1864),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елипса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ДЈ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1867), </a:t>
            </a:r>
            <a:r>
              <a:rPr lang="sr-Cyrl-CS" sz="2400" i="1" dirty="0" smtClean="0">
                <a:latin typeface="Times New Roman" pitchFamily="18" charset="0"/>
                <a:cs typeface="Times New Roman" pitchFamily="18" charset="0"/>
              </a:rPr>
              <a:t>залазак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 (од 1864), </a:t>
            </a:r>
            <a:r>
              <a:rPr lang="sr-Cyrl-CS" sz="2400" i="1" dirty="0" smtClean="0">
                <a:latin typeface="Times New Roman" pitchFamily="18" charset="0"/>
                <a:cs typeface="Times New Roman" pitchFamily="18" charset="0"/>
              </a:rPr>
              <a:t>залазак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sr-Cyrl-CS" sz="2400" i="1" dirty="0" smtClean="0">
                <a:latin typeface="Times New Roman" pitchFamily="18" charset="0"/>
                <a:cs typeface="Times New Roman" pitchFamily="18" charset="0"/>
              </a:rPr>
              <a:t>унца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 (од 1864),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Земљин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уштап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ДЈ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1867);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зодијачка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светлост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(1864), </a:t>
            </a:r>
            <a:r>
              <a:rPr lang="sr-Cyrl-CS" sz="2400" i="1" dirty="0" smtClean="0">
                <a:latin typeface="Times New Roman" pitchFamily="18" charset="0"/>
                <a:cs typeface="Times New Roman" pitchFamily="18" charset="0"/>
              </a:rPr>
              <a:t>излазак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sr-Cyrl-CS" sz="2400" i="1" dirty="0" smtClean="0">
                <a:latin typeface="Times New Roman" pitchFamily="18" charset="0"/>
                <a:cs typeface="Times New Roman" pitchFamily="18" charset="0"/>
              </a:rPr>
              <a:t>унца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 (1866 ДП), </a:t>
            </a:r>
            <a:r>
              <a:rPr lang="sr-Cyrl-CS" sz="2400" i="1" dirty="0" smtClean="0">
                <a:latin typeface="Times New Roman" pitchFamily="18" charset="0"/>
                <a:cs typeface="Times New Roman" pitchFamily="18" charset="0"/>
              </a:rPr>
              <a:t>јужни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sz="2400" i="1" dirty="0" smtClean="0">
                <a:latin typeface="Times New Roman" pitchFamily="18" charset="0"/>
                <a:cs typeface="Times New Roman" pitchFamily="18" charset="0"/>
              </a:rPr>
              <a:t>пол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 (од 1825.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као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‘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крајња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јуна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тачка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ротационе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осовине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Земље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’;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од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1864. –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као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‘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крајња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јужна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тачка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замишљене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ротационе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осовине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сферичних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небеских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тела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космографија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ЈБ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1866),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sz="2400" i="1" dirty="0" smtClean="0">
                <a:latin typeface="Times New Roman" pitchFamily="18" charset="0"/>
                <a:cs typeface="Times New Roman" pitchFamily="18" charset="0"/>
              </a:rPr>
              <a:t>кретање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 (од 1864),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кретање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Сунца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(1864),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Месечев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екватор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ДЈ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1867);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Месечев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зрак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ДЈ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1867),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Месечев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јужни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пол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ДЈ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1867), </a:t>
            </a:r>
            <a:r>
              <a:rPr lang="sr-Cyrl-CS" sz="2400" i="1" dirty="0" smtClean="0">
                <a:latin typeface="Times New Roman" pitchFamily="18" charset="0"/>
                <a:cs typeface="Times New Roman" pitchFamily="18" charset="0"/>
              </a:rPr>
              <a:t>Месечева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sz="2400" i="1" dirty="0" smtClean="0">
                <a:latin typeface="Times New Roman" pitchFamily="18" charset="0"/>
                <a:cs typeface="Times New Roman" pitchFamily="18" charset="0"/>
              </a:rPr>
              <a:t>година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 (од 1864),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нова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Земља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ДЈ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1867);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sz="2400" i="1" dirty="0" smtClean="0">
                <a:latin typeface="Times New Roman" pitchFamily="18" charset="0"/>
                <a:cs typeface="Times New Roman" pitchFamily="18" charset="0"/>
              </a:rPr>
              <a:t>обим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 (од 1864),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опозиција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(1864),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падање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звезда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(1861),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04800"/>
            <a:ext cx="8247888" cy="6400800"/>
          </a:xfrm>
        </p:spPr>
        <p:txBody>
          <a:bodyPr>
            <a:noAutofit/>
          </a:bodyPr>
          <a:lstStyle/>
          <a:p>
            <a:pPr lvl="0"/>
            <a:r>
              <a:rPr lang="sr-Cyrl-CS" sz="2400" i="1" dirty="0" smtClean="0">
                <a:latin typeface="Times New Roman" pitchFamily="18" charset="0"/>
                <a:cs typeface="Times New Roman" pitchFamily="18" charset="0"/>
              </a:rPr>
              <a:t>планетоид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 (од 1861), </a:t>
            </a:r>
            <a:r>
              <a:rPr lang="sr-Cyrl-CS" sz="2400" i="1" dirty="0" smtClean="0">
                <a:latin typeface="Times New Roman" pitchFamily="18" charset="0"/>
                <a:cs typeface="Times New Roman" pitchFamily="18" charset="0"/>
              </a:rPr>
              <a:t>пол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 (од 1825.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као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‘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једна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од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две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крајње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тачке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ротационе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осовине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Змеље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’;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од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1864. –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као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‘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једна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од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две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крајње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тачке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ротационих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осовина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сферичних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небеских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тела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sr-Cyrl-CS" sz="2400" i="1" dirty="0" smtClean="0">
                <a:latin typeface="Times New Roman" pitchFamily="18" charset="0"/>
                <a:cs typeface="Times New Roman" pitchFamily="18" charset="0"/>
              </a:rPr>
              <a:t>полупречник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 (1864), </a:t>
            </a:r>
            <a:r>
              <a:rPr lang="sr-Cyrl-CS" sz="2400" i="1" dirty="0" smtClean="0">
                <a:latin typeface="Times New Roman" pitchFamily="18" charset="0"/>
                <a:cs typeface="Times New Roman" pitchFamily="18" charset="0"/>
              </a:rPr>
              <a:t>помрачење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Земље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ДЈ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1867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sr-Cyrl-CS" sz="2400" i="1" dirty="0" smtClean="0">
                <a:latin typeface="Times New Roman" pitchFamily="18" charset="0"/>
                <a:cs typeface="Times New Roman" pitchFamily="18" charset="0"/>
              </a:rPr>
              <a:t>пречник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 (од 1861),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привлачна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сила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(1864),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промер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ЈБ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1866),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Птоломејев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систем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(1864),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sz="2400" i="1" dirty="0" smtClean="0">
                <a:latin typeface="Times New Roman" pitchFamily="18" charset="0"/>
                <a:cs typeface="Times New Roman" pitchFamily="18" charset="0"/>
              </a:rPr>
              <a:t>млад месец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 (1864),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прва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четврт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Земље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ДЈ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1867);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репатица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(1864),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sz="2400" i="1" dirty="0" smtClean="0">
                <a:latin typeface="Times New Roman" pitchFamily="18" charset="0"/>
                <a:cs typeface="Times New Roman" pitchFamily="18" charset="0"/>
              </a:rPr>
              <a:t>сателит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 (ЈБ 1866),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светски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од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1844. – ‘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који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се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односи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свет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’;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ДЈ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1867. 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васионски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’),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северни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обратник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ЈБ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1866), </a:t>
            </a:r>
            <a:r>
              <a:rPr lang="sr-Cyrl-CS" sz="2400" i="1" dirty="0" smtClean="0">
                <a:latin typeface="Times New Roman" pitchFamily="18" charset="0"/>
                <a:cs typeface="Times New Roman" pitchFamily="18" charset="0"/>
              </a:rPr>
              <a:t>северни пол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 (од 1825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као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‘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крајња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јужна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тачка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ротационе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осовине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Земље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’;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од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1867. –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као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‘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крајња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јужна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тачка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замишљене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ротационе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осовине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сферичних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небеских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тела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sr-Cyrl-CS" sz="2400" i="1" dirty="0" smtClean="0">
                <a:latin typeface="Times New Roman" pitchFamily="18" charset="0"/>
                <a:cs typeface="Times New Roman" pitchFamily="18" charset="0"/>
              </a:rPr>
              <a:t>соларни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 (1861),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средиште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од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1864),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sz="2400" i="1" dirty="0" smtClean="0">
                <a:latin typeface="Times New Roman" pitchFamily="18" charset="0"/>
                <a:cs typeface="Times New Roman" pitchFamily="18" charset="0"/>
              </a:rPr>
              <a:t>Сунчев зрак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 (ДЈ 1867), </a:t>
            </a:r>
            <a:r>
              <a:rPr lang="sr-Cyrl-CS" sz="2400" i="1" dirty="0" smtClean="0">
                <a:latin typeface="Times New Roman" pitchFamily="18" charset="0"/>
                <a:cs typeface="Times New Roman" pitchFamily="18" charset="0"/>
              </a:rPr>
              <a:t>Сунчева светлост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 (ДЈ 1867),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сфера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(1864),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sz="2400" i="1" dirty="0" smtClean="0">
                <a:latin typeface="Times New Roman" pitchFamily="18" charset="0"/>
                <a:cs typeface="Times New Roman" pitchFamily="18" charset="0"/>
              </a:rPr>
              <a:t>уштап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 (од 18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као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‘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видљивост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Месеца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потпуности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’;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ДЈ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1867 –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као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‘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видљивост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неког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небеског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тела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потпуности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sr-Cyrl-CS" sz="2400" i="1" dirty="0" smtClean="0">
                <a:latin typeface="Times New Roman" pitchFamily="18" charset="0"/>
                <a:cs typeface="Times New Roman" pitchFamily="18" charset="0"/>
              </a:rPr>
              <a:t>хемисфера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 (од 1861),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фаза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ДЈ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1867);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"/>
            <a:ext cx="7943088" cy="6096000"/>
          </a:xfrm>
        </p:spPr>
        <p:txBody>
          <a:bodyPr/>
          <a:lstStyle/>
          <a:p>
            <a:pPr lvl="0"/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називи за звезде и сазвежђа: </a:t>
            </a:r>
            <a:r>
              <a:rPr lang="sr-Cyrl-CS" i="1" dirty="0" smtClean="0">
                <a:latin typeface="Times New Roman" pitchFamily="18" charset="0"/>
                <a:cs typeface="Times New Roman" pitchFamily="18" charset="0"/>
              </a:rPr>
              <a:t>Вага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 (1866, ЈБ), </a:t>
            </a:r>
            <a:r>
              <a:rPr lang="sr-Cyrl-CS" i="1" dirty="0" smtClean="0">
                <a:latin typeface="Times New Roman" pitchFamily="18" charset="0"/>
                <a:cs typeface="Times New Roman" pitchFamily="18" charset="0"/>
              </a:rPr>
              <a:t>Велика кола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 (1864),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Јаковљев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штап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(1864), </a:t>
            </a:r>
            <a:r>
              <a:rPr lang="sr-Cyrl-CS" i="1" dirty="0" smtClean="0">
                <a:latin typeface="Times New Roman" pitchFamily="18" charset="0"/>
                <a:cs typeface="Times New Roman" pitchFamily="18" charset="0"/>
              </a:rPr>
              <a:t>Капела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 (1864), </a:t>
            </a:r>
            <a:r>
              <a:rPr lang="sr-Cyrl-CS" i="1" dirty="0" smtClean="0">
                <a:latin typeface="Times New Roman" pitchFamily="18" charset="0"/>
                <a:cs typeface="Times New Roman" pitchFamily="18" charset="0"/>
              </a:rPr>
              <a:t>Касиопеја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 (1864),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Кочијаш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(1864), </a:t>
            </a:r>
            <a:r>
              <a:rPr lang="sr-Cyrl-CS" i="1" dirty="0" smtClean="0">
                <a:latin typeface="Times New Roman" pitchFamily="18" charset="0"/>
                <a:cs typeface="Times New Roman" pitchFamily="18" charset="0"/>
              </a:rPr>
              <a:t>Мала кола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 (од 1864), </a:t>
            </a:r>
            <a:r>
              <a:rPr lang="sr-Cyrl-CS" i="1" dirty="0" smtClean="0">
                <a:latin typeface="Times New Roman" pitchFamily="18" charset="0"/>
                <a:cs typeface="Times New Roman" pitchFamily="18" charset="0"/>
              </a:rPr>
              <a:t>Орионов појас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 (1864), </a:t>
            </a:r>
            <a:r>
              <a:rPr lang="sr-Cyrl-CS" i="1" dirty="0" smtClean="0">
                <a:latin typeface="Times New Roman" pitchFamily="18" charset="0"/>
                <a:cs typeface="Times New Roman" pitchFamily="18" charset="0"/>
              </a:rPr>
              <a:t>Сиријус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 (1864), </a:t>
            </a:r>
            <a:r>
              <a:rPr lang="sr-Cyrl-CS" i="1" dirty="0" smtClean="0">
                <a:latin typeface="Times New Roman" pitchFamily="18" charset="0"/>
                <a:cs typeface="Times New Roman" pitchFamily="18" charset="0"/>
              </a:rPr>
              <a:t>Спика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 (1864);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називи за астероиде: </a:t>
            </a:r>
            <a:r>
              <a:rPr lang="sr-Cyrl-CS" i="1" dirty="0" smtClean="0">
                <a:latin typeface="Times New Roman" pitchFamily="18" charset="0"/>
                <a:cs typeface="Times New Roman" pitchFamily="18" charset="0"/>
              </a:rPr>
              <a:t>Викторија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 (од 1864),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Дијана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(1864), </a:t>
            </a:r>
            <a:r>
              <a:rPr lang="sr-Cyrl-CS" i="1" dirty="0" smtClean="0">
                <a:latin typeface="Times New Roman" pitchFamily="18" charset="0"/>
                <a:cs typeface="Times New Roman" pitchFamily="18" charset="0"/>
              </a:rPr>
              <a:t>Егерија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 (1864), </a:t>
            </a:r>
            <a:r>
              <a:rPr lang="sr-Cyrl-CS" i="1" dirty="0" smtClean="0">
                <a:latin typeface="Times New Roman" pitchFamily="18" charset="0"/>
                <a:cs typeface="Times New Roman" pitchFamily="18" charset="0"/>
              </a:rPr>
              <a:t>Лутеција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 (1864),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Масалија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(1864),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Талија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(1864),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i="1" dirty="0" smtClean="0">
                <a:latin typeface="Times New Roman" pitchFamily="18" charset="0"/>
                <a:cs typeface="Times New Roman" pitchFamily="18" charset="0"/>
              </a:rPr>
              <a:t>Тетис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 (1864),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Фортуна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(1864).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115</TotalTime>
  <Words>1234</Words>
  <Application>Microsoft Office PowerPoint</Application>
  <PresentationFormat>On-screen Show (4:3)</PresentationFormat>
  <Paragraphs>81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АСТРОНОМСКА ТЕРМИНОЛОГИЈА У КЊИЖЕВНОМ ЈЕЗИКУ СРБА  18. И 19. ВЕКА   Исидора Бјелаковић</vt:lpstr>
      <vt:lpstr>Slide 2</vt:lpstr>
      <vt:lpstr>Вјечни календар З. Орфелина (1783)</vt:lpstr>
      <vt:lpstr>А. Стојковић и П. Соларић</vt:lpstr>
      <vt:lpstr>В. Булић (1824), Ј. Вујић (17825) и Д. Тирол (1832)</vt:lpstr>
      <vt:lpstr>Г. Хаџић (1844), Милан Мијатовић (1852)</vt:lpstr>
      <vt:lpstr>Д. Павловић, Ј. Белингер, Д. Јосић и А. Кутнер</vt:lpstr>
      <vt:lpstr>Slide 8</vt:lpstr>
      <vt:lpstr>Slide 9</vt:lpstr>
      <vt:lpstr>Синонимија</vt:lpstr>
      <vt:lpstr>Slide 11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АСТРОНОМСКА ТЕРМИНОЛОГИЈА У КЊИЖЕВНОМ ЈЕЗИКУ СРБА  18. И 19. ВЕКА   Исидора Бјелаковић</dc:title>
  <dc:creator>Korisnik</dc:creator>
  <cp:lastModifiedBy>Korisnik</cp:lastModifiedBy>
  <cp:revision>2</cp:revision>
  <dcterms:created xsi:type="dcterms:W3CDTF">2017-04-20T07:35:32Z</dcterms:created>
  <dcterms:modified xsi:type="dcterms:W3CDTF">2017-04-20T09:31:56Z</dcterms:modified>
</cp:coreProperties>
</file>