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2"/>
  </p:notesMasterIdLst>
  <p:sldIdLst>
    <p:sldId id="256" r:id="rId2"/>
    <p:sldId id="257" r:id="rId3"/>
    <p:sldId id="261" r:id="rId4"/>
    <p:sldId id="266" r:id="rId5"/>
    <p:sldId id="263" r:id="rId6"/>
    <p:sldId id="267" r:id="rId7"/>
    <p:sldId id="258" r:id="rId8"/>
    <p:sldId id="268" r:id="rId9"/>
    <p:sldId id="265" r:id="rId10"/>
    <p:sldId id="269" r:id="rId11"/>
    <p:sldId id="264" r:id="rId12"/>
    <p:sldId id="276" r:id="rId13"/>
    <p:sldId id="273" r:id="rId14"/>
    <p:sldId id="277" r:id="rId15"/>
    <p:sldId id="278" r:id="rId16"/>
    <p:sldId id="279" r:id="rId17"/>
    <p:sldId id="280" r:id="rId18"/>
    <p:sldId id="275" r:id="rId19"/>
    <p:sldId id="272" r:id="rId20"/>
    <p:sldId id="259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FF33"/>
    <a:srgbClr val="CC3300"/>
    <a:srgbClr val="006600"/>
    <a:srgbClr val="FF9900"/>
    <a:srgbClr val="FF0000"/>
    <a:srgbClr val="DEFF81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98" y="-72"/>
      </p:cViewPr>
      <p:guideLst>
        <p:guide orient="horz" pos="2205"/>
        <p:guide pos="28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4D35C-468C-40DD-A624-EAE69EA24D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8109B7-8E24-4CB9-8FB5-2A3F29C89B99}">
      <dgm:prSet phldrT="[Text]"/>
      <dgm:spPr>
        <a:xfrm>
          <a:off x="304800" y="7539"/>
          <a:ext cx="4267200" cy="67896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sr-Latn-RS" b="1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ASTRONOMSKO OBRAZOVANJE</a:t>
          </a:r>
          <a:endParaRPr lang="en-US" b="1" dirty="0">
            <a:solidFill>
              <a:srgbClr val="C00000"/>
            </a:solidFill>
            <a:latin typeface="Calibri"/>
            <a:ea typeface="+mn-ea"/>
            <a:cs typeface="+mn-cs"/>
          </a:endParaRPr>
        </a:p>
      </dgm:t>
    </dgm:pt>
    <dgm:pt modelId="{27BA6679-BBB3-4208-9389-EEB32AECDA51}" type="parTrans" cxnId="{DB2447DF-C0B4-42BF-B6B6-AD3E0FF98C1C}">
      <dgm:prSet/>
      <dgm:spPr/>
      <dgm:t>
        <a:bodyPr/>
        <a:lstStyle/>
        <a:p>
          <a:endParaRPr lang="en-US"/>
        </a:p>
      </dgm:t>
    </dgm:pt>
    <dgm:pt modelId="{AE8D78AE-6F4C-4CA8-8DD3-DD610327996C}" type="sibTrans" cxnId="{DB2447DF-C0B4-42BF-B6B6-AD3E0FF98C1C}">
      <dgm:prSet/>
      <dgm:spPr/>
      <dgm:t>
        <a:bodyPr/>
        <a:lstStyle/>
        <a:p>
          <a:endParaRPr lang="en-US"/>
        </a:p>
      </dgm:t>
    </dgm:pt>
    <dgm:pt modelId="{F1E55A24-5EF6-4CB7-A7CE-891B13AE890D}">
      <dgm:prSet phldrT="[Text]"/>
      <dgm:spPr>
        <a:xfrm>
          <a:off x="304800" y="7539"/>
          <a:ext cx="4267200" cy="67896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sr-Latn-RS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SOCIOLOŠKO OBRAZOVANJE</a:t>
          </a:r>
          <a:endParaRPr lang="en-US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4A4EDF63-AAA1-49AE-8AFD-55F12E060983}" type="parTrans" cxnId="{4E5C5D2F-3F07-4624-9C0A-1905424414DE}">
      <dgm:prSet/>
      <dgm:spPr/>
      <dgm:t>
        <a:bodyPr/>
        <a:lstStyle/>
        <a:p>
          <a:endParaRPr lang="en-US"/>
        </a:p>
      </dgm:t>
    </dgm:pt>
    <dgm:pt modelId="{79EA4776-4EC4-4200-B330-65D2772CECE9}" type="sibTrans" cxnId="{4E5C5D2F-3F07-4624-9C0A-1905424414DE}">
      <dgm:prSet/>
      <dgm:spPr/>
      <dgm:t>
        <a:bodyPr/>
        <a:lstStyle/>
        <a:p>
          <a:endParaRPr lang="en-US"/>
        </a:p>
      </dgm:t>
    </dgm:pt>
    <dgm:pt modelId="{EF04D71F-8B6E-49E3-A94A-9C2DF80F44C3}">
      <dgm:prSet phldrT="[Text]"/>
      <dgm:spPr>
        <a:xfrm>
          <a:off x="304800" y="7539"/>
          <a:ext cx="4267200" cy="67896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sr-Latn-RS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PSIHOLOŠKO OBRAZOVANJE</a:t>
          </a:r>
          <a:endParaRPr lang="en-US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BA406019-70D4-49DA-AC15-454159D53AC1}" type="parTrans" cxnId="{97E1CBF5-A9E2-46CD-A861-7FAA8122F878}">
      <dgm:prSet/>
      <dgm:spPr/>
      <dgm:t>
        <a:bodyPr/>
        <a:lstStyle/>
        <a:p>
          <a:endParaRPr lang="en-US"/>
        </a:p>
      </dgm:t>
    </dgm:pt>
    <dgm:pt modelId="{5034214A-2D4F-42AA-A1C0-189DEE6D5AAE}" type="sibTrans" cxnId="{97E1CBF5-A9E2-46CD-A861-7FAA8122F878}">
      <dgm:prSet/>
      <dgm:spPr/>
      <dgm:t>
        <a:bodyPr/>
        <a:lstStyle/>
        <a:p>
          <a:endParaRPr lang="en-US"/>
        </a:p>
      </dgm:t>
    </dgm:pt>
    <dgm:pt modelId="{B396C5E9-6A63-451D-B7A3-D707B2F6CC26}" type="pres">
      <dgm:prSet presAssocID="{43F4D35C-468C-40DD-A624-EAE69EA24D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92B437-0EA5-4E25-836F-73C6E1C3ABB1}" type="pres">
      <dgm:prSet presAssocID="{8D8109B7-8E24-4CB9-8FB5-2A3F29C89B99}" presName="parentLin" presStyleCnt="0"/>
      <dgm:spPr/>
    </dgm:pt>
    <dgm:pt modelId="{3F518770-18CC-4853-A22E-5602952D8EB1}" type="pres">
      <dgm:prSet presAssocID="{8D8109B7-8E24-4CB9-8FB5-2A3F29C89B99}" presName="parentLeftMargin" presStyleLbl="node1" presStyleIdx="0" presStyleCnt="3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79DCDEE-D213-4CAE-BC96-7A8AC30402CD}" type="pres">
      <dgm:prSet presAssocID="{8D8109B7-8E24-4CB9-8FB5-2A3F29C89B99}" presName="parentText" presStyleLbl="node1" presStyleIdx="0" presStyleCnt="3" custLinFactNeighborX="11979" custLinFactNeighborY="-320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F25FC-A41A-4093-A5A9-AD81D67FC048}" type="pres">
      <dgm:prSet presAssocID="{8D8109B7-8E24-4CB9-8FB5-2A3F29C89B99}" presName="negativeSpace" presStyleCnt="0"/>
      <dgm:spPr/>
    </dgm:pt>
    <dgm:pt modelId="{A86CFB33-B701-4BDD-A503-4115DAC2974D}" type="pres">
      <dgm:prSet presAssocID="{8D8109B7-8E24-4CB9-8FB5-2A3F29C89B99}" presName="childText" presStyleLbl="conFgAcc1" presStyleIdx="0" presStyleCnt="3">
        <dgm:presLayoutVars>
          <dgm:bulletEnabled val="1"/>
        </dgm:presLayoutVars>
      </dgm:prSet>
      <dgm:spPr>
        <a:xfrm>
          <a:off x="0" y="347020"/>
          <a:ext cx="6096000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A9742E8-612E-47AD-A30D-C27DDD0E7DA9}" type="pres">
      <dgm:prSet presAssocID="{AE8D78AE-6F4C-4CA8-8DD3-DD610327996C}" presName="spaceBetweenRectangles" presStyleCnt="0"/>
      <dgm:spPr/>
    </dgm:pt>
    <dgm:pt modelId="{3013923E-667B-4979-8515-FD7EECF613B3}" type="pres">
      <dgm:prSet presAssocID="{F1E55A24-5EF6-4CB7-A7CE-891B13AE890D}" presName="parentLin" presStyleCnt="0"/>
      <dgm:spPr/>
    </dgm:pt>
    <dgm:pt modelId="{F4D6C63D-C29F-4209-AB61-03F943F09C71}" type="pres">
      <dgm:prSet presAssocID="{F1E55A24-5EF6-4CB7-A7CE-891B13AE890D}" presName="parentLeftMargin" presStyleLbl="node1" presStyleIdx="0" presStyleCnt="3" custLinFactNeighborX="11979" custLinFactNeighborY="-32004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53DFF3E-8038-4A6F-89B9-CAE5DD500CBE}" type="pres">
      <dgm:prSet presAssocID="{F1E55A24-5EF6-4CB7-A7CE-891B13AE890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71957-2702-42BB-A83A-382CED6A13F9}" type="pres">
      <dgm:prSet presAssocID="{F1E55A24-5EF6-4CB7-A7CE-891B13AE890D}" presName="negativeSpace" presStyleCnt="0"/>
      <dgm:spPr/>
    </dgm:pt>
    <dgm:pt modelId="{27816F6E-F9D1-44FF-8EE3-F870AF4246FF}" type="pres">
      <dgm:prSet presAssocID="{F1E55A24-5EF6-4CB7-A7CE-891B13AE890D}" presName="childText" presStyleLbl="conFgAcc1" presStyleIdx="1" presStyleCnt="3">
        <dgm:presLayoutVars>
          <dgm:bulletEnabled val="1"/>
        </dgm:presLayoutVars>
      </dgm:prSet>
      <dgm:spPr/>
    </dgm:pt>
    <dgm:pt modelId="{F59AD67B-2E85-480F-858A-07E62F95FEAE}" type="pres">
      <dgm:prSet presAssocID="{79EA4776-4EC4-4200-B330-65D2772CECE9}" presName="spaceBetweenRectangles" presStyleCnt="0"/>
      <dgm:spPr/>
    </dgm:pt>
    <dgm:pt modelId="{FB7B82EC-B065-4B43-AFAC-E7B9210321E0}" type="pres">
      <dgm:prSet presAssocID="{EF04D71F-8B6E-49E3-A94A-9C2DF80F44C3}" presName="parentLin" presStyleCnt="0"/>
      <dgm:spPr/>
    </dgm:pt>
    <dgm:pt modelId="{C7B74296-3F2B-44D9-B498-522186D51B7F}" type="pres">
      <dgm:prSet presAssocID="{EF04D71F-8B6E-49E3-A94A-9C2DF80F44C3}" presName="parentLeftMargin" presStyleLbl="node1" presStyleIdx="1" presStyleCnt="3" custLinFactNeighborX="11979" custLinFactNeighborY="-32004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A496884-4B4F-4C20-A7C4-CC702A871039}" type="pres">
      <dgm:prSet presAssocID="{EF04D71F-8B6E-49E3-A94A-9C2DF80F44C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D8C70-66FE-4DCA-9768-409C29715CFA}" type="pres">
      <dgm:prSet presAssocID="{EF04D71F-8B6E-49E3-A94A-9C2DF80F44C3}" presName="negativeSpace" presStyleCnt="0"/>
      <dgm:spPr/>
    </dgm:pt>
    <dgm:pt modelId="{FEFDADB1-A470-4EAF-B48A-21F73D11824B}" type="pres">
      <dgm:prSet presAssocID="{EF04D71F-8B6E-49E3-A94A-9C2DF80F44C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908FC3F-D74D-4CEB-A0A3-2303D3E7F09C}" type="presOf" srcId="{F1E55A24-5EF6-4CB7-A7CE-891B13AE890D}" destId="{F4D6C63D-C29F-4209-AB61-03F943F09C71}" srcOrd="0" destOrd="0" presId="urn:microsoft.com/office/officeart/2005/8/layout/list1"/>
    <dgm:cxn modelId="{97E1CBF5-A9E2-46CD-A861-7FAA8122F878}" srcId="{43F4D35C-468C-40DD-A624-EAE69EA24D36}" destId="{EF04D71F-8B6E-49E3-A94A-9C2DF80F44C3}" srcOrd="2" destOrd="0" parTransId="{BA406019-70D4-49DA-AC15-454159D53AC1}" sibTransId="{5034214A-2D4F-42AA-A1C0-189DEE6D5AAE}"/>
    <dgm:cxn modelId="{F4CD2ED4-67BE-45E4-857C-4F17468650B6}" type="presOf" srcId="{F1E55A24-5EF6-4CB7-A7CE-891B13AE890D}" destId="{153DFF3E-8038-4A6F-89B9-CAE5DD500CBE}" srcOrd="1" destOrd="0" presId="urn:microsoft.com/office/officeart/2005/8/layout/list1"/>
    <dgm:cxn modelId="{DB2447DF-C0B4-42BF-B6B6-AD3E0FF98C1C}" srcId="{43F4D35C-468C-40DD-A624-EAE69EA24D36}" destId="{8D8109B7-8E24-4CB9-8FB5-2A3F29C89B99}" srcOrd="0" destOrd="0" parTransId="{27BA6679-BBB3-4208-9389-EEB32AECDA51}" sibTransId="{AE8D78AE-6F4C-4CA8-8DD3-DD610327996C}"/>
    <dgm:cxn modelId="{81E47D36-6414-4FE1-8D27-940BE65309E8}" type="presOf" srcId="{8D8109B7-8E24-4CB9-8FB5-2A3F29C89B99}" destId="{3F518770-18CC-4853-A22E-5602952D8EB1}" srcOrd="0" destOrd="0" presId="urn:microsoft.com/office/officeart/2005/8/layout/list1"/>
    <dgm:cxn modelId="{21EE4173-8294-4F96-86F2-FFF80D361CFE}" type="presOf" srcId="{43F4D35C-468C-40DD-A624-EAE69EA24D36}" destId="{B396C5E9-6A63-451D-B7A3-D707B2F6CC26}" srcOrd="0" destOrd="0" presId="urn:microsoft.com/office/officeart/2005/8/layout/list1"/>
    <dgm:cxn modelId="{4E5C5D2F-3F07-4624-9C0A-1905424414DE}" srcId="{43F4D35C-468C-40DD-A624-EAE69EA24D36}" destId="{F1E55A24-5EF6-4CB7-A7CE-891B13AE890D}" srcOrd="1" destOrd="0" parTransId="{4A4EDF63-AAA1-49AE-8AFD-55F12E060983}" sibTransId="{79EA4776-4EC4-4200-B330-65D2772CECE9}"/>
    <dgm:cxn modelId="{E22D6D21-3C68-4CEC-BFEF-E5FB302A1B63}" type="presOf" srcId="{8D8109B7-8E24-4CB9-8FB5-2A3F29C89B99}" destId="{A79DCDEE-D213-4CAE-BC96-7A8AC30402CD}" srcOrd="1" destOrd="0" presId="urn:microsoft.com/office/officeart/2005/8/layout/list1"/>
    <dgm:cxn modelId="{C598655B-CCF0-473E-841B-C6A77B535036}" type="presOf" srcId="{EF04D71F-8B6E-49E3-A94A-9C2DF80F44C3}" destId="{C7B74296-3F2B-44D9-B498-522186D51B7F}" srcOrd="0" destOrd="0" presId="urn:microsoft.com/office/officeart/2005/8/layout/list1"/>
    <dgm:cxn modelId="{AC565220-7468-4882-8E86-4A965EC115FE}" type="presOf" srcId="{EF04D71F-8B6E-49E3-A94A-9C2DF80F44C3}" destId="{DA496884-4B4F-4C20-A7C4-CC702A871039}" srcOrd="1" destOrd="0" presId="urn:microsoft.com/office/officeart/2005/8/layout/list1"/>
    <dgm:cxn modelId="{14923513-CB4A-4103-BE9B-E4A974F18E8E}" type="presParOf" srcId="{B396C5E9-6A63-451D-B7A3-D707B2F6CC26}" destId="{7592B437-0EA5-4E25-836F-73C6E1C3ABB1}" srcOrd="0" destOrd="0" presId="urn:microsoft.com/office/officeart/2005/8/layout/list1"/>
    <dgm:cxn modelId="{42C9FBF0-4F5C-4143-B7FA-2D89A372F5D9}" type="presParOf" srcId="{7592B437-0EA5-4E25-836F-73C6E1C3ABB1}" destId="{3F518770-18CC-4853-A22E-5602952D8EB1}" srcOrd="0" destOrd="0" presId="urn:microsoft.com/office/officeart/2005/8/layout/list1"/>
    <dgm:cxn modelId="{CAB52992-B17B-4C3E-B6A7-E29D73AC2184}" type="presParOf" srcId="{7592B437-0EA5-4E25-836F-73C6E1C3ABB1}" destId="{A79DCDEE-D213-4CAE-BC96-7A8AC30402CD}" srcOrd="1" destOrd="0" presId="urn:microsoft.com/office/officeart/2005/8/layout/list1"/>
    <dgm:cxn modelId="{3F74AF2A-99A4-4753-8748-9C76A5CFE8CC}" type="presParOf" srcId="{B396C5E9-6A63-451D-B7A3-D707B2F6CC26}" destId="{745F25FC-A41A-4093-A5A9-AD81D67FC048}" srcOrd="1" destOrd="0" presId="urn:microsoft.com/office/officeart/2005/8/layout/list1"/>
    <dgm:cxn modelId="{02233D88-91EE-4C45-9C64-EC3F3C091938}" type="presParOf" srcId="{B396C5E9-6A63-451D-B7A3-D707B2F6CC26}" destId="{A86CFB33-B701-4BDD-A503-4115DAC2974D}" srcOrd="2" destOrd="0" presId="urn:microsoft.com/office/officeart/2005/8/layout/list1"/>
    <dgm:cxn modelId="{D563E115-9DBC-4542-9636-9441A2D165E1}" type="presParOf" srcId="{B396C5E9-6A63-451D-B7A3-D707B2F6CC26}" destId="{FA9742E8-612E-47AD-A30D-C27DDD0E7DA9}" srcOrd="3" destOrd="0" presId="urn:microsoft.com/office/officeart/2005/8/layout/list1"/>
    <dgm:cxn modelId="{74571D3E-91CB-40B0-A0CD-208ADDFD81CB}" type="presParOf" srcId="{B396C5E9-6A63-451D-B7A3-D707B2F6CC26}" destId="{3013923E-667B-4979-8515-FD7EECF613B3}" srcOrd="4" destOrd="0" presId="urn:microsoft.com/office/officeart/2005/8/layout/list1"/>
    <dgm:cxn modelId="{A0360D83-575C-4115-888E-5CFB2F9A6CDE}" type="presParOf" srcId="{3013923E-667B-4979-8515-FD7EECF613B3}" destId="{F4D6C63D-C29F-4209-AB61-03F943F09C71}" srcOrd="0" destOrd="0" presId="urn:microsoft.com/office/officeart/2005/8/layout/list1"/>
    <dgm:cxn modelId="{44F05045-1A29-49E3-93B8-B19E8B676F0E}" type="presParOf" srcId="{3013923E-667B-4979-8515-FD7EECF613B3}" destId="{153DFF3E-8038-4A6F-89B9-CAE5DD500CBE}" srcOrd="1" destOrd="0" presId="urn:microsoft.com/office/officeart/2005/8/layout/list1"/>
    <dgm:cxn modelId="{5FCDD0CE-12C4-402F-9FE6-C848E000A347}" type="presParOf" srcId="{B396C5E9-6A63-451D-B7A3-D707B2F6CC26}" destId="{3B271957-2702-42BB-A83A-382CED6A13F9}" srcOrd="5" destOrd="0" presId="urn:microsoft.com/office/officeart/2005/8/layout/list1"/>
    <dgm:cxn modelId="{1D458495-4DC8-4E57-BECC-26E958EC9381}" type="presParOf" srcId="{B396C5E9-6A63-451D-B7A3-D707B2F6CC26}" destId="{27816F6E-F9D1-44FF-8EE3-F870AF4246FF}" srcOrd="6" destOrd="0" presId="urn:microsoft.com/office/officeart/2005/8/layout/list1"/>
    <dgm:cxn modelId="{A30DD079-0170-43CE-896A-614FF435DAEF}" type="presParOf" srcId="{B396C5E9-6A63-451D-B7A3-D707B2F6CC26}" destId="{F59AD67B-2E85-480F-858A-07E62F95FEAE}" srcOrd="7" destOrd="0" presId="urn:microsoft.com/office/officeart/2005/8/layout/list1"/>
    <dgm:cxn modelId="{20EC4C07-28EB-47E1-8A75-D1FF9D226455}" type="presParOf" srcId="{B396C5E9-6A63-451D-B7A3-D707B2F6CC26}" destId="{FB7B82EC-B065-4B43-AFAC-E7B9210321E0}" srcOrd="8" destOrd="0" presId="urn:microsoft.com/office/officeart/2005/8/layout/list1"/>
    <dgm:cxn modelId="{187156A2-7786-409C-B333-6DDDCCEFC357}" type="presParOf" srcId="{FB7B82EC-B065-4B43-AFAC-E7B9210321E0}" destId="{C7B74296-3F2B-44D9-B498-522186D51B7F}" srcOrd="0" destOrd="0" presId="urn:microsoft.com/office/officeart/2005/8/layout/list1"/>
    <dgm:cxn modelId="{87EE5513-D186-491D-8A31-5F43FFF7EF8E}" type="presParOf" srcId="{FB7B82EC-B065-4B43-AFAC-E7B9210321E0}" destId="{DA496884-4B4F-4C20-A7C4-CC702A871039}" srcOrd="1" destOrd="0" presId="urn:microsoft.com/office/officeart/2005/8/layout/list1"/>
    <dgm:cxn modelId="{C14FFADE-BB41-4B54-9ADA-539F59221F47}" type="presParOf" srcId="{B396C5E9-6A63-451D-B7A3-D707B2F6CC26}" destId="{81AD8C70-66FE-4DCA-9768-409C29715CFA}" srcOrd="9" destOrd="0" presId="urn:microsoft.com/office/officeart/2005/8/layout/list1"/>
    <dgm:cxn modelId="{BBC5F52A-F08B-467E-A6E7-83C25380A9F2}" type="presParOf" srcId="{B396C5E9-6A63-451D-B7A3-D707B2F6CC26}" destId="{FEFDADB1-A470-4EAF-B48A-21F73D11824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CFB33-B701-4BDD-A503-4115DAC2974D}">
      <dsp:nvSpPr>
        <dsp:cNvPr id="0" name=""/>
        <dsp:cNvSpPr/>
      </dsp:nvSpPr>
      <dsp:spPr>
        <a:xfrm>
          <a:off x="0" y="795025"/>
          <a:ext cx="5591944" cy="529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DCDEE-D213-4CAE-BC96-7A8AC30402CD}">
      <dsp:nvSpPr>
        <dsp:cNvPr id="0" name=""/>
        <dsp:cNvSpPr/>
      </dsp:nvSpPr>
      <dsp:spPr>
        <a:xfrm>
          <a:off x="313090" y="286666"/>
          <a:ext cx="3914360" cy="61992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954" tIns="0" rIns="147954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b="1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ASTRONOMSKO OBRAZOVANJE</a:t>
          </a:r>
          <a:endParaRPr lang="en-US" sz="2100" b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</dsp:txBody>
      <dsp:txXfrm>
        <a:off x="343352" y="316928"/>
        <a:ext cx="3853836" cy="559396"/>
      </dsp:txXfrm>
    </dsp:sp>
    <dsp:sp modelId="{27816F6E-F9D1-44FF-8EE3-F870AF4246FF}">
      <dsp:nvSpPr>
        <dsp:cNvPr id="0" name=""/>
        <dsp:cNvSpPr/>
      </dsp:nvSpPr>
      <dsp:spPr>
        <a:xfrm>
          <a:off x="0" y="1747585"/>
          <a:ext cx="559194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DFF3E-8038-4A6F-89B9-CAE5DD500CBE}">
      <dsp:nvSpPr>
        <dsp:cNvPr id="0" name=""/>
        <dsp:cNvSpPr/>
      </dsp:nvSpPr>
      <dsp:spPr>
        <a:xfrm>
          <a:off x="279597" y="1437625"/>
          <a:ext cx="3914360" cy="61992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954" tIns="0" rIns="147954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SOCIOLOŠKO OBRAZOVANJE</a:t>
          </a:r>
          <a:endParaRPr lang="en-US" sz="21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309859" y="1467887"/>
        <a:ext cx="3853836" cy="559396"/>
      </dsp:txXfrm>
    </dsp:sp>
    <dsp:sp modelId="{FEFDADB1-A470-4EAF-B48A-21F73D11824B}">
      <dsp:nvSpPr>
        <dsp:cNvPr id="0" name=""/>
        <dsp:cNvSpPr/>
      </dsp:nvSpPr>
      <dsp:spPr>
        <a:xfrm>
          <a:off x="0" y="2700145"/>
          <a:ext cx="559194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96884-4B4F-4C20-A7C4-CC702A871039}">
      <dsp:nvSpPr>
        <dsp:cNvPr id="0" name=""/>
        <dsp:cNvSpPr/>
      </dsp:nvSpPr>
      <dsp:spPr>
        <a:xfrm>
          <a:off x="279597" y="2390185"/>
          <a:ext cx="3914360" cy="61992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954" tIns="0" rIns="147954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PSIHOLOŠKO OBRAZOVANJE</a:t>
          </a:r>
          <a:endParaRPr lang="en-US" sz="21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309859" y="2420447"/>
        <a:ext cx="385383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BF6B5-9267-497C-ADD6-6E929F17475F}" type="datetimeFigureOut">
              <a:rPr lang="en-US" smtClean="0"/>
              <a:t>19-Apr-17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305BE-5C4D-489A-99EF-64CC29E6B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3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3644900"/>
            <a:ext cx="9144000" cy="360363"/>
          </a:xfrm>
          <a:prstGeom prst="rect">
            <a:avLst/>
          </a:prstGeom>
          <a:gradFill rotWithShape="1">
            <a:gsLst>
              <a:gs pos="0">
                <a:srgbClr val="CEFF43"/>
              </a:gs>
              <a:gs pos="100000">
                <a:srgbClr val="E6FF9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076700"/>
            <a:ext cx="9144000" cy="360363"/>
          </a:xfrm>
          <a:prstGeom prst="rect">
            <a:avLst/>
          </a:prstGeom>
          <a:gradFill rotWithShape="1">
            <a:gsLst>
              <a:gs pos="0">
                <a:srgbClr val="B9FA00"/>
              </a:gs>
              <a:gs pos="100000">
                <a:srgbClr val="CCFF3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08500"/>
            <a:ext cx="9144000" cy="3603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0392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5" descr="精美环保系列１７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395413"/>
            <a:ext cx="3097213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0700" y="2565400"/>
            <a:ext cx="5399088" cy="1035050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5084763"/>
            <a:ext cx="5248275" cy="360362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D0AE-520E-45BD-893B-CA714EB5A287}" type="datetime1">
              <a:rPr lang="en-US" altLang="zh-CN" smtClean="0"/>
              <a:t>19-Apr-17</a:t>
            </a:fld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7A3A0-2590-4AF1-AC37-78A0E98BF3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zh-CN" smtClean="0"/>
              <a:t>Razvoj astronomije kod Srba 2017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441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02E5B-5048-424D-BC8B-0BE5E08A653A}" type="datetime1">
              <a:rPr lang="en-US" altLang="zh-CN" smtClean="0"/>
              <a:t>19-Apr-17</a:t>
            </a:fld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D45D3-C28F-49C5-96DA-66095862A2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zh-CN" smtClean="0"/>
              <a:t>Razvoj astronomije kod Srba 2017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913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17475"/>
            <a:ext cx="2071687" cy="5256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17475"/>
            <a:ext cx="6067425" cy="5256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E868D-C9E1-408B-B6DC-58E79E8772EB}" type="datetime1">
              <a:rPr lang="en-US" altLang="zh-CN" smtClean="0"/>
              <a:t>19-Apr-17</a:t>
            </a:fld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BF2F5-5B4F-4F16-AF20-63C3179553A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zh-CN" smtClean="0"/>
              <a:t>Razvoj astronomije kod Srba 2017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655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90230-6A01-487A-BF68-F913B0508549}" type="datetime1">
              <a:rPr lang="en-US" altLang="zh-CN" smtClean="0"/>
              <a:t>19-Apr-17</a:t>
            </a:fld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FDDDE-318C-45A5-A867-41E9608421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zh-CN" smtClean="0"/>
              <a:t>Razvoj astronomije kod Srba 2017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995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77093-E39C-4FEF-B2CD-C52834979112}" type="datetime1">
              <a:rPr lang="en-US" altLang="zh-CN" smtClean="0"/>
              <a:t>19-Apr-17</a:t>
            </a:fld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AA67A-B632-4D0F-BC2E-86103CCCE5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zh-CN" smtClean="0"/>
              <a:t>Razvoj astronomije kod Srba 2017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831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D95D8-FFB2-4228-85F7-AF1034B014E9}" type="datetime1">
              <a:rPr lang="en-US" altLang="zh-CN" smtClean="0"/>
              <a:t>19-Apr-17</a:t>
            </a:fld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779DC-6003-443E-B6F7-66F38B79B2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zh-CN" smtClean="0"/>
              <a:t>Razvoj astronomije kod Srba 2017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032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D2FAF-19CE-4EB9-9B20-F64AB398D765}" type="datetime1">
              <a:rPr lang="en-US" altLang="zh-CN" smtClean="0"/>
              <a:t>19-Apr-17</a:t>
            </a:fld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6D650-30B7-4962-B025-8B19D84319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zh-CN" smtClean="0"/>
              <a:t>Razvoj astronomije kod Srba 2017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994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749C6-DEBC-4598-A8DB-25C42CFB0B79}" type="datetime1">
              <a:rPr lang="en-US" altLang="zh-CN" smtClean="0"/>
              <a:t>19-Apr-17</a:t>
            </a:fld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966FF-73C2-41AA-B9BE-84BF55008C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zh-CN" smtClean="0"/>
              <a:t>Razvoj astronomije kod Srba 2017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145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F77CE-63EA-4D5F-B2B0-C5CC3F475DCD}" type="datetime1">
              <a:rPr lang="en-US" altLang="zh-CN" smtClean="0"/>
              <a:t>19-Apr-17</a:t>
            </a:fld>
            <a:endParaRPr lang="en-US" altLang="zh-C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B7E69-1A68-4EC7-BF13-F1A3721BED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zh-CN" smtClean="0"/>
              <a:t>Razvoj astronomije kod Srba 2017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212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91023-B393-48B7-ACE7-8AC7E57E0AD4}" type="datetime1">
              <a:rPr lang="en-US" altLang="zh-CN" smtClean="0"/>
              <a:t>19-Apr-17</a:t>
            </a:fld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7DC12-77AD-44CF-BBFF-0B689C5C73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zh-CN" smtClean="0"/>
              <a:t>Razvoj astronomije kod Srba 2017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410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AE08-0427-4FB2-82C3-440438548BC0}" type="datetime1">
              <a:rPr lang="en-US" altLang="zh-CN" smtClean="0"/>
              <a:t>19-Apr-17</a:t>
            </a:fld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4868A-1C06-490F-BCCA-538C6C9893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zh-CN" smtClean="0"/>
              <a:t>Razvoj astronomije kod Srba 2017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501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rgbClr val="CEFF43"/>
              </a:gs>
              <a:gs pos="100000">
                <a:srgbClr val="E6FF9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1">
            <a:gsLst>
              <a:gs pos="0">
                <a:srgbClr val="B9FA00"/>
              </a:gs>
              <a:gs pos="100000">
                <a:srgbClr val="CCFF3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8" name="Picture 4" descr="精美环保系列１７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700713"/>
            <a:ext cx="14033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ChangeArrowheads="1"/>
          </p:cNvSpPr>
          <p:nvPr>
            <p:ph type="title"/>
          </p:nvPr>
        </p:nvSpPr>
        <p:spPr bwMode="auto">
          <a:xfrm>
            <a:off x="395288" y="117475"/>
            <a:ext cx="822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6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341438"/>
            <a:ext cx="8229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1E9B694-B0EA-420C-8D01-232619389DCE}" type="datetime1">
              <a:rPr lang="en-US" altLang="zh-CN" smtClean="0"/>
              <a:t>19-Apr-17</a:t>
            </a:fld>
            <a:endParaRPr lang="en-US" altLang="zh-CN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B1A7112-EDF8-4F8A-89C8-85E485EE94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pl-PL" altLang="zh-CN" smtClean="0"/>
              <a:t>Razvoj astronomije kod Srba 2017</a:t>
            </a: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幼圆" pitchFamily="1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幼圆" pitchFamily="1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幼圆" pitchFamily="1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幼圆" pitchFamily="1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幼圆" pitchFamily="1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幼圆" pitchFamily="1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幼圆" pitchFamily="1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幼圆" pitchFamily="1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/>
          </p:cNvSpPr>
          <p:nvPr/>
        </p:nvSpPr>
        <p:spPr bwMode="auto">
          <a:xfrm>
            <a:off x="3060700" y="1847850"/>
            <a:ext cx="532765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400" b="1" kern="1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幼圆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7385" y="1093968"/>
            <a:ext cx="4572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1">
                    <a:lumMod val="10000"/>
                  </a:schemeClr>
                </a:solidFill>
              </a:rPr>
              <a:t>ASTRONOMSKI</a:t>
            </a:r>
            <a:r>
              <a:rPr lang="en-US" sz="32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10000"/>
                  </a:schemeClr>
                </a:solidFill>
              </a:rPr>
              <a:t>SADRŽAJI</a:t>
            </a:r>
            <a:r>
              <a:rPr lang="en-US" sz="3200" dirty="0" smtClean="0">
                <a:solidFill>
                  <a:schemeClr val="accent1">
                    <a:lumMod val="10000"/>
                  </a:schemeClr>
                </a:solidFill>
              </a:rPr>
              <a:t> U </a:t>
            </a:r>
            <a:r>
              <a:rPr lang="en-US" sz="3200" dirty="0" err="1" smtClean="0">
                <a:solidFill>
                  <a:schemeClr val="accent1">
                    <a:lumMod val="10000"/>
                  </a:schemeClr>
                </a:solidFill>
              </a:rPr>
              <a:t>NASTAVI</a:t>
            </a:r>
            <a:r>
              <a:rPr lang="en-US" sz="32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accent1">
                    <a:lumMod val="10000"/>
                  </a:schemeClr>
                </a:solidFill>
              </a:rPr>
              <a:t>U </a:t>
            </a:r>
            <a:r>
              <a:rPr lang="en-US" sz="3200" dirty="0" err="1" smtClean="0">
                <a:solidFill>
                  <a:schemeClr val="accent1">
                    <a:lumMod val="10000"/>
                  </a:schemeClr>
                </a:solidFill>
              </a:rPr>
              <a:t>SLUŽBI</a:t>
            </a:r>
            <a:r>
              <a:rPr lang="en-US" sz="32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10000"/>
                  </a:schemeClr>
                </a:solidFill>
              </a:rPr>
              <a:t>EKOLOGIJE</a:t>
            </a:r>
            <a:r>
              <a:rPr lang="en-US" sz="32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accent1">
                    <a:lumMod val="10000"/>
                  </a:schemeClr>
                </a:solidFill>
              </a:rPr>
              <a:t>I </a:t>
            </a:r>
            <a:r>
              <a:rPr lang="en-US" sz="3200" dirty="0" err="1" smtClean="0">
                <a:solidFill>
                  <a:schemeClr val="accent1">
                    <a:lumMod val="10000"/>
                  </a:schemeClr>
                </a:solidFill>
              </a:rPr>
              <a:t>ODRŽIVOG</a:t>
            </a:r>
            <a:r>
              <a:rPr lang="en-US" sz="32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10000"/>
                  </a:schemeClr>
                </a:solidFill>
              </a:rPr>
              <a:t>RAZVOJA</a:t>
            </a:r>
            <a:endParaRPr lang="en-US" sz="3200" dirty="0" smtClean="0">
              <a:solidFill>
                <a:schemeClr val="accent1">
                  <a:lumMod val="10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2400" dirty="0" err="1" smtClean="0"/>
              <a:t>dr</a:t>
            </a:r>
            <a:r>
              <a:rPr lang="en-US" sz="2400" dirty="0" smtClean="0"/>
              <a:t> </a:t>
            </a:r>
            <a:r>
              <a:rPr lang="en-US" sz="2400" dirty="0" err="1" smtClean="0"/>
              <a:t>Nataša</a:t>
            </a:r>
            <a:r>
              <a:rPr lang="en-US" sz="2400" dirty="0" smtClean="0"/>
              <a:t> </a:t>
            </a:r>
            <a:r>
              <a:rPr lang="en-US" sz="2400" dirty="0" err="1" smtClean="0"/>
              <a:t>Stanić</a:t>
            </a:r>
            <a:r>
              <a:rPr lang="en-US" sz="2400" dirty="0" smtClean="0"/>
              <a:t> i </a:t>
            </a:r>
          </a:p>
          <a:p>
            <a:pPr algn="ctr"/>
            <a:r>
              <a:rPr lang="en-US" sz="2400" dirty="0" smtClean="0"/>
              <a:t>Tamara </a:t>
            </a:r>
            <a:r>
              <a:rPr lang="en-US" sz="2400" dirty="0" err="1" smtClean="0"/>
              <a:t>Lujak</a:t>
            </a:r>
            <a:endParaRPr lang="en-US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41" y="5157192"/>
            <a:ext cx="1116087" cy="11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smtClean="0"/>
              <a:t>ČISTO I BISTRO	</a:t>
            </a:r>
            <a:endParaRPr lang="en-US" smtClean="0"/>
          </a:p>
        </p:txBody>
      </p:sp>
      <p:sp>
        <p:nvSpPr>
          <p:cNvPr id="12291" name="Rectangle 3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RS" smtClean="0"/>
          </a:p>
          <a:p>
            <a:pPr eaLnBrk="1" hangingPunct="1"/>
            <a:endParaRPr lang="sr-Latn-RS" smtClean="0"/>
          </a:p>
          <a:p>
            <a:pPr eaLnBrk="1" hangingPunct="1"/>
            <a:endParaRPr lang="sr-Latn-RS" smtClean="0"/>
          </a:p>
          <a:p>
            <a:pPr eaLnBrk="1" hangingPunct="1"/>
            <a:endParaRPr lang="en-US" smtClean="0"/>
          </a:p>
        </p:txBody>
      </p:sp>
      <p:pic>
        <p:nvPicPr>
          <p:cNvPr id="12292" name="Picture 2" descr="D:\ČISTO I BISTRO\Čisto i bistro\LOGO\cisto-i-bistro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1395413"/>
            <a:ext cx="381952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65DE23-5A3C-4D67-BF59-DF6F43F3F0C9}" type="datetime1">
              <a:rPr lang="en-US" altLang="zh-CN" smtClean="0"/>
              <a:t>19-Apr-17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zh-CN" smtClean="0"/>
              <a:t>Razvoj astronomije kod Srba 2017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0FDDDE-318C-45A5-A867-41E960842187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smtClean="0"/>
              <a:t>ČISTO I BISTRO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857250"/>
            <a:ext cx="8229600" cy="5429250"/>
          </a:xfrm>
        </p:spPr>
        <p:txBody>
          <a:bodyPr/>
          <a:lstStyle/>
          <a:p>
            <a:pPr eaLnBrk="1" hangingPunct="1">
              <a:defRPr/>
            </a:pPr>
            <a:r>
              <a:rPr lang="sr-Latn-RS" dirty="0" smtClean="0"/>
              <a:t>Umetničko ekološki projekat pri PSD “Kopaonik” </a:t>
            </a:r>
            <a:r>
              <a:rPr lang="sr-Latn-RS" b="1" dirty="0" smtClean="0">
                <a:solidFill>
                  <a:srgbClr val="C00000"/>
                </a:solidFill>
              </a:rPr>
              <a:t>pokrenut 2014.</a:t>
            </a:r>
            <a:r>
              <a:rPr lang="sr-Latn-RS" dirty="0" smtClean="0"/>
              <a:t> </a:t>
            </a:r>
            <a:r>
              <a:rPr lang="sr-Latn-RS" dirty="0" smtClean="0"/>
              <a:t>godine sa ciljem podizanja ekološke svesti kroz </a:t>
            </a:r>
            <a:r>
              <a:rPr lang="sr-Latn-RS" b="1" dirty="0" smtClean="0">
                <a:solidFill>
                  <a:srgbClr val="FFC000"/>
                </a:solidFill>
              </a:rPr>
              <a:t>umetnost i književnost</a:t>
            </a:r>
            <a:r>
              <a:rPr lang="sr-Latn-RS" dirty="0" smtClean="0"/>
              <a:t> i putem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b="1" dirty="0" smtClean="0">
                <a:solidFill>
                  <a:schemeClr val="accent1">
                    <a:lumMod val="50000"/>
                  </a:schemeClr>
                </a:solidFill>
              </a:rPr>
              <a:t>konkursa,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b="1" dirty="0" smtClean="0">
                <a:solidFill>
                  <a:srgbClr val="92D050"/>
                </a:solidFill>
              </a:rPr>
              <a:t>ekoloških akcija i predavanja</a:t>
            </a:r>
            <a:r>
              <a:rPr lang="sr-Latn-RS" dirty="0" smtClean="0"/>
              <a:t> u školama (</a:t>
            </a:r>
            <a:r>
              <a:rPr lang="sr-Latn-RS" dirty="0" smtClean="0"/>
              <a:t>Sv</a:t>
            </a:r>
            <a:r>
              <a:rPr lang="sr-Cyrl-RS" dirty="0" smtClean="0"/>
              <a:t>е</a:t>
            </a:r>
            <a:r>
              <a:rPr lang="en-US" dirty="0" err="1" smtClean="0"/>
              <a:t>ti</a:t>
            </a:r>
            <a:r>
              <a:rPr lang="sr-Latn-RS" dirty="0" smtClean="0"/>
              <a:t>. </a:t>
            </a:r>
            <a:r>
              <a:rPr lang="sr-Latn-RS" dirty="0" smtClean="0"/>
              <a:t>Sava) i na fakultetima (Geografski).</a:t>
            </a:r>
          </a:p>
          <a:p>
            <a:pPr eaLnBrk="1" hangingPunct="1">
              <a:defRPr/>
            </a:pPr>
            <a:r>
              <a:rPr lang="sr-Latn-RS" dirty="0" smtClean="0"/>
              <a:t>Do sada je organizovano nekoliko akcija, a najnovija planirana je za </a:t>
            </a:r>
            <a:r>
              <a:rPr lang="sr-Latn-RS" b="1" dirty="0" smtClean="0">
                <a:solidFill>
                  <a:srgbClr val="FF0000"/>
                </a:solidFill>
              </a:rPr>
              <a:t>6.5.201</a:t>
            </a:r>
            <a:r>
              <a:rPr lang="sr-Cyrl-RS" b="1" dirty="0" smtClean="0">
                <a:solidFill>
                  <a:srgbClr val="FF0000"/>
                </a:solidFill>
              </a:rPr>
              <a:t>7</a:t>
            </a:r>
            <a:r>
              <a:rPr lang="sr-Latn-RS" b="1" dirty="0" smtClean="0">
                <a:solidFill>
                  <a:srgbClr val="FF0000"/>
                </a:solidFill>
              </a:rPr>
              <a:t>. </a:t>
            </a:r>
            <a:r>
              <a:rPr lang="sr-Latn-RS" b="1" dirty="0" smtClean="0">
                <a:solidFill>
                  <a:srgbClr val="FF0000"/>
                </a:solidFill>
              </a:rPr>
              <a:t>jezero PARIGUZ u Resniku. </a:t>
            </a:r>
            <a:r>
              <a:rPr lang="en-US" b="1" u="sng" dirty="0" smtClean="0">
                <a:solidFill>
                  <a:srgbClr val="FF0000"/>
                </a:solidFill>
              </a:rPr>
              <a:t>Z</a:t>
            </a:r>
            <a:r>
              <a:rPr lang="sr-Latn-RS" b="1" u="sng" dirty="0" smtClean="0">
                <a:solidFill>
                  <a:srgbClr val="FF0000"/>
                </a:solidFill>
              </a:rPr>
              <a:t>bor u 8h na okretnici </a:t>
            </a:r>
            <a:r>
              <a:rPr lang="sr-Latn-RS" b="1" u="sng" dirty="0" smtClean="0">
                <a:solidFill>
                  <a:srgbClr val="FF0000"/>
                </a:solidFill>
              </a:rPr>
              <a:t>47</a:t>
            </a:r>
            <a:r>
              <a:rPr lang="sr-Cyrl-RS" b="1" u="sng" dirty="0" smtClean="0">
                <a:solidFill>
                  <a:srgbClr val="FF0000"/>
                </a:solidFill>
              </a:rPr>
              <a:t>-</a:t>
            </a:r>
            <a:r>
              <a:rPr lang="sr-Latn-RS" b="1" u="sng" dirty="0" smtClean="0">
                <a:solidFill>
                  <a:srgbClr val="FF0000"/>
                </a:solidFill>
              </a:rPr>
              <a:t>ce</a:t>
            </a:r>
            <a:r>
              <a:rPr lang="sr-Latn-RS" b="1" u="sng" dirty="0" smtClean="0">
                <a:solidFill>
                  <a:srgbClr val="FF0000"/>
                </a:solidFill>
              </a:rPr>
              <a:t>, iznad Slavije.</a:t>
            </a:r>
          </a:p>
          <a:p>
            <a:pPr eaLnBrk="1" hangingPunct="1">
              <a:defRPr/>
            </a:pPr>
            <a:r>
              <a:rPr lang="sr-Latn-RS" b="1" dirty="0" smtClean="0">
                <a:solidFill>
                  <a:srgbClr val="009900"/>
                </a:solidFill>
              </a:rPr>
              <a:t>PRIDRUŽITE NAM SE!</a:t>
            </a:r>
          </a:p>
          <a:p>
            <a:pPr eaLnBrk="1" hangingPunct="1">
              <a:defRPr/>
            </a:pPr>
            <a:endParaRPr lang="sr-Latn-R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555114-3B9E-4947-ABC0-65C091D8CF52}" type="datetime1">
              <a:rPr lang="en-US" altLang="zh-CN" smtClean="0"/>
              <a:t>19-Apr-17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zh-CN" smtClean="0"/>
              <a:t>Razvoj astronomije kod Srba 2017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0FDDDE-318C-45A5-A867-41E960842187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7" y="96759"/>
            <a:ext cx="4104456" cy="576263"/>
          </a:xfrm>
        </p:spPr>
        <p:txBody>
          <a:bodyPr/>
          <a:lstStyle/>
          <a:p>
            <a:pPr eaLnBrk="1" hangingPunct="1"/>
            <a:r>
              <a:rPr lang="sr-Latn-RS" dirty="0" smtClean="0"/>
              <a:t>- </a:t>
            </a:r>
            <a:r>
              <a:rPr lang="en-US" dirty="0" err="1" smtClean="0"/>
              <a:t>ULOGA</a:t>
            </a:r>
            <a:r>
              <a:rPr lang="en-US" dirty="0" smtClean="0"/>
              <a:t> </a:t>
            </a:r>
            <a:r>
              <a:rPr lang="sr-Latn-RS" dirty="0" smtClean="0"/>
              <a:t>ŠKOLE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896544"/>
          </a:xfrm>
        </p:spPr>
        <p:txBody>
          <a:bodyPr/>
          <a:lstStyle/>
          <a:p>
            <a:pPr marL="0" lvl="0" indent="0" algn="just">
              <a:buNone/>
            </a:pPr>
            <a:r>
              <a:rPr lang="sr-Cyrl-CS" sz="2400" dirty="0">
                <a:solidFill>
                  <a:srgbClr val="222222"/>
                </a:solidFill>
                <a:ea typeface="Times New Roman"/>
              </a:rPr>
              <a:t>Da bi pratila savremene koncepte kvaliteta obrazovanja i nastave, škola se mora razvijati kao organizacija koja uči - koja </a:t>
            </a:r>
            <a:r>
              <a:rPr lang="sr-Cyrl-CS" sz="2400" b="1" dirty="0">
                <a:solidFill>
                  <a:srgbClr val="FF0000"/>
                </a:solidFill>
                <a:ea typeface="Times New Roman"/>
              </a:rPr>
              <a:t>kreira i koristi </a:t>
            </a:r>
            <a:r>
              <a:rPr lang="sr-Cyrl-CS" sz="2400" b="1" dirty="0" smtClean="0">
                <a:solidFill>
                  <a:srgbClr val="FF0000"/>
                </a:solidFill>
                <a:ea typeface="Times New Roman"/>
              </a:rPr>
              <a:t>znanje</a:t>
            </a:r>
            <a:r>
              <a:rPr lang="sr-Latn-RS" sz="2400" dirty="0" smtClean="0">
                <a:solidFill>
                  <a:srgbClr val="222222"/>
                </a:solidFill>
                <a:ea typeface="Times New Roman"/>
              </a:rPr>
              <a:t>.</a:t>
            </a:r>
          </a:p>
          <a:p>
            <a:pPr marL="0" lvl="0" indent="0" algn="just">
              <a:buNone/>
            </a:pPr>
            <a:endParaRPr lang="sr-Latn-RS" sz="2400" dirty="0" smtClean="0">
              <a:solidFill>
                <a:srgbClr val="222222"/>
              </a:solidFill>
              <a:ea typeface="Times New Roman"/>
            </a:endParaRPr>
          </a:p>
          <a:p>
            <a:pPr marL="0" lvl="0" indent="0" algn="just">
              <a:buNone/>
            </a:pPr>
            <a:r>
              <a:rPr lang="sr-Latn-RS" sz="2400" dirty="0">
                <a:solidFill>
                  <a:srgbClr val="222222"/>
                </a:solidFill>
                <a:ea typeface="Times New Roman"/>
              </a:rPr>
              <a:t>N</a:t>
            </a:r>
            <a:r>
              <a:rPr lang="sr-Cyrl-CS" sz="2400" dirty="0" smtClean="0">
                <a:solidFill>
                  <a:srgbClr val="222222"/>
                </a:solidFill>
                <a:ea typeface="Times New Roman"/>
              </a:rPr>
              <a:t>eophodne </a:t>
            </a:r>
            <a:r>
              <a:rPr lang="sr-Latn-RS" sz="2400" dirty="0" smtClean="0">
                <a:solidFill>
                  <a:srgbClr val="222222"/>
                </a:solidFill>
                <a:ea typeface="Times New Roman"/>
              </a:rPr>
              <a:t>su </a:t>
            </a:r>
            <a:r>
              <a:rPr lang="sr-Cyrl-CS" sz="2400" b="1" dirty="0" smtClean="0">
                <a:solidFill>
                  <a:srgbClr val="FF0000"/>
                </a:solidFill>
                <a:ea typeface="Times New Roman"/>
              </a:rPr>
              <a:t>organizacione </a:t>
            </a:r>
            <a:r>
              <a:rPr lang="sr-Cyrl-CS" sz="2400" b="1" dirty="0">
                <a:solidFill>
                  <a:srgbClr val="FF0000"/>
                </a:solidFill>
                <a:ea typeface="Times New Roman"/>
              </a:rPr>
              <a:t>promene </a:t>
            </a:r>
            <a:r>
              <a:rPr lang="sr-Cyrl-CS" sz="2400" dirty="0">
                <a:solidFill>
                  <a:srgbClr val="222222"/>
                </a:solidFill>
                <a:ea typeface="Times New Roman"/>
              </a:rPr>
              <a:t>i tipovi organizacionih kultura koje su uslovljene širim socio-kulturnim kontekstom škole i uloge lidera </a:t>
            </a:r>
            <a:r>
              <a:rPr lang="sr-Latn-RS" sz="2400" dirty="0" smtClean="0">
                <a:solidFill>
                  <a:srgbClr val="222222"/>
                </a:solidFill>
                <a:ea typeface="Times New Roman"/>
              </a:rPr>
              <a:t>(direktora, organizatora nastave) </a:t>
            </a:r>
            <a:r>
              <a:rPr lang="sr-Cyrl-CS" sz="2400" dirty="0" smtClean="0">
                <a:solidFill>
                  <a:srgbClr val="222222"/>
                </a:solidFill>
                <a:ea typeface="Times New Roman"/>
              </a:rPr>
              <a:t>kao </a:t>
            </a:r>
            <a:r>
              <a:rPr lang="sr-Cyrl-CS" sz="2400" dirty="0">
                <a:solidFill>
                  <a:srgbClr val="222222"/>
                </a:solidFill>
                <a:ea typeface="Times New Roman"/>
              </a:rPr>
              <a:t>nosioca procesa organizacionih </a:t>
            </a:r>
            <a:r>
              <a:rPr lang="sr-Cyrl-CS" sz="2400" dirty="0" smtClean="0">
                <a:solidFill>
                  <a:srgbClr val="222222"/>
                </a:solidFill>
                <a:ea typeface="Times New Roman"/>
              </a:rPr>
              <a:t>promena</a:t>
            </a:r>
            <a:r>
              <a:rPr lang="sr-Latn-RS" sz="2400" dirty="0" smtClean="0">
                <a:solidFill>
                  <a:srgbClr val="222222"/>
                </a:solidFill>
                <a:ea typeface="Times New Roman"/>
              </a:rPr>
              <a:t>.</a:t>
            </a:r>
          </a:p>
          <a:p>
            <a:pPr marL="0" lvl="0" indent="0" algn="just">
              <a:buNone/>
            </a:pPr>
            <a:endParaRPr lang="sr-Latn-RS" sz="2400" dirty="0">
              <a:solidFill>
                <a:srgbClr val="222222"/>
              </a:solidFill>
              <a:ea typeface="Times New Roman"/>
            </a:endParaRPr>
          </a:p>
          <a:p>
            <a:pPr marL="0" lvl="0" indent="0" algn="just">
              <a:buNone/>
            </a:pPr>
            <a:r>
              <a:rPr lang="sr-Latn-RS" sz="2400" dirty="0">
                <a:solidFill>
                  <a:srgbClr val="222222"/>
                </a:solidFill>
                <a:ea typeface="Times New Roman"/>
              </a:rPr>
              <a:t>N</a:t>
            </a:r>
            <a:r>
              <a:rPr lang="sr-Cyrl-CS" sz="2400" dirty="0" smtClean="0">
                <a:solidFill>
                  <a:srgbClr val="222222"/>
                </a:solidFill>
                <a:ea typeface="Times New Roman"/>
              </a:rPr>
              <a:t>astavu </a:t>
            </a:r>
            <a:r>
              <a:rPr lang="sr-Cyrl-CS" sz="2400" dirty="0">
                <a:solidFill>
                  <a:srgbClr val="222222"/>
                </a:solidFill>
                <a:ea typeface="Times New Roman"/>
              </a:rPr>
              <a:t>i učenje </a:t>
            </a:r>
            <a:r>
              <a:rPr lang="sr-Latn-RS" sz="2400" dirty="0" smtClean="0">
                <a:solidFill>
                  <a:srgbClr val="222222"/>
                </a:solidFill>
                <a:ea typeface="Times New Roman"/>
              </a:rPr>
              <a:t>ŠKOLA MORA DA USMERAVA</a:t>
            </a:r>
            <a:r>
              <a:rPr lang="sr-Cyrl-CS" sz="2400" dirty="0" smtClean="0">
                <a:solidFill>
                  <a:srgbClr val="222222"/>
                </a:solidFill>
                <a:ea typeface="Times New Roman"/>
              </a:rPr>
              <a:t> </a:t>
            </a:r>
            <a:r>
              <a:rPr lang="sr-Cyrl-CS" sz="2400" dirty="0">
                <a:solidFill>
                  <a:srgbClr val="222222"/>
                </a:solidFill>
                <a:ea typeface="Times New Roman"/>
              </a:rPr>
              <a:t>ka održivom razvoju kroz razvoj ciljeva škole i </a:t>
            </a:r>
            <a:r>
              <a:rPr lang="sr-Cyrl-CS" sz="2400" b="1" dirty="0">
                <a:solidFill>
                  <a:srgbClr val="FF0000"/>
                </a:solidFill>
                <a:ea typeface="Times New Roman"/>
              </a:rPr>
              <a:t>redefinisanje </a:t>
            </a:r>
            <a:r>
              <a:rPr lang="sr-Cyrl-CS" sz="2400" b="1" u="sng" dirty="0">
                <a:solidFill>
                  <a:srgbClr val="FF0000"/>
                </a:solidFill>
                <a:ea typeface="Times New Roman"/>
              </a:rPr>
              <a:t>željenih ishoda </a:t>
            </a:r>
            <a:r>
              <a:rPr lang="sr-Cyrl-CS" sz="2400" b="1" u="sng" dirty="0" smtClean="0">
                <a:solidFill>
                  <a:srgbClr val="FF0000"/>
                </a:solidFill>
                <a:ea typeface="Times New Roman"/>
              </a:rPr>
              <a:t>učenja</a:t>
            </a:r>
            <a:r>
              <a:rPr lang="sr-Cyrl-CS" sz="2400" b="1" u="sng" dirty="0">
                <a:solidFill>
                  <a:srgbClr val="FF0000"/>
                </a:solidFill>
                <a:ea typeface="Times New Roman"/>
              </a:rPr>
              <a:t> </a:t>
            </a:r>
            <a:endParaRPr lang="en-US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7AC779-DCE9-4330-97AB-CE8FC25C0E1A}" type="datetime1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19-Apr-17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zh-CN" smtClean="0">
                <a:solidFill>
                  <a:srgbClr val="000000"/>
                </a:solidFill>
              </a:rPr>
              <a:t>Razvoj astronomije kod Srba 2017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0FDDDE-318C-45A5-A867-41E960842187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8" r="15697" b="82956"/>
          <a:stretch/>
        </p:blipFill>
        <p:spPr bwMode="auto">
          <a:xfrm>
            <a:off x="1" y="0"/>
            <a:ext cx="4716016" cy="76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050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A20E-A73E-48F7-967A-466B15F350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19-Apr-17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2133600"/>
            <a:ext cx="71628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3" t="27362" r="16197" b="10828"/>
          <a:stretch/>
        </p:blipFill>
        <p:spPr bwMode="auto">
          <a:xfrm>
            <a:off x="0" y="836712"/>
            <a:ext cx="9137073" cy="485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275856" y="6165304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pl-PL" altLang="zh-CN" dirty="0" smtClean="0"/>
              <a:t>Razvoj astronomije kod Srba 2017</a:t>
            </a:r>
            <a:endParaRPr lang="en-US" altLang="zh-CN" dirty="0"/>
          </a:p>
        </p:txBody>
      </p:sp>
      <p:sp>
        <p:nvSpPr>
          <p:cNvPr id="10" name="Rectangle 9"/>
          <p:cNvSpPr/>
          <p:nvPr/>
        </p:nvSpPr>
        <p:spPr>
          <a:xfrm>
            <a:off x="5562600" y="951463"/>
            <a:ext cx="2825824" cy="245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62600" y="582152"/>
            <a:ext cx="3248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2000" b="1" dirty="0" smtClean="0">
                <a:solidFill>
                  <a:srgbClr val="FF0000"/>
                </a:solidFill>
              </a:rPr>
              <a:t>LIDER U OBRAZOVANJU</a:t>
            </a:r>
          </a:p>
          <a:p>
            <a:pPr algn="ctr"/>
            <a:r>
              <a:rPr lang="sr-Latn-RS" sz="2000" b="1" dirty="0" smtClean="0">
                <a:solidFill>
                  <a:srgbClr val="FF0000"/>
                </a:solidFill>
              </a:rPr>
              <a:t>(DIREKTOR)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274375"/>
            <a:ext cx="50181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2000" b="1" dirty="0" smtClean="0">
                <a:solidFill>
                  <a:srgbClr val="FF0000"/>
                </a:solidFill>
              </a:rPr>
              <a:t>ŠKOLA KAO ORGANIZACIJA KOJA UČI</a:t>
            </a:r>
          </a:p>
          <a:p>
            <a:pPr algn="ctr"/>
            <a:r>
              <a:rPr lang="sr-Latn-RS" sz="2000" b="1" dirty="0">
                <a:solidFill>
                  <a:srgbClr val="FF0000"/>
                </a:solidFill>
              </a:rPr>
              <a:t>r</a:t>
            </a:r>
            <a:r>
              <a:rPr lang="sr-Latn-RS" sz="2000" b="1" dirty="0" smtClean="0">
                <a:solidFill>
                  <a:srgbClr val="FF0000"/>
                </a:solidFill>
              </a:rPr>
              <a:t>azvija organizacionu kulturu </a:t>
            </a:r>
          </a:p>
          <a:p>
            <a:pPr algn="ctr"/>
            <a:r>
              <a:rPr lang="sr-Latn-RS" sz="2000" b="1" dirty="0" smtClean="0">
                <a:solidFill>
                  <a:srgbClr val="FF0000"/>
                </a:solidFill>
              </a:rPr>
              <a:t>u skladu sa ciljevima održivog razvoja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411760" y="1290038"/>
            <a:ext cx="288032" cy="48277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4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7" y="96759"/>
            <a:ext cx="4104456" cy="576263"/>
          </a:xfrm>
        </p:spPr>
        <p:txBody>
          <a:bodyPr/>
          <a:lstStyle/>
          <a:p>
            <a:pPr eaLnBrk="1" hangingPunct="1"/>
            <a:r>
              <a:rPr lang="sr-Latn-RS" sz="2800" dirty="0" smtClean="0"/>
              <a:t>- </a:t>
            </a:r>
            <a:r>
              <a:rPr lang="en-US" sz="2800" dirty="0" err="1" smtClean="0"/>
              <a:t>ULOGA</a:t>
            </a:r>
            <a:r>
              <a:rPr lang="en-US" sz="2800" dirty="0" smtClean="0"/>
              <a:t> </a:t>
            </a:r>
            <a:r>
              <a:rPr lang="sr-Latn-RS" sz="2800" dirty="0" smtClean="0"/>
              <a:t>ŠKOLE</a:t>
            </a:r>
            <a:endParaRPr lang="en-US" sz="28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032250"/>
          </a:xfrm>
        </p:spPr>
        <p:txBody>
          <a:bodyPr/>
          <a:lstStyle/>
          <a:p>
            <a:r>
              <a:rPr lang="en-US" sz="2400" dirty="0" smtClean="0">
                <a:solidFill>
                  <a:srgbClr val="222222"/>
                </a:solidFill>
                <a:ea typeface="Times New Roman"/>
              </a:rPr>
              <a:t>O</a:t>
            </a:r>
            <a:r>
              <a:rPr lang="sr-Cyrl-CS" sz="2400" dirty="0" smtClean="0">
                <a:solidFill>
                  <a:srgbClr val="222222"/>
                </a:solidFill>
                <a:ea typeface="Times New Roman"/>
              </a:rPr>
              <a:t>bezbeđivanj</a:t>
            </a:r>
            <a:r>
              <a:rPr lang="en-US" sz="2400" dirty="0" smtClean="0">
                <a:solidFill>
                  <a:srgbClr val="222222"/>
                </a:solidFill>
                <a:ea typeface="Times New Roman"/>
              </a:rPr>
              <a:t>e</a:t>
            </a:r>
            <a:r>
              <a:rPr lang="sr-Cyrl-CS" sz="2400" dirty="0" smtClean="0">
                <a:solidFill>
                  <a:srgbClr val="222222"/>
                </a:solidFill>
                <a:ea typeface="Times New Roman"/>
              </a:rPr>
              <a:t> </a:t>
            </a:r>
            <a:r>
              <a:rPr lang="sr-Cyrl-CS" sz="2400" dirty="0">
                <a:solidFill>
                  <a:srgbClr val="222222"/>
                </a:solidFill>
                <a:ea typeface="Times New Roman"/>
              </a:rPr>
              <a:t>inkluzivnog i kvalitetnog obrazovanja za </a:t>
            </a:r>
            <a:r>
              <a:rPr lang="sr-Cyrl-CS" sz="2400" dirty="0" smtClean="0">
                <a:solidFill>
                  <a:srgbClr val="222222"/>
                </a:solidFill>
                <a:ea typeface="Times New Roman"/>
              </a:rPr>
              <a:t>sve</a:t>
            </a:r>
            <a:endParaRPr lang="en-US" sz="2400" dirty="0" smtClean="0">
              <a:solidFill>
                <a:srgbClr val="222222"/>
              </a:solidFill>
              <a:ea typeface="Times New Roman"/>
            </a:endParaRPr>
          </a:p>
          <a:p>
            <a:r>
              <a:rPr lang="en-US" sz="2400" dirty="0" smtClean="0">
                <a:solidFill>
                  <a:srgbClr val="222222"/>
                </a:solidFill>
                <a:ea typeface="Times New Roman"/>
              </a:rPr>
              <a:t>P</a:t>
            </a:r>
            <a:r>
              <a:rPr lang="sr-Cyrl-CS" sz="2400" dirty="0" smtClean="0">
                <a:solidFill>
                  <a:srgbClr val="222222"/>
                </a:solidFill>
                <a:ea typeface="Times New Roman"/>
              </a:rPr>
              <a:t>romovisanj</a:t>
            </a:r>
            <a:r>
              <a:rPr lang="en-US" sz="2400" dirty="0" smtClean="0">
                <a:solidFill>
                  <a:srgbClr val="222222"/>
                </a:solidFill>
                <a:ea typeface="Times New Roman"/>
              </a:rPr>
              <a:t>e</a:t>
            </a:r>
            <a:r>
              <a:rPr lang="sr-Cyrl-CS" sz="2400" dirty="0" smtClean="0">
                <a:solidFill>
                  <a:srgbClr val="222222"/>
                </a:solidFill>
                <a:ea typeface="Times New Roman"/>
              </a:rPr>
              <a:t> </a:t>
            </a:r>
            <a:r>
              <a:rPr lang="sr-Cyrl-CS" sz="2400" dirty="0">
                <a:solidFill>
                  <a:srgbClr val="222222"/>
                </a:solidFill>
                <a:ea typeface="Times New Roman"/>
              </a:rPr>
              <a:t>celoživotnog </a:t>
            </a:r>
            <a:r>
              <a:rPr lang="sr-Cyrl-CS" sz="2400" dirty="0" smtClean="0">
                <a:solidFill>
                  <a:srgbClr val="222222"/>
                </a:solidFill>
                <a:ea typeface="Times New Roman"/>
              </a:rPr>
              <a:t>učenja </a:t>
            </a:r>
            <a:endParaRPr lang="en-US" sz="2400" dirty="0" smtClean="0">
              <a:solidFill>
                <a:srgbClr val="222222"/>
              </a:solidFill>
              <a:ea typeface="Times New Roman"/>
            </a:endParaRPr>
          </a:p>
          <a:p>
            <a:r>
              <a:rPr lang="sr-Latn-RS" sz="2400" dirty="0">
                <a:solidFill>
                  <a:srgbClr val="FF0000"/>
                </a:solidFill>
                <a:ea typeface="Times New Roman"/>
              </a:rPr>
              <a:t>R</a:t>
            </a:r>
            <a:r>
              <a:rPr lang="en-US" sz="2400" dirty="0" err="1" smtClean="0">
                <a:solidFill>
                  <a:srgbClr val="FF0000"/>
                </a:solidFill>
                <a:ea typeface="Times New Roman"/>
              </a:rPr>
              <a:t>azvoj</a:t>
            </a:r>
            <a:r>
              <a:rPr lang="en-US" sz="2400" dirty="0" smtClean="0">
                <a:solidFill>
                  <a:srgbClr val="FF0000"/>
                </a:solidFill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a typeface="Times New Roman"/>
              </a:rPr>
              <a:t>svesti</a:t>
            </a:r>
            <a:r>
              <a:rPr lang="en-US" sz="2400" dirty="0" smtClean="0">
                <a:solidFill>
                  <a:srgbClr val="FF0000"/>
                </a:solidFill>
                <a:ea typeface="Times New Roman"/>
              </a:rPr>
              <a:t> o </a:t>
            </a:r>
            <a:r>
              <a:rPr lang="en-US" sz="2400" dirty="0" err="1" smtClean="0">
                <a:solidFill>
                  <a:srgbClr val="FF0000"/>
                </a:solidFill>
                <a:ea typeface="Times New Roman"/>
              </a:rPr>
              <a:t>odr</a:t>
            </a:r>
            <a:r>
              <a:rPr lang="sr-Latn-RS" sz="2400" dirty="0" smtClean="0">
                <a:solidFill>
                  <a:srgbClr val="FF0000"/>
                </a:solidFill>
                <a:ea typeface="Times New Roman"/>
              </a:rPr>
              <a:t>živom razvoju može se unaprediti kroz</a:t>
            </a:r>
            <a:r>
              <a:rPr lang="sr-Latn-RS" sz="2400" b="1" dirty="0" smtClean="0">
                <a:solidFill>
                  <a:srgbClr val="FF0000"/>
                </a:solidFill>
                <a:ea typeface="Times New Roman"/>
              </a:rPr>
              <a:t> NASTAVU PRIRODNIH I DRUŠTVENIH NAUKA </a:t>
            </a:r>
          </a:p>
          <a:p>
            <a:endParaRPr lang="sr-Latn-RS" sz="2400" dirty="0">
              <a:solidFill>
                <a:srgbClr val="222222"/>
              </a:solidFill>
              <a:ea typeface="Times New Roman"/>
            </a:endParaRPr>
          </a:p>
          <a:p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7AC779-DCE9-4330-97AB-CE8FC25C0E1A}" type="datetime1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19-Apr-17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zh-CN" smtClean="0">
                <a:solidFill>
                  <a:srgbClr val="000000"/>
                </a:solidFill>
              </a:rPr>
              <a:t>Razvoj astronomije kod Srba 2017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0FDDDE-318C-45A5-A867-41E960842187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triped Right Arrow 8"/>
          <p:cNvSpPr/>
          <p:nvPr/>
        </p:nvSpPr>
        <p:spPr>
          <a:xfrm>
            <a:off x="971600" y="4153829"/>
            <a:ext cx="864096" cy="2880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445769117"/>
              </p:ext>
            </p:extLst>
          </p:nvPr>
        </p:nvGraphicFramePr>
        <p:xfrm>
          <a:off x="2267744" y="2564904"/>
          <a:ext cx="5591944" cy="3714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8" r="15697" b="82956"/>
          <a:stretch/>
        </p:blipFill>
        <p:spPr bwMode="auto">
          <a:xfrm>
            <a:off x="1" y="0"/>
            <a:ext cx="4716016" cy="76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283968" y="580526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1" y="5877272"/>
            <a:ext cx="96837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5974110"/>
            <a:ext cx="96837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6070948"/>
            <a:ext cx="96837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617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800" dirty="0" smtClean="0"/>
              <a:t>ASTRONOMSKI SADRŽAJI U NASTAVI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132856"/>
            <a:ext cx="6984776" cy="2790414"/>
          </a:xfrm>
        </p:spPr>
        <p:txBody>
          <a:bodyPr/>
          <a:lstStyle/>
          <a:p>
            <a:r>
              <a:rPr lang="sr-Latn-RS" dirty="0" smtClean="0"/>
              <a:t>SVETA OKO NAS (I i II razred)</a:t>
            </a:r>
          </a:p>
          <a:p>
            <a:r>
              <a:rPr lang="sr-Latn-RS" dirty="0" smtClean="0"/>
              <a:t>PRIRODE I DRUŠTVA (III i IV razred)</a:t>
            </a:r>
          </a:p>
          <a:p>
            <a:r>
              <a:rPr lang="sr-Latn-RS" dirty="0" smtClean="0"/>
              <a:t>GEOGRAFIJE (V razred)</a:t>
            </a:r>
          </a:p>
          <a:p>
            <a:r>
              <a:rPr lang="sr-Latn-RS" dirty="0" smtClean="0"/>
              <a:t>FIZIKE (VI, VII i VIII razred)</a:t>
            </a:r>
          </a:p>
          <a:p>
            <a:r>
              <a:rPr lang="sr-Latn-RS" dirty="0" smtClean="0"/>
              <a:t>HEMIJE (VII i VIII razred)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90230-6A01-487A-BF68-F913B0508549}" type="datetime1">
              <a:rPr lang="en-US" altLang="zh-CN" smtClean="0"/>
              <a:t>19-Apr-17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0FDDDE-318C-45A5-A867-41E960842187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zh-CN" smtClean="0"/>
              <a:t>Razvoj astronomije kod Srba 2017</a:t>
            </a:r>
            <a:endParaRPr lang="en-US" altLang="zh-CN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67" y="764704"/>
            <a:ext cx="4464496" cy="72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481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96542"/>
            <a:ext cx="8640960" cy="4032250"/>
          </a:xfrm>
        </p:spPr>
        <p:txBody>
          <a:bodyPr/>
          <a:lstStyle/>
          <a:p>
            <a:pPr marL="0" lvl="0" indent="0">
              <a:buNone/>
            </a:pPr>
            <a:r>
              <a:rPr lang="sr-Latn-RS" sz="2400" dirty="0" smtClean="0">
                <a:solidFill>
                  <a:srgbClr val="000000"/>
                </a:solidFill>
              </a:rPr>
              <a:t>OSNOVNI KONCEPTI (razvoj konceptualnog znanja):</a:t>
            </a:r>
          </a:p>
          <a:p>
            <a:pPr marL="0" lvl="0" indent="0">
              <a:buNone/>
            </a:pPr>
            <a:endParaRPr lang="sr-Latn-RS" sz="800" dirty="0">
              <a:solidFill>
                <a:srgbClr val="000000"/>
              </a:solidFill>
            </a:endParaRPr>
          </a:p>
          <a:p>
            <a:r>
              <a:rPr lang="sr-Latn-RS" sz="2000" dirty="0" smtClean="0">
                <a:solidFill>
                  <a:srgbClr val="000000"/>
                </a:solidFill>
              </a:rPr>
              <a:t>Planeta Zemlja – građa, sastav, resursi (voda, vazduh, biljni i životinjski svet) – nastanak Sunčevog sistema, nastanak planete Zemlje</a:t>
            </a:r>
          </a:p>
          <a:p>
            <a:r>
              <a:rPr lang="sr-Latn-RS" sz="2000" dirty="0" smtClean="0">
                <a:solidFill>
                  <a:srgbClr val="000000"/>
                </a:solidFill>
              </a:rPr>
              <a:t>Druga tela Sunčevog sistema – planete, komete, asteroidi, sateliti...</a:t>
            </a:r>
          </a:p>
          <a:p>
            <a:r>
              <a:rPr lang="sr-Latn-RS" sz="2000" dirty="0">
                <a:solidFill>
                  <a:srgbClr val="000000"/>
                </a:solidFill>
              </a:rPr>
              <a:t>Heliocentrični sistem</a:t>
            </a:r>
            <a:endParaRPr lang="sr-Latn-RS" sz="2000" dirty="0" smtClean="0">
              <a:solidFill>
                <a:srgbClr val="000000"/>
              </a:solidFill>
            </a:endParaRPr>
          </a:p>
          <a:p>
            <a:r>
              <a:rPr lang="sr-Latn-RS" sz="2000" dirty="0" smtClean="0">
                <a:solidFill>
                  <a:srgbClr val="000000"/>
                </a:solidFill>
              </a:rPr>
              <a:t>Sunce i druge zvezde</a:t>
            </a:r>
          </a:p>
          <a:p>
            <a:r>
              <a:rPr lang="sr-Latn-RS" sz="2000" dirty="0" smtClean="0">
                <a:solidFill>
                  <a:srgbClr val="000000"/>
                </a:solidFill>
              </a:rPr>
              <a:t>Vansolarne planete</a:t>
            </a:r>
          </a:p>
          <a:p>
            <a:r>
              <a:rPr lang="sr-Latn-RS" sz="2000" dirty="0" smtClean="0">
                <a:solidFill>
                  <a:srgbClr val="000000"/>
                </a:solidFill>
              </a:rPr>
              <a:t>Zona života (uslovi „Zlatokose“) oko Sunca i drugih zvezda</a:t>
            </a:r>
          </a:p>
          <a:p>
            <a:r>
              <a:rPr lang="sr-Latn-RS" sz="2000" dirty="0" smtClean="0">
                <a:solidFill>
                  <a:srgbClr val="000000"/>
                </a:solidFill>
              </a:rPr>
              <a:t>Galaksija „Mlečni Put“, </a:t>
            </a:r>
            <a:r>
              <a:rPr lang="sr-Latn-RS" sz="2000" dirty="0">
                <a:solidFill>
                  <a:srgbClr val="000000"/>
                </a:solidFill>
              </a:rPr>
              <a:t>druge </a:t>
            </a:r>
            <a:r>
              <a:rPr lang="sr-Latn-RS" sz="2000" dirty="0" smtClean="0">
                <a:solidFill>
                  <a:srgbClr val="000000"/>
                </a:solidFill>
              </a:rPr>
              <a:t>galaksije, Lokalno jato, Lokalno super jato i druga galaktička jata</a:t>
            </a:r>
          </a:p>
          <a:p>
            <a:r>
              <a:rPr lang="sr-Latn-RS" sz="2000" dirty="0" smtClean="0">
                <a:solidFill>
                  <a:srgbClr val="000000"/>
                </a:solidFill>
              </a:rPr>
              <a:t>Univerzum </a:t>
            </a:r>
            <a:r>
              <a:rPr lang="sr-Latn-RS" sz="2000" dirty="0">
                <a:solidFill>
                  <a:srgbClr val="000000"/>
                </a:solidFill>
              </a:rPr>
              <a:t>koji se </a:t>
            </a:r>
            <a:r>
              <a:rPr lang="sr-Latn-RS" sz="2000" dirty="0" smtClean="0">
                <a:solidFill>
                  <a:srgbClr val="000000"/>
                </a:solidFill>
              </a:rPr>
              <a:t>širi – evolucija Univerzuma i nastanak hemijskih elemenata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90230-6A01-487A-BF68-F913B0508549}" type="datetime1">
              <a:rPr lang="en-US" altLang="zh-CN" smtClean="0"/>
              <a:t>19-Apr-17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0FDDDE-318C-45A5-A867-41E960842187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zh-CN" smtClean="0"/>
              <a:t>Razvoj astronomije kod Srba 2017</a:t>
            </a:r>
            <a:endParaRPr lang="en-US" altLang="zh-CN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800" dirty="0" smtClean="0"/>
              <a:t>ASTRONOMSKI SADRŽAJI U NASTAVI</a:t>
            </a:r>
            <a:endParaRPr lang="en-US" sz="28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556" y="764704"/>
            <a:ext cx="446881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396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76263"/>
          </a:xfrm>
        </p:spPr>
        <p:txBody>
          <a:bodyPr/>
          <a:lstStyle/>
          <a:p>
            <a:r>
              <a:rPr lang="sr-Latn-RS" sz="2800" dirty="0" smtClean="0"/>
              <a:t>PRIMER GLOBALNE NASTAVNE TEME:</a:t>
            </a:r>
            <a:br>
              <a:rPr lang="sr-Latn-RS" sz="2800" dirty="0" smtClean="0"/>
            </a:br>
            <a:r>
              <a:rPr lang="sr-Latn-RS" sz="2800" dirty="0" smtClean="0"/>
              <a:t>www.thevenusproject.com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90230-6A01-487A-BF68-F913B0508549}" type="datetime1">
              <a:rPr lang="en-US" altLang="zh-CN" smtClean="0"/>
              <a:t>19-Apr-17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0FDDDE-318C-45A5-A867-41E960842187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zh-CN" smtClean="0"/>
              <a:t>Razvoj astronomije kod Srba 2017</a:t>
            </a:r>
            <a:endParaRPr lang="en-US" altLang="zh-CN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"/>
          <a:stretch/>
        </p:blipFill>
        <p:spPr bwMode="auto">
          <a:xfrm>
            <a:off x="4923" y="1014044"/>
            <a:ext cx="9139078" cy="500724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063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4"/>
            <a:ext cx="5616292" cy="480742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7475"/>
            <a:ext cx="4968800" cy="576263"/>
          </a:xfrm>
        </p:spPr>
        <p:txBody>
          <a:bodyPr/>
          <a:lstStyle/>
          <a:p>
            <a:r>
              <a:rPr lang="sr-Latn-RS" dirty="0" smtClean="0"/>
              <a:t>Inženjer sociologije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90230-6A01-487A-BF68-F913B0508549}" type="datetime1">
              <a:rPr lang="en-US" altLang="zh-CN" smtClean="0"/>
              <a:t>19-Apr-17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0FDDDE-318C-45A5-A867-41E960842187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zh-CN" smtClean="0"/>
              <a:t>Razvoj astronomije kod Srba 2017</a:t>
            </a:r>
            <a:endParaRPr lang="en-US" altLang="zh-CN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830703" cy="2984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451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7475"/>
            <a:ext cx="5256832" cy="576263"/>
          </a:xfrm>
        </p:spPr>
        <p:txBody>
          <a:bodyPr/>
          <a:lstStyle/>
          <a:p>
            <a:r>
              <a:rPr lang="sr-Latn-RS" dirty="0" smtClean="0"/>
              <a:t>IZBOR JE NAŠ...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435280" cy="4032250"/>
          </a:xfrm>
        </p:spPr>
        <p:txBody>
          <a:bodyPr/>
          <a:lstStyle/>
          <a:p>
            <a:pPr marL="0" indent="0">
              <a:buNone/>
            </a:pPr>
            <a:r>
              <a:rPr lang="sr-Latn-RS" b="1" dirty="0" smtClean="0">
                <a:solidFill>
                  <a:srgbClr val="FF0000"/>
                </a:solidFill>
              </a:rPr>
              <a:t>THE CHOICE IS OURS -</a:t>
            </a:r>
            <a:r>
              <a:rPr lang="sr-Latn-RS" dirty="0" smtClean="0"/>
              <a:t> </a:t>
            </a:r>
          </a:p>
          <a:p>
            <a:pPr marL="0" indent="0">
              <a:buNone/>
            </a:pPr>
            <a:r>
              <a:rPr lang="sr-Latn-RS" dirty="0" smtClean="0"/>
              <a:t>Žak Fresko, projekat VENUS, </a:t>
            </a:r>
          </a:p>
          <a:p>
            <a:pPr marL="0" indent="0">
              <a:buNone/>
            </a:pPr>
            <a:r>
              <a:rPr lang="sr-Latn-RS" dirty="0" smtClean="0"/>
              <a:t>PROMENE koje omogućavaju </a:t>
            </a:r>
          </a:p>
          <a:p>
            <a:pPr marL="0" indent="0">
              <a:buNone/>
            </a:pPr>
            <a:r>
              <a:rPr lang="sr-Latn-RS" dirty="0" smtClean="0"/>
              <a:t>ODRŽIVI RAZVOJ su promene:</a:t>
            </a:r>
          </a:p>
          <a:p>
            <a:r>
              <a:rPr lang="sr-Latn-RS" dirty="0" smtClean="0"/>
              <a:t>socijalnih ciljeva čovečanstva</a:t>
            </a:r>
          </a:p>
          <a:p>
            <a:r>
              <a:rPr lang="sr-Latn-RS" dirty="0" smtClean="0"/>
              <a:t>načina razmišljanja </a:t>
            </a:r>
          </a:p>
          <a:p>
            <a:r>
              <a:rPr lang="sr-Latn-RS" dirty="0" smtClean="0"/>
              <a:t>prioriteta življenja za održivi razvoj - očuvanje prirodnih resursa, čiste vode, vazduha i hrana bez GMO (čuvari semena)</a:t>
            </a:r>
          </a:p>
          <a:p>
            <a:pPr marL="0" indent="0">
              <a:buNone/>
            </a:pPr>
            <a:r>
              <a:rPr lang="sr-Latn-RS" dirty="0"/>
              <a:t> </a:t>
            </a:r>
            <a:r>
              <a:rPr lang="sr-Latn-RS" dirty="0" smtClean="0"/>
              <a:t>   </a:t>
            </a:r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</a:t>
            </a:r>
            <a:r>
              <a:rPr lang="en-US" dirty="0" err="1" smtClean="0"/>
              <a:t>Yb5ivvcTvRQ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D02C43-758B-4478-AC7E-30C5664749D1}" type="datetime1">
              <a:rPr lang="en-US" altLang="zh-CN" smtClean="0"/>
              <a:t>19-Apr-17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zh-CN" smtClean="0"/>
              <a:t>Razvoj astronomije kod Srba 2017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0FDDDE-318C-45A5-A867-41E960842187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844" y="1538"/>
            <a:ext cx="3320156" cy="263537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99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/>
          </p:cNvSpPr>
          <p:nvPr/>
        </p:nvSpPr>
        <p:spPr bwMode="auto">
          <a:xfrm>
            <a:off x="3203575" y="190500"/>
            <a:ext cx="2881313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prstShdw prst="shdw17" dist="17961" dir="2700000">
                    <a:srgbClr val="669900">
                      <a:alpha val="50000"/>
                    </a:srgbClr>
                  </a:prstShdw>
                </a:effectLst>
                <a:latin typeface="幼圆"/>
              </a:rPr>
              <a:t>DOBRO DOŠLI!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692275" y="1412875"/>
            <a:ext cx="5688013" cy="504825"/>
          </a:xfrm>
          <a:prstGeom prst="rect">
            <a:avLst/>
          </a:prstGeom>
          <a:gradFill rotWithShape="1">
            <a:gsLst>
              <a:gs pos="0">
                <a:srgbClr val="CEFF43"/>
              </a:gs>
              <a:gs pos="100000">
                <a:srgbClr val="E1FF8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sr-Latn-RS" altLang="zh-CN">
                <a:ea typeface="幼圆" pitchFamily="1" charset="-122"/>
              </a:rPr>
              <a:t>ODRŽIVI RAZVOJ</a:t>
            </a:r>
            <a:endParaRPr lang="zh-CN" altLang="en-US">
              <a:ea typeface="幼圆" pitchFamily="1" charset="-122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692275" y="2444750"/>
            <a:ext cx="5688013" cy="504825"/>
          </a:xfrm>
          <a:prstGeom prst="rect">
            <a:avLst/>
          </a:prstGeom>
          <a:gradFill rotWithShape="1">
            <a:gsLst>
              <a:gs pos="0">
                <a:srgbClr val="CEFF43"/>
              </a:gs>
              <a:gs pos="100000">
                <a:srgbClr val="E1FF8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sr-Latn-RS" altLang="zh-CN">
                <a:ea typeface="幼圆" pitchFamily="1" charset="-122"/>
              </a:rPr>
              <a:t>ESTONIJA: LET’S DO IT!</a:t>
            </a:r>
            <a:endParaRPr lang="zh-CN" altLang="en-US">
              <a:ea typeface="幼圆" pitchFamily="1" charset="-122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692275" y="3476625"/>
            <a:ext cx="5688013" cy="504825"/>
          </a:xfrm>
          <a:prstGeom prst="rect">
            <a:avLst/>
          </a:prstGeom>
          <a:gradFill rotWithShape="1">
            <a:gsLst>
              <a:gs pos="0">
                <a:srgbClr val="CEFF43"/>
              </a:gs>
              <a:gs pos="100000">
                <a:srgbClr val="E1FF8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sr-Latn-RS" altLang="zh-CN">
                <a:ea typeface="幼圆" pitchFamily="1" charset="-122"/>
              </a:rPr>
              <a:t>GREEN  FEST</a:t>
            </a:r>
            <a:endParaRPr lang="zh-CN" altLang="en-US">
              <a:ea typeface="幼圆" pitchFamily="1" charset="-122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692275" y="4508500"/>
            <a:ext cx="5688013" cy="504825"/>
          </a:xfrm>
          <a:prstGeom prst="rect">
            <a:avLst/>
          </a:prstGeom>
          <a:gradFill rotWithShape="1">
            <a:gsLst>
              <a:gs pos="0">
                <a:srgbClr val="CEFF43"/>
              </a:gs>
              <a:gs pos="100000">
                <a:srgbClr val="E1FF8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sr-Latn-RS" altLang="zh-CN">
                <a:ea typeface="幼圆" pitchFamily="1" charset="-122"/>
              </a:rPr>
              <a:t>ČISTO I BISTRO</a:t>
            </a:r>
            <a:endParaRPr lang="zh-CN" altLang="en-US">
              <a:ea typeface="幼圆" pitchFamily="1" charset="-122"/>
            </a:endParaRPr>
          </a:p>
        </p:txBody>
      </p:sp>
      <p:pic>
        <p:nvPicPr>
          <p:cNvPr id="4103" name="Picture 7" descr="Green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84313"/>
            <a:ext cx="390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Green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390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Green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500438"/>
            <a:ext cx="390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Green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581525"/>
            <a:ext cx="390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79388" y="117475"/>
            <a:ext cx="1223962" cy="365125"/>
          </a:xfrm>
          <a:prstGeom prst="rect">
            <a:avLst/>
          </a:prstGeom>
          <a:noFill/>
          <a:ln w="9525">
            <a:solidFill>
              <a:srgbClr val="C0C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/>
              <a:t>LOGO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B945A-D428-4B5A-8739-61AFEEA4ECF0}" type="datetime1">
              <a:rPr lang="en-US" altLang="zh-CN" smtClean="0"/>
              <a:t>19-Apr-17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zh-CN" smtClean="0"/>
              <a:t>Razvoj astronomije kod Srba 2017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EB7E69-1A68-4EC7-BF13-F1A3721BEDDE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>
            <p:ph type="subTitle" idx="1"/>
          </p:nvPr>
        </p:nvSpPr>
        <p:spPr>
          <a:xfrm>
            <a:off x="3214688" y="5286375"/>
            <a:ext cx="5248275" cy="646113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9900"/>
                </a:solidFill>
              </a:rPr>
              <a:t>cistoibistro.blogspot.rs/</a:t>
            </a:r>
          </a:p>
        </p:txBody>
      </p:sp>
      <p:sp>
        <p:nvSpPr>
          <p:cNvPr id="14339" name="WordArt 3"/>
          <p:cNvSpPr>
            <a:spLocks noChangeArrowheads="1" noChangeShapeType="1"/>
          </p:cNvSpPr>
          <p:nvPr/>
        </p:nvSpPr>
        <p:spPr bwMode="auto">
          <a:xfrm>
            <a:off x="5219700" y="2925763"/>
            <a:ext cx="26654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i="1" kern="10" dirty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幼圆"/>
              </a:rPr>
              <a:t>Thank You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8679"/>
            <a:ext cx="2054807" cy="218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smtClean="0"/>
              <a:t>ODRŽIVI RAZVOJ</a:t>
            </a:r>
            <a:endParaRPr lang="en-US" smtClean="0"/>
          </a:p>
        </p:txBody>
      </p:sp>
      <p:sp>
        <p:nvSpPr>
          <p:cNvPr id="5123" name="Rectangle 3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RS" smtClean="0"/>
          </a:p>
          <a:p>
            <a:pPr eaLnBrk="1" hangingPunct="1"/>
            <a:endParaRPr lang="sr-Latn-RS" smtClean="0"/>
          </a:p>
          <a:p>
            <a:pPr eaLnBrk="1" hangingPunct="1"/>
            <a:endParaRPr lang="sr-Latn-RS" smtClean="0"/>
          </a:p>
          <a:p>
            <a:pPr eaLnBrk="1" hangingPunct="1"/>
            <a:endParaRPr lang="en-US" smtClean="0"/>
          </a:p>
        </p:txBody>
      </p:sp>
      <p:pic>
        <p:nvPicPr>
          <p:cNvPr id="5124" name="Picture 3" descr="C:\Users\Tamara\Downloads\ADRB\Icons-F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71563"/>
            <a:ext cx="80010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1F8360-2B58-45BD-84FA-103DA71C657D}" type="datetime1">
              <a:rPr lang="en-US" altLang="zh-CN" smtClean="0"/>
              <a:t>19-Apr-17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zh-CN" smtClean="0"/>
              <a:t>Razvoj astronomije kod Srba 2017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0FDDDE-318C-45A5-A867-41E960842187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smtClean="0"/>
              <a:t>ODRŽIVI RAZVOJ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43000"/>
            <a:ext cx="8229600" cy="4357688"/>
          </a:xfrm>
        </p:spPr>
        <p:txBody>
          <a:bodyPr/>
          <a:lstStyle/>
          <a:p>
            <a:pPr eaLnBrk="1" hangingPunct="1">
              <a:defRPr/>
            </a:pPr>
            <a:r>
              <a:rPr lang="sr-Latn-RS" dirty="0" smtClean="0"/>
              <a:t>Po </a:t>
            </a:r>
            <a:r>
              <a:rPr lang="sr-Latn-RS" dirty="0" smtClean="0"/>
              <a:t>UNESCO </a:t>
            </a:r>
            <a:r>
              <a:rPr lang="sr-Latn-RS" dirty="0" smtClean="0"/>
              <a:t>definiciji koncept </a:t>
            </a:r>
            <a:r>
              <a:rPr lang="sr-Latn-RS" b="1" dirty="0" smtClean="0">
                <a:solidFill>
                  <a:srgbClr val="CC3300"/>
                </a:solidFill>
              </a:rPr>
              <a:t>održivog razvoja</a:t>
            </a:r>
            <a:r>
              <a:rPr lang="sr-Latn-RS" dirty="0" smtClean="0"/>
              <a:t> podrazumeva korišćenje raspoloživih resursa </a:t>
            </a:r>
            <a:r>
              <a:rPr lang="sr-Latn-RS" b="1" dirty="0" smtClean="0">
                <a:solidFill>
                  <a:schemeClr val="accent5">
                    <a:lumMod val="50000"/>
                  </a:schemeClr>
                </a:solidFill>
              </a:rPr>
              <a:t>bez ugrožavanja prirodnih sistema i životne sredine</a:t>
            </a:r>
            <a:r>
              <a:rPr lang="sr-Latn-RS" dirty="0" smtClean="0"/>
              <a:t>, što omogućava dugotrajan rast i razvoj društva.</a:t>
            </a:r>
          </a:p>
          <a:p>
            <a:pPr eaLnBrk="1" hangingPunct="1">
              <a:defRPr/>
            </a:pPr>
            <a:r>
              <a:rPr lang="en-US" dirty="0" smtClean="0"/>
              <a:t>D</a:t>
            </a:r>
            <a:r>
              <a:rPr lang="sr-Latn-RS" dirty="0" smtClean="0"/>
              <a:t>a bi se ovo postiglo neophodno je razviti se ekonomski, tehnološki, socijalno i kulturno. </a:t>
            </a:r>
            <a:r>
              <a:rPr lang="en-US" dirty="0" smtClean="0"/>
              <a:t>K</a:t>
            </a:r>
            <a:r>
              <a:rPr lang="sr-Latn-RS" dirty="0" smtClean="0"/>
              <a:t>oncept održivog razvoja dakle predstavlja novu strategiju i filozofiju društvenog razvoja.</a:t>
            </a:r>
          </a:p>
          <a:p>
            <a:pPr eaLnBrk="1" hangingPunct="1">
              <a:defRPr/>
            </a:pPr>
            <a:endParaRPr lang="sr-Latn-RS" dirty="0" smtClean="0"/>
          </a:p>
          <a:p>
            <a:pPr eaLnBrk="1" hangingPunct="1">
              <a:defRPr/>
            </a:pPr>
            <a:endParaRPr lang="sr-Latn-R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3E5680-05AC-4B1F-AABE-DADB0CC87C63}" type="datetime1">
              <a:rPr lang="en-US" altLang="zh-CN" smtClean="0"/>
              <a:t>19-Apr-17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zh-CN" smtClean="0"/>
              <a:t>Razvoj astronomije kod Srba 2017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0FDDDE-318C-45A5-A867-41E960842187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smtClean="0"/>
              <a:t>ODRŽIVI RAZVOJ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563"/>
            <a:ext cx="8229600" cy="4032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</a:t>
            </a:r>
            <a:r>
              <a:rPr lang="sr-Latn-RS" dirty="0" smtClean="0"/>
              <a:t>drživi razvoj podrazumeva i </a:t>
            </a:r>
            <a:r>
              <a:rPr lang="sr-Latn-RS" b="1" dirty="0" smtClean="0">
                <a:solidFill>
                  <a:schemeClr val="accent1">
                    <a:lumMod val="50000"/>
                  </a:schemeClr>
                </a:solidFill>
              </a:rPr>
              <a:t>živeti u saglasju sa prirodom</a:t>
            </a:r>
            <a:r>
              <a:rPr lang="sr-Latn-RS" dirty="0" smtClean="0"/>
              <a:t>: </a:t>
            </a:r>
            <a:r>
              <a:rPr lang="sr-Latn-RS" b="1" dirty="0" smtClean="0">
                <a:solidFill>
                  <a:srgbClr val="009900"/>
                </a:solidFill>
              </a:rPr>
              <a:t>recikliranje</a:t>
            </a:r>
            <a:r>
              <a:rPr lang="sr-Latn-RS" dirty="0" smtClean="0"/>
              <a:t> – korišćenje već upotrebljenih stvari i materijala i od njih graditi nešto novo (nameštaj, kuće, bašte itd); </a:t>
            </a:r>
            <a:r>
              <a:rPr lang="sr-Latn-RS" b="1" dirty="0" smtClean="0">
                <a:solidFill>
                  <a:srgbClr val="00B0F0"/>
                </a:solidFill>
              </a:rPr>
              <a:t>korišćenje prirodnih izvora energije</a:t>
            </a:r>
            <a:r>
              <a:rPr lang="sr-Latn-RS" dirty="0" smtClean="0"/>
              <a:t> (turbine na vetar, solarni paneli, automobili na baterije itd); </a:t>
            </a:r>
            <a:r>
              <a:rPr lang="sr-Latn-RS" b="1" dirty="0" smtClean="0">
                <a:solidFill>
                  <a:srgbClr val="002060"/>
                </a:solidFill>
              </a:rPr>
              <a:t>smanjenje izvora zagađenja</a:t>
            </a:r>
            <a:r>
              <a:rPr lang="sr-Latn-RS" dirty="0" smtClean="0"/>
              <a:t> itd</a:t>
            </a:r>
          </a:p>
          <a:p>
            <a:pPr eaLnBrk="1" hangingPunct="1">
              <a:defRPr/>
            </a:pPr>
            <a:endParaRPr lang="sr-Latn-RS" dirty="0" smtClean="0"/>
          </a:p>
          <a:p>
            <a:pPr eaLnBrk="1" hangingPunct="1">
              <a:defRPr/>
            </a:pPr>
            <a:endParaRPr lang="sr-Latn-R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D1C78E-EF61-4BD6-8F0B-ED3FB18A7074}" type="datetime1">
              <a:rPr lang="en-US" altLang="zh-CN" smtClean="0"/>
              <a:t>19-Apr-17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zh-CN" smtClean="0"/>
              <a:t>Razvoj astronomije kod Srba 2017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0FDDDE-318C-45A5-A867-41E960842187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smtClean="0"/>
              <a:t>Estonija: Let’s go!</a:t>
            </a:r>
            <a:endParaRPr lang="en-US" smtClean="0"/>
          </a:p>
        </p:txBody>
      </p:sp>
      <p:sp>
        <p:nvSpPr>
          <p:cNvPr id="8195" name="Rectangle 3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RS" smtClean="0"/>
          </a:p>
          <a:p>
            <a:pPr eaLnBrk="1" hangingPunct="1"/>
            <a:endParaRPr lang="sr-Latn-RS" smtClean="0"/>
          </a:p>
          <a:p>
            <a:pPr eaLnBrk="1" hangingPunct="1"/>
            <a:endParaRPr lang="sr-Latn-RS" smtClean="0"/>
          </a:p>
          <a:p>
            <a:pPr eaLnBrk="1" hangingPunct="1"/>
            <a:endParaRPr lang="en-US" smtClean="0"/>
          </a:p>
        </p:txBody>
      </p:sp>
      <p:pic>
        <p:nvPicPr>
          <p:cNvPr id="8196" name="Picture 2" descr="C:\Users\Tamara\Downloads\1452550_736819146331837_1208058581_n_1-299x2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85875"/>
            <a:ext cx="71437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16530-721C-4DB2-A795-3B5C9FDD4E8A}" type="datetime1">
              <a:rPr lang="en-US" altLang="zh-CN" smtClean="0"/>
              <a:t>19-Apr-17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zh-CN" smtClean="0"/>
              <a:t>Razvoj astronomije kod Srba 2017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0FDDDE-318C-45A5-A867-41E960842187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smtClean="0"/>
              <a:t>Estonija: Let’s go!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229600" cy="4643437"/>
          </a:xfrm>
        </p:spPr>
        <p:txBody>
          <a:bodyPr/>
          <a:lstStyle/>
          <a:p>
            <a:pPr eaLnBrk="1" hangingPunct="1">
              <a:defRPr/>
            </a:pPr>
            <a:r>
              <a:rPr lang="sr-Latn-RS" dirty="0" smtClean="0"/>
              <a:t>Godine 2007. grupa volontera mapirala je </a:t>
            </a:r>
            <a:r>
              <a:rPr lang="sr-Latn-RS" b="1" dirty="0" smtClean="0">
                <a:solidFill>
                  <a:srgbClr val="FF0000"/>
                </a:solidFill>
              </a:rPr>
              <a:t>10.000</a:t>
            </a:r>
            <a:r>
              <a:rPr lang="sr-Latn-RS" dirty="0" smtClean="0"/>
              <a:t> divljih deponija</a:t>
            </a:r>
          </a:p>
          <a:p>
            <a:pPr eaLnBrk="1" hangingPunct="1">
              <a:defRPr/>
            </a:pPr>
            <a:r>
              <a:rPr lang="en-US" dirty="0" smtClean="0"/>
              <a:t>K</a:t>
            </a:r>
            <a:r>
              <a:rPr lang="sr-Latn-RS" dirty="0" smtClean="0"/>
              <a:t>ampanja za čistu Estoniju trajala je </a:t>
            </a:r>
            <a:r>
              <a:rPr lang="sr-Latn-RS" b="1" dirty="0" smtClean="0"/>
              <a:t>godinu dana</a:t>
            </a:r>
            <a:r>
              <a:rPr lang="sr-Latn-RS" dirty="0" smtClean="0"/>
              <a:t>. </a:t>
            </a:r>
            <a:r>
              <a:rPr lang="en-US" dirty="0" smtClean="0"/>
              <a:t>U</a:t>
            </a:r>
            <a:r>
              <a:rPr lang="sr-Latn-RS" dirty="0" smtClean="0"/>
              <a:t> njoj su učestvovale </a:t>
            </a:r>
            <a:r>
              <a:rPr lang="sr-Latn-R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sve javne ličnosti</a:t>
            </a:r>
            <a:r>
              <a:rPr lang="sr-Latn-RS" dirty="0" smtClean="0"/>
              <a:t>.</a:t>
            </a:r>
          </a:p>
          <a:p>
            <a:pPr eaLnBrk="1" hangingPunct="1">
              <a:defRPr/>
            </a:pPr>
            <a:r>
              <a:rPr lang="sr-Latn-RS" b="1" dirty="0" smtClean="0">
                <a:solidFill>
                  <a:srgbClr val="009900"/>
                </a:solidFill>
              </a:rPr>
              <a:t>3.5.2008.</a:t>
            </a:r>
            <a:r>
              <a:rPr lang="sr-Latn-RS" dirty="0" smtClean="0"/>
              <a:t> za 5 sati, 500.000e i 50.000 volontera očišćena je cela Estonija</a:t>
            </a:r>
          </a:p>
          <a:p>
            <a:pPr eaLnBrk="1" hangingPunct="1">
              <a:defRPr/>
            </a:pPr>
            <a:r>
              <a:rPr lang="sr-Latn-RS" dirty="0" smtClean="0"/>
              <a:t>Ista organizacija priprema </a:t>
            </a:r>
            <a:r>
              <a:rPr lang="en-US" b="1" dirty="0" smtClean="0">
                <a:solidFill>
                  <a:srgbClr val="006600"/>
                </a:solidFill>
              </a:rPr>
              <a:t>S</a:t>
            </a:r>
            <a:r>
              <a:rPr lang="sr-Latn-RS" b="1" dirty="0" smtClean="0">
                <a:solidFill>
                  <a:srgbClr val="006600"/>
                </a:solidFill>
              </a:rPr>
              <a:t>vetski dan čišćenja 25.9.2018. </a:t>
            </a:r>
            <a:r>
              <a:rPr lang="en-US" b="1" dirty="0" smtClean="0">
                <a:solidFill>
                  <a:srgbClr val="006600"/>
                </a:solidFill>
              </a:rPr>
              <a:t>https://www.youtube.com/watch?v=eMoFGQt_cgQ</a:t>
            </a:r>
            <a:endParaRPr lang="sr-Latn-RS" b="1" dirty="0" smtClean="0">
              <a:solidFill>
                <a:srgbClr val="006600"/>
              </a:solidFill>
            </a:endParaRPr>
          </a:p>
          <a:p>
            <a:pPr eaLnBrk="1" hangingPunct="1">
              <a:defRPr/>
            </a:pPr>
            <a:endParaRPr lang="sr-Latn-RS" dirty="0" smtClean="0"/>
          </a:p>
          <a:p>
            <a:pPr eaLnBrk="1" hangingPunct="1">
              <a:defRPr/>
            </a:pPr>
            <a:endParaRPr lang="sr-Latn-R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ACC87-ECBD-4B2D-BB14-D295C18951D3}" type="datetime1">
              <a:rPr lang="en-US" altLang="zh-CN" smtClean="0"/>
              <a:t>19-Apr-17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zh-CN" smtClean="0"/>
              <a:t>Razvoj astronomije kod Srba 2017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0FDDDE-318C-45A5-A867-41E960842187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RS" smtClean="0"/>
          </a:p>
          <a:p>
            <a:pPr eaLnBrk="1" hangingPunct="1"/>
            <a:endParaRPr lang="sr-Latn-RS" smtClean="0"/>
          </a:p>
          <a:p>
            <a:pPr eaLnBrk="1" hangingPunct="1"/>
            <a:endParaRPr lang="sr-Latn-RS" smtClean="0"/>
          </a:p>
          <a:p>
            <a:pPr eaLnBrk="1" hangingPunct="1"/>
            <a:endParaRPr lang="en-US" smtClean="0"/>
          </a:p>
        </p:txBody>
      </p:sp>
      <p:sp>
        <p:nvSpPr>
          <p:cNvPr id="1024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GREEN  FEST</a:t>
            </a:r>
            <a:endParaRPr lang="en-US" smtClean="0"/>
          </a:p>
        </p:txBody>
      </p:sp>
      <p:pic>
        <p:nvPicPr>
          <p:cNvPr id="10244" name="Picture 2" descr="C:\Users\Tamara\Downloads\ADRB\14900579_1137552836279746_752092590824650327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85875"/>
            <a:ext cx="78867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FF482-28A1-4BA9-9A91-CD894A844ECF}" type="datetime1">
              <a:rPr lang="en-US" altLang="zh-CN" smtClean="0"/>
              <a:t>19-Apr-17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zh-CN" smtClean="0"/>
              <a:t>Razvoj astronomije kod Srba 2017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0FDDDE-318C-45A5-A867-41E960842187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smtClean="0"/>
              <a:t>GREEN  FEST</a:t>
            </a:r>
            <a:endParaRPr lang="en-US" smtClean="0"/>
          </a:p>
        </p:txBody>
      </p:sp>
      <p:sp>
        <p:nvSpPr>
          <p:cNvPr id="1126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</a:t>
            </a:r>
            <a:r>
              <a:rPr lang="sr-Latn-RS" smtClean="0"/>
              <a:t>d 15-18.11.2016. održan je u Domu omladine </a:t>
            </a:r>
            <a:r>
              <a:rPr lang="sr-Latn-RS" b="1" smtClean="0">
                <a:solidFill>
                  <a:srgbClr val="009900"/>
                </a:solidFill>
              </a:rPr>
              <a:t>7. međunarodni festival zelene kulture</a:t>
            </a:r>
            <a:r>
              <a:rPr lang="sr-Latn-RS" smtClean="0"/>
              <a:t> </a:t>
            </a:r>
            <a:r>
              <a:rPr lang="sr-Latn-RS" b="1" smtClean="0">
                <a:solidFill>
                  <a:srgbClr val="009900"/>
                </a:solidFill>
              </a:rPr>
              <a:t>Green Fest</a:t>
            </a:r>
          </a:p>
          <a:p>
            <a:r>
              <a:rPr lang="en-US" smtClean="0"/>
              <a:t>M</a:t>
            </a:r>
            <a:r>
              <a:rPr lang="sr-Latn-RS" smtClean="0"/>
              <a:t>anifestacija je posvećena ekologiji i zaštiti životne sredine, koja kroz filmske (“Uhvati Sunce”, 2015; “Seme”, 2016), obrazovne i izložbene programe podstiče </a:t>
            </a:r>
            <a:r>
              <a:rPr lang="sr-Latn-RS" b="1" smtClean="0">
                <a:solidFill>
                  <a:srgbClr val="92D050"/>
                </a:solidFill>
              </a:rPr>
              <a:t>zeleni(ji)</a:t>
            </a:r>
            <a:r>
              <a:rPr lang="sr-Latn-RS" smtClean="0"/>
              <a:t> način života.</a:t>
            </a:r>
          </a:p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F87C8A-4EA4-41B7-BC60-33726C2650B8}" type="datetime1">
              <a:rPr lang="en-US" altLang="zh-CN" smtClean="0"/>
              <a:t>19-Apr-17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zh-CN" smtClean="0"/>
              <a:t>Razvoj astronomije kod Srba 2017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0FDDDE-318C-45A5-A867-41E960842187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幼圆"/>
        <a:cs typeface=""/>
      </a:majorFont>
      <a:minorFont>
        <a:latin typeface="Arial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Pages>0</Pages>
  <Words>826</Words>
  <Characters>0</Characters>
  <Application>Microsoft Office PowerPoint</Application>
  <DocSecurity>0</DocSecurity>
  <PresentationFormat>On-screen Show (4:3)</PresentationFormat>
  <Lines>0</Lines>
  <Paragraphs>146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宋体</vt:lpstr>
      <vt:lpstr>幼圆</vt:lpstr>
      <vt:lpstr>Calibri</vt:lpstr>
      <vt:lpstr>Times New Roman</vt:lpstr>
      <vt:lpstr>ヒラギノ角ゴ Pro W3</vt:lpstr>
      <vt:lpstr>2_自定义设计方案</vt:lpstr>
      <vt:lpstr>PowerPoint Presentation</vt:lpstr>
      <vt:lpstr>PowerPoint Presentation</vt:lpstr>
      <vt:lpstr>ODRŽIVI RAZVOJ</vt:lpstr>
      <vt:lpstr>ODRŽIVI RAZVOJ</vt:lpstr>
      <vt:lpstr>ODRŽIVI RAZVOJ</vt:lpstr>
      <vt:lpstr>Estonija: Let’s go!</vt:lpstr>
      <vt:lpstr>Estonija: Let’s go!</vt:lpstr>
      <vt:lpstr>GREEN  FEST</vt:lpstr>
      <vt:lpstr>GREEN  FEST</vt:lpstr>
      <vt:lpstr>ČISTO I BISTRO </vt:lpstr>
      <vt:lpstr>ČISTO I BISTRO</vt:lpstr>
      <vt:lpstr>- ULOGA ŠKOLE</vt:lpstr>
      <vt:lpstr>PowerPoint Presentation</vt:lpstr>
      <vt:lpstr>- ULOGA ŠKOLE</vt:lpstr>
      <vt:lpstr>ASTRONOMSKI SADRŽAJI U NASTAVI</vt:lpstr>
      <vt:lpstr>ASTRONOMSKI SADRŽAJI U NASTAVI</vt:lpstr>
      <vt:lpstr>PRIMER GLOBALNE NASTAVNE TEME: www.thevenusproject.com </vt:lpstr>
      <vt:lpstr>Inženjer sociologije</vt:lpstr>
      <vt:lpstr>IZBOR JE NAŠ...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Natasa Stanic</dc:creator>
  <cp:lastModifiedBy>NATASA</cp:lastModifiedBy>
  <cp:revision>76</cp:revision>
  <cp:lastPrinted>1899-12-30T00:00:00Z</cp:lastPrinted>
  <dcterms:created xsi:type="dcterms:W3CDTF">2009-10-10T07:54:12Z</dcterms:created>
  <dcterms:modified xsi:type="dcterms:W3CDTF">2017-04-19T01:30:18Z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