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14"/>
  </p:notesMasterIdLst>
  <p:sldIdLst>
    <p:sldId id="256" r:id="rId6"/>
    <p:sldId id="595" r:id="rId7"/>
    <p:sldId id="646" r:id="rId8"/>
    <p:sldId id="647" r:id="rId9"/>
    <p:sldId id="592" r:id="rId10"/>
    <p:sldId id="593" r:id="rId11"/>
    <p:sldId id="569" r:id="rId12"/>
    <p:sldId id="570" r:id="rId13"/>
    <p:sldId id="590" r:id="rId14"/>
    <p:sldId id="260" r:id="rId15"/>
    <p:sldId id="529" r:id="rId16"/>
    <p:sldId id="531" r:id="rId17"/>
    <p:sldId id="625" r:id="rId18"/>
    <p:sldId id="626" r:id="rId19"/>
    <p:sldId id="638" r:id="rId20"/>
    <p:sldId id="604" r:id="rId21"/>
    <p:sldId id="605" r:id="rId22"/>
    <p:sldId id="606" r:id="rId23"/>
    <p:sldId id="607" r:id="rId24"/>
    <p:sldId id="608" r:id="rId25"/>
    <p:sldId id="609" r:id="rId26"/>
    <p:sldId id="610" r:id="rId27"/>
    <p:sldId id="611" r:id="rId28"/>
    <p:sldId id="612" r:id="rId29"/>
    <p:sldId id="613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328" r:id="rId41"/>
    <p:sldId id="449" r:id="rId42"/>
    <p:sldId id="329" r:id="rId43"/>
    <p:sldId id="413" r:id="rId44"/>
    <p:sldId id="409" r:id="rId45"/>
    <p:sldId id="411" r:id="rId46"/>
    <p:sldId id="567" r:id="rId47"/>
    <p:sldId id="602" r:id="rId48"/>
    <p:sldId id="603" r:id="rId49"/>
    <p:sldId id="423" r:id="rId50"/>
    <p:sldId id="426" r:id="rId51"/>
    <p:sldId id="427" r:id="rId52"/>
    <p:sldId id="455" r:id="rId53"/>
    <p:sldId id="458" r:id="rId54"/>
    <p:sldId id="456" r:id="rId55"/>
    <p:sldId id="457" r:id="rId56"/>
    <p:sldId id="459" r:id="rId57"/>
    <p:sldId id="460" r:id="rId58"/>
    <p:sldId id="463" r:id="rId59"/>
    <p:sldId id="464" r:id="rId60"/>
    <p:sldId id="470" r:id="rId61"/>
    <p:sldId id="471" r:id="rId62"/>
    <p:sldId id="469" r:id="rId63"/>
    <p:sldId id="472" r:id="rId64"/>
    <p:sldId id="473" r:id="rId65"/>
    <p:sldId id="453" r:id="rId66"/>
    <p:sldId id="436" r:id="rId67"/>
    <p:sldId id="483" r:id="rId68"/>
    <p:sldId id="644" r:id="rId69"/>
    <p:sldId id="497" r:id="rId70"/>
    <p:sldId id="652" r:id="rId71"/>
    <p:sldId id="637" r:id="rId72"/>
    <p:sldId id="533" r:id="rId73"/>
    <p:sldId id="516" r:id="rId74"/>
    <p:sldId id="641" r:id="rId75"/>
    <p:sldId id="640" r:id="rId76"/>
    <p:sldId id="500" r:id="rId77"/>
    <p:sldId id="507" r:id="rId78"/>
    <p:sldId id="508" r:id="rId79"/>
    <p:sldId id="632" r:id="rId80"/>
    <p:sldId id="633" r:id="rId81"/>
    <p:sldId id="515" r:id="rId82"/>
    <p:sldId id="535" r:id="rId83"/>
    <p:sldId id="521" r:id="rId84"/>
    <p:sldId id="540" r:id="rId85"/>
    <p:sldId id="541" r:id="rId86"/>
    <p:sldId id="525" r:id="rId87"/>
    <p:sldId id="509" r:id="rId88"/>
    <p:sldId id="510" r:id="rId89"/>
    <p:sldId id="511" r:id="rId90"/>
    <p:sldId id="512" r:id="rId91"/>
    <p:sldId id="513" r:id="rId92"/>
    <p:sldId id="478" r:id="rId93"/>
    <p:sldId id="482" r:id="rId94"/>
    <p:sldId id="589" r:id="rId95"/>
    <p:sldId id="479" r:id="rId96"/>
    <p:sldId id="486" r:id="rId97"/>
    <p:sldId id="481" r:id="rId98"/>
    <p:sldId id="629" r:id="rId99"/>
    <p:sldId id="630" r:id="rId100"/>
    <p:sldId id="487" r:id="rId101"/>
    <p:sldId id="489" r:id="rId102"/>
    <p:sldId id="627" r:id="rId103"/>
    <p:sldId id="639" r:id="rId104"/>
    <p:sldId id="643" r:id="rId105"/>
    <p:sldId id="642" r:id="rId106"/>
    <p:sldId id="653" r:id="rId107"/>
    <p:sldId id="654" r:id="rId108"/>
    <p:sldId id="648" r:id="rId109"/>
    <p:sldId id="649" r:id="rId110"/>
    <p:sldId id="650" r:id="rId111"/>
    <p:sldId id="651" r:id="rId112"/>
    <p:sldId id="480" r:id="rId113"/>
  </p:sldIdLst>
  <p:sldSz cx="9144000" cy="6858000" type="screen4x3"/>
  <p:notesSz cx="6858000" cy="9144000"/>
  <p:defaultTextStyle>
    <a:defPPr>
      <a:defRPr lang="en-US"/>
    </a:defPPr>
    <a:lvl1pPr marL="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4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72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8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21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45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7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94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FF9966"/>
    <a:srgbClr val="006600"/>
    <a:srgbClr val="D79929"/>
    <a:srgbClr val="CC0000"/>
    <a:srgbClr val="AB9F55"/>
    <a:srgbClr val="26F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2" autoAdjust="0"/>
    <p:restoredTop sz="88330" autoAdjust="0"/>
  </p:normalViewPr>
  <p:slideViewPr>
    <p:cSldViewPr>
      <p:cViewPr varScale="1">
        <p:scale>
          <a:sx n="103" d="100"/>
          <a:sy n="103" d="100"/>
        </p:scale>
        <p:origin x="-18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4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theme" Target="theme/theme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slide" Target="slides/slide105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498D2-4CA3-4DCD-8EF3-2D034F513A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94385A-9EA8-402B-A09C-77DEF0EE50C3}">
      <dgm:prSet phldrT="[Text]"/>
      <dgm:spPr/>
      <dgm:t>
        <a:bodyPr/>
        <a:lstStyle/>
        <a:p>
          <a:r>
            <a:rPr lang="sr-Cyrl-RS" dirty="0" smtClean="0"/>
            <a:t>Потребе праксе</a:t>
          </a:r>
        </a:p>
        <a:p>
          <a:r>
            <a:rPr lang="sr-Cyrl-RS" dirty="0" smtClean="0"/>
            <a:t>(васпитања) </a:t>
          </a:r>
        </a:p>
        <a:p>
          <a:r>
            <a:rPr lang="sr-Cyrl-RS" dirty="0" smtClean="0"/>
            <a:t>– одрживи развој</a:t>
          </a:r>
          <a:endParaRPr lang="en-US" dirty="0"/>
        </a:p>
      </dgm:t>
    </dgm:pt>
    <dgm:pt modelId="{1B3F6E29-BC03-42EB-AEE7-72F9C265B946}" type="parTrans" cxnId="{AD8FAB43-3FB8-4F93-9E30-C10331219BF7}">
      <dgm:prSet/>
      <dgm:spPr/>
      <dgm:t>
        <a:bodyPr/>
        <a:lstStyle/>
        <a:p>
          <a:endParaRPr lang="en-US"/>
        </a:p>
      </dgm:t>
    </dgm:pt>
    <dgm:pt modelId="{3C7FD257-6F90-4ED2-81B0-A0DD4F888AF8}" type="sibTrans" cxnId="{AD8FAB43-3FB8-4F93-9E30-C10331219BF7}">
      <dgm:prSet/>
      <dgm:spPr/>
      <dgm:t>
        <a:bodyPr/>
        <a:lstStyle/>
        <a:p>
          <a:endParaRPr lang="en-US"/>
        </a:p>
      </dgm:t>
    </dgm:pt>
    <dgm:pt modelId="{F23115FB-61A7-46EB-B381-85950139054A}">
      <dgm:prSet phldrT="[Text]"/>
      <dgm:spPr/>
      <dgm:t>
        <a:bodyPr/>
        <a:lstStyle/>
        <a:p>
          <a:r>
            <a:rPr lang="sr-Cyrl-RS" dirty="0" smtClean="0"/>
            <a:t>Потребе науке (педагогије, </a:t>
          </a:r>
        </a:p>
        <a:p>
          <a:r>
            <a:rPr lang="sr-Cyrl-RS" dirty="0" smtClean="0"/>
            <a:t>психологије, астрономије)</a:t>
          </a:r>
          <a:endParaRPr lang="en-US" dirty="0"/>
        </a:p>
      </dgm:t>
    </dgm:pt>
    <dgm:pt modelId="{A754EC14-D09C-47C5-98DE-3FB76D46CB30}" type="parTrans" cxnId="{847BCCE5-190F-4867-AF5F-55B858370A1D}">
      <dgm:prSet/>
      <dgm:spPr/>
      <dgm:t>
        <a:bodyPr/>
        <a:lstStyle/>
        <a:p>
          <a:endParaRPr lang="en-US"/>
        </a:p>
      </dgm:t>
    </dgm:pt>
    <dgm:pt modelId="{66FDAA5F-2513-4FF6-BEB5-7197253430F0}" type="sibTrans" cxnId="{847BCCE5-190F-4867-AF5F-55B858370A1D}">
      <dgm:prSet/>
      <dgm:spPr/>
      <dgm:t>
        <a:bodyPr/>
        <a:lstStyle/>
        <a:p>
          <a:endParaRPr lang="en-US"/>
        </a:p>
      </dgm:t>
    </dgm:pt>
    <dgm:pt modelId="{B902FFA4-0EAF-4A3A-81D5-93B3E5DF3247}" type="pres">
      <dgm:prSet presAssocID="{FC4498D2-4CA3-4DCD-8EF3-2D034F513A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B113F9-161F-496A-88E8-3DF307CD9E16}" type="pres">
      <dgm:prSet presAssocID="{8794385A-9EA8-402B-A09C-77DEF0EE50C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CCBE1-38EE-4D5A-9EA4-D8BE5653E7CF}" type="pres">
      <dgm:prSet presAssocID="{3C7FD257-6F90-4ED2-81B0-A0DD4F888AF8}" presName="spacer" presStyleCnt="0"/>
      <dgm:spPr/>
    </dgm:pt>
    <dgm:pt modelId="{F03A5BAE-8DFB-4A9F-BB20-EB165D3F4462}" type="pres">
      <dgm:prSet presAssocID="{F23115FB-61A7-46EB-B381-8595013905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C8D417-59E1-45A7-8D90-2B137FE346D9}" type="presOf" srcId="{FC4498D2-4CA3-4DCD-8EF3-2D034F513A12}" destId="{B902FFA4-0EAF-4A3A-81D5-93B3E5DF3247}" srcOrd="0" destOrd="0" presId="urn:microsoft.com/office/officeart/2005/8/layout/vList2"/>
    <dgm:cxn modelId="{847BCCE5-190F-4867-AF5F-55B858370A1D}" srcId="{FC4498D2-4CA3-4DCD-8EF3-2D034F513A12}" destId="{F23115FB-61A7-46EB-B381-85950139054A}" srcOrd="1" destOrd="0" parTransId="{A754EC14-D09C-47C5-98DE-3FB76D46CB30}" sibTransId="{66FDAA5F-2513-4FF6-BEB5-7197253430F0}"/>
    <dgm:cxn modelId="{5F23A1AE-6519-4099-8C7B-15E4C8C0CE5E}" type="presOf" srcId="{F23115FB-61A7-46EB-B381-85950139054A}" destId="{F03A5BAE-8DFB-4A9F-BB20-EB165D3F4462}" srcOrd="0" destOrd="0" presId="urn:microsoft.com/office/officeart/2005/8/layout/vList2"/>
    <dgm:cxn modelId="{AD8FAB43-3FB8-4F93-9E30-C10331219BF7}" srcId="{FC4498D2-4CA3-4DCD-8EF3-2D034F513A12}" destId="{8794385A-9EA8-402B-A09C-77DEF0EE50C3}" srcOrd="0" destOrd="0" parTransId="{1B3F6E29-BC03-42EB-AEE7-72F9C265B946}" sibTransId="{3C7FD257-6F90-4ED2-81B0-A0DD4F888AF8}"/>
    <dgm:cxn modelId="{BE1E0517-EEA6-40A6-AA49-042FC36E9831}" type="presOf" srcId="{8794385A-9EA8-402B-A09C-77DEF0EE50C3}" destId="{F1B113F9-161F-496A-88E8-3DF307CD9E16}" srcOrd="0" destOrd="0" presId="urn:microsoft.com/office/officeart/2005/8/layout/vList2"/>
    <dgm:cxn modelId="{B5FDEAF3-E6C5-4168-909C-155A1A931501}" type="presParOf" srcId="{B902FFA4-0EAF-4A3A-81D5-93B3E5DF3247}" destId="{F1B113F9-161F-496A-88E8-3DF307CD9E16}" srcOrd="0" destOrd="0" presId="urn:microsoft.com/office/officeart/2005/8/layout/vList2"/>
    <dgm:cxn modelId="{5010FF16-3262-4FBA-B7C8-F7DBE786E389}" type="presParOf" srcId="{B902FFA4-0EAF-4A3A-81D5-93B3E5DF3247}" destId="{3D2CCBE1-38EE-4D5A-9EA4-D8BE5653E7CF}" srcOrd="1" destOrd="0" presId="urn:microsoft.com/office/officeart/2005/8/layout/vList2"/>
    <dgm:cxn modelId="{D49FB856-8CDF-47A0-A359-0EE650906041}" type="presParOf" srcId="{B902FFA4-0EAF-4A3A-81D5-93B3E5DF3247}" destId="{F03A5BAE-8DFB-4A9F-BB20-EB165D3F446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4498D2-4CA3-4DCD-8EF3-2D034F513A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94385A-9EA8-402B-A09C-77DEF0EE50C3}">
      <dgm:prSet phldrT="[Text]"/>
      <dgm:spPr/>
      <dgm:t>
        <a:bodyPr/>
        <a:lstStyle/>
        <a:p>
          <a:r>
            <a:rPr lang="sr-Cyrl-RS" dirty="0" smtClean="0"/>
            <a:t>Потребе праксе</a:t>
          </a:r>
        </a:p>
        <a:p>
          <a:r>
            <a:rPr lang="sr-Cyrl-RS" dirty="0" smtClean="0"/>
            <a:t>(васпитања) </a:t>
          </a:r>
        </a:p>
        <a:p>
          <a:r>
            <a:rPr lang="sr-Cyrl-RS" dirty="0" smtClean="0"/>
            <a:t>– одрживи развој</a:t>
          </a:r>
          <a:endParaRPr lang="en-US" dirty="0"/>
        </a:p>
      </dgm:t>
    </dgm:pt>
    <dgm:pt modelId="{1B3F6E29-BC03-42EB-AEE7-72F9C265B946}" type="parTrans" cxnId="{AD8FAB43-3FB8-4F93-9E30-C10331219BF7}">
      <dgm:prSet/>
      <dgm:spPr/>
      <dgm:t>
        <a:bodyPr/>
        <a:lstStyle/>
        <a:p>
          <a:endParaRPr lang="en-US"/>
        </a:p>
      </dgm:t>
    </dgm:pt>
    <dgm:pt modelId="{3C7FD257-6F90-4ED2-81B0-A0DD4F888AF8}" type="sibTrans" cxnId="{AD8FAB43-3FB8-4F93-9E30-C10331219BF7}">
      <dgm:prSet/>
      <dgm:spPr/>
      <dgm:t>
        <a:bodyPr/>
        <a:lstStyle/>
        <a:p>
          <a:endParaRPr lang="en-US"/>
        </a:p>
      </dgm:t>
    </dgm:pt>
    <dgm:pt modelId="{F23115FB-61A7-46EB-B381-85950139054A}">
      <dgm:prSet phldrT="[Text]"/>
      <dgm:spPr/>
      <dgm:t>
        <a:bodyPr/>
        <a:lstStyle/>
        <a:p>
          <a:r>
            <a:rPr lang="sr-Cyrl-RS" dirty="0" smtClean="0"/>
            <a:t>Потребе науке (педагогије, </a:t>
          </a:r>
        </a:p>
        <a:p>
          <a:r>
            <a:rPr lang="sr-Cyrl-RS" dirty="0" smtClean="0"/>
            <a:t>психологије, астрономије)</a:t>
          </a:r>
          <a:endParaRPr lang="en-US" dirty="0"/>
        </a:p>
      </dgm:t>
    </dgm:pt>
    <dgm:pt modelId="{A754EC14-D09C-47C5-98DE-3FB76D46CB30}" type="parTrans" cxnId="{847BCCE5-190F-4867-AF5F-55B858370A1D}">
      <dgm:prSet/>
      <dgm:spPr/>
      <dgm:t>
        <a:bodyPr/>
        <a:lstStyle/>
        <a:p>
          <a:endParaRPr lang="en-US"/>
        </a:p>
      </dgm:t>
    </dgm:pt>
    <dgm:pt modelId="{66FDAA5F-2513-4FF6-BEB5-7197253430F0}" type="sibTrans" cxnId="{847BCCE5-190F-4867-AF5F-55B858370A1D}">
      <dgm:prSet/>
      <dgm:spPr/>
      <dgm:t>
        <a:bodyPr/>
        <a:lstStyle/>
        <a:p>
          <a:endParaRPr lang="en-US"/>
        </a:p>
      </dgm:t>
    </dgm:pt>
    <dgm:pt modelId="{B902FFA4-0EAF-4A3A-81D5-93B3E5DF3247}" type="pres">
      <dgm:prSet presAssocID="{FC4498D2-4CA3-4DCD-8EF3-2D034F513A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B113F9-161F-496A-88E8-3DF307CD9E16}" type="pres">
      <dgm:prSet presAssocID="{8794385A-9EA8-402B-A09C-77DEF0EE50C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CCBE1-38EE-4D5A-9EA4-D8BE5653E7CF}" type="pres">
      <dgm:prSet presAssocID="{3C7FD257-6F90-4ED2-81B0-A0DD4F888AF8}" presName="spacer" presStyleCnt="0"/>
      <dgm:spPr/>
    </dgm:pt>
    <dgm:pt modelId="{F03A5BAE-8DFB-4A9F-BB20-EB165D3F4462}" type="pres">
      <dgm:prSet presAssocID="{F23115FB-61A7-46EB-B381-8595013905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7BCCE5-190F-4867-AF5F-55B858370A1D}" srcId="{FC4498D2-4CA3-4DCD-8EF3-2D034F513A12}" destId="{F23115FB-61A7-46EB-B381-85950139054A}" srcOrd="1" destOrd="0" parTransId="{A754EC14-D09C-47C5-98DE-3FB76D46CB30}" sibTransId="{66FDAA5F-2513-4FF6-BEB5-7197253430F0}"/>
    <dgm:cxn modelId="{F6F3F2D6-2660-4D98-A26A-E0B8B43A51C5}" type="presOf" srcId="{FC4498D2-4CA3-4DCD-8EF3-2D034F513A12}" destId="{B902FFA4-0EAF-4A3A-81D5-93B3E5DF3247}" srcOrd="0" destOrd="0" presId="urn:microsoft.com/office/officeart/2005/8/layout/vList2"/>
    <dgm:cxn modelId="{91DC27F9-62BB-46BB-93D4-3373CE5CA6A9}" type="presOf" srcId="{8794385A-9EA8-402B-A09C-77DEF0EE50C3}" destId="{F1B113F9-161F-496A-88E8-3DF307CD9E16}" srcOrd="0" destOrd="0" presId="urn:microsoft.com/office/officeart/2005/8/layout/vList2"/>
    <dgm:cxn modelId="{C146F85C-8145-4DE3-9351-F4624D362B08}" type="presOf" srcId="{F23115FB-61A7-46EB-B381-85950139054A}" destId="{F03A5BAE-8DFB-4A9F-BB20-EB165D3F4462}" srcOrd="0" destOrd="0" presId="urn:microsoft.com/office/officeart/2005/8/layout/vList2"/>
    <dgm:cxn modelId="{AD8FAB43-3FB8-4F93-9E30-C10331219BF7}" srcId="{FC4498D2-4CA3-4DCD-8EF3-2D034F513A12}" destId="{8794385A-9EA8-402B-A09C-77DEF0EE50C3}" srcOrd="0" destOrd="0" parTransId="{1B3F6E29-BC03-42EB-AEE7-72F9C265B946}" sibTransId="{3C7FD257-6F90-4ED2-81B0-A0DD4F888AF8}"/>
    <dgm:cxn modelId="{F6622264-A405-4D84-8D42-1146E747B140}" type="presParOf" srcId="{B902FFA4-0EAF-4A3A-81D5-93B3E5DF3247}" destId="{F1B113F9-161F-496A-88E8-3DF307CD9E16}" srcOrd="0" destOrd="0" presId="urn:microsoft.com/office/officeart/2005/8/layout/vList2"/>
    <dgm:cxn modelId="{CBDC3E43-84ED-4D93-9209-F077347AFEB9}" type="presParOf" srcId="{B902FFA4-0EAF-4A3A-81D5-93B3E5DF3247}" destId="{3D2CCBE1-38EE-4D5A-9EA4-D8BE5653E7CF}" srcOrd="1" destOrd="0" presId="urn:microsoft.com/office/officeart/2005/8/layout/vList2"/>
    <dgm:cxn modelId="{A3DED612-3A6E-4A2A-8472-C753E53CAAD9}" type="presParOf" srcId="{B902FFA4-0EAF-4A3A-81D5-93B3E5DF3247}" destId="{F03A5BAE-8DFB-4A9F-BB20-EB165D3F446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4576C7-0336-4266-BC68-E7D16EE0B07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A3355-9C51-4364-90D6-00F10F81EDB5}">
      <dgm:prSet phldrT="[Text]"/>
      <dgm:spPr/>
      <dgm:t>
        <a:bodyPr/>
        <a:lstStyle/>
        <a:p>
          <a:r>
            <a:rPr lang="sr-Cyrl-RS" dirty="0" smtClean="0"/>
            <a:t>Актуелност  (</a:t>
          </a:r>
          <a:r>
            <a:rPr lang="en-US" i="1" dirty="0" smtClean="0"/>
            <a:t>UNESCO, </a:t>
          </a:r>
          <a:r>
            <a:rPr lang="en-US" i="1" dirty="0" err="1" smtClean="0"/>
            <a:t>IEA</a:t>
          </a:r>
          <a:r>
            <a:rPr lang="en-US" i="1" dirty="0" smtClean="0"/>
            <a:t>, </a:t>
          </a:r>
          <a:r>
            <a:rPr lang="en-US" i="1" dirty="0" err="1" smtClean="0"/>
            <a:t>IAU</a:t>
          </a:r>
          <a:r>
            <a:rPr lang="en-US" i="1" dirty="0" smtClean="0"/>
            <a:t>, </a:t>
          </a:r>
          <a:r>
            <a:rPr lang="en-US" i="1" dirty="0" err="1" smtClean="0"/>
            <a:t>IPS</a:t>
          </a:r>
          <a:r>
            <a:rPr lang="en-US" i="1" dirty="0" smtClean="0"/>
            <a:t>, EU)</a:t>
          </a:r>
          <a:endParaRPr lang="en-US" dirty="0"/>
        </a:p>
      </dgm:t>
    </dgm:pt>
    <dgm:pt modelId="{3601166F-9D0E-4C41-8299-4877A8058C59}" type="parTrans" cxnId="{CFA7D3C7-770E-457A-9401-7B4A2C8E097D}">
      <dgm:prSet/>
      <dgm:spPr/>
      <dgm:t>
        <a:bodyPr/>
        <a:lstStyle/>
        <a:p>
          <a:endParaRPr lang="en-US"/>
        </a:p>
      </dgm:t>
    </dgm:pt>
    <dgm:pt modelId="{FEF8E19D-D0F3-4FA3-941D-ED3BB5FAAD24}" type="sibTrans" cxnId="{CFA7D3C7-770E-457A-9401-7B4A2C8E097D}">
      <dgm:prSet/>
      <dgm:spPr/>
      <dgm:t>
        <a:bodyPr/>
        <a:lstStyle/>
        <a:p>
          <a:endParaRPr lang="en-US"/>
        </a:p>
      </dgm:t>
    </dgm:pt>
    <dgm:pt modelId="{4605BC01-CB0D-43FD-920F-FEDD2A3E8D6F}">
      <dgm:prSet phldrT="[Text]"/>
      <dgm:spPr/>
      <dgm:t>
        <a:bodyPr/>
        <a:lstStyle/>
        <a:p>
          <a:r>
            <a:rPr lang="sr-Cyrl-RS" dirty="0" smtClean="0"/>
            <a:t>Оригиналност</a:t>
          </a:r>
          <a:endParaRPr lang="en-US" dirty="0"/>
        </a:p>
      </dgm:t>
    </dgm:pt>
    <dgm:pt modelId="{03C1E934-BF87-4B03-ADF1-B51B609AAE46}" type="parTrans" cxnId="{BCEAB64A-877C-4A82-B965-EE49A1744C55}">
      <dgm:prSet/>
      <dgm:spPr/>
      <dgm:t>
        <a:bodyPr/>
        <a:lstStyle/>
        <a:p>
          <a:endParaRPr lang="en-US"/>
        </a:p>
      </dgm:t>
    </dgm:pt>
    <dgm:pt modelId="{31556C73-686D-452D-92FA-2C62CDB006E2}" type="sibTrans" cxnId="{BCEAB64A-877C-4A82-B965-EE49A1744C55}">
      <dgm:prSet/>
      <dgm:spPr/>
      <dgm:t>
        <a:bodyPr/>
        <a:lstStyle/>
        <a:p>
          <a:endParaRPr lang="en-US"/>
        </a:p>
      </dgm:t>
    </dgm:pt>
    <dgm:pt modelId="{5C5D2834-2A0B-41F4-A8AE-491A870B857F}">
      <dgm:prSet phldrT="[Text]"/>
      <dgm:spPr/>
      <dgm:t>
        <a:bodyPr/>
        <a:lstStyle/>
        <a:p>
          <a:r>
            <a:rPr lang="sr-Cyrl-RS" dirty="0" smtClean="0"/>
            <a:t>Значај</a:t>
          </a:r>
          <a:endParaRPr lang="en-US" dirty="0"/>
        </a:p>
      </dgm:t>
    </dgm:pt>
    <dgm:pt modelId="{7E2AA412-E2C9-4FBD-B987-9AAB9AF081F1}" type="parTrans" cxnId="{872C0EFA-C331-4107-BE80-0EC1B5F16B72}">
      <dgm:prSet/>
      <dgm:spPr/>
      <dgm:t>
        <a:bodyPr/>
        <a:lstStyle/>
        <a:p>
          <a:endParaRPr lang="en-US"/>
        </a:p>
      </dgm:t>
    </dgm:pt>
    <dgm:pt modelId="{DCDA4699-300E-4403-8FDC-0CE641BF04FF}" type="sibTrans" cxnId="{872C0EFA-C331-4107-BE80-0EC1B5F16B72}">
      <dgm:prSet/>
      <dgm:spPr/>
      <dgm:t>
        <a:bodyPr/>
        <a:lstStyle/>
        <a:p>
          <a:endParaRPr lang="en-US"/>
        </a:p>
      </dgm:t>
    </dgm:pt>
    <dgm:pt modelId="{7FCB325F-CA81-4E9D-9ECE-EBA1C95C240A}">
      <dgm:prSet phldrT="[Text]"/>
      <dgm:spPr/>
      <dgm:t>
        <a:bodyPr/>
        <a:lstStyle/>
        <a:p>
          <a:r>
            <a:rPr lang="sr-Cyrl-RS" dirty="0" smtClean="0"/>
            <a:t>Хуманост</a:t>
          </a:r>
          <a:endParaRPr lang="en-US" dirty="0"/>
        </a:p>
      </dgm:t>
    </dgm:pt>
    <dgm:pt modelId="{1FAD2201-AC97-4B06-A361-C08EAD814F1E}" type="parTrans" cxnId="{D0E8BF35-0F79-47A1-947A-FCCF4AB0A23B}">
      <dgm:prSet/>
      <dgm:spPr/>
      <dgm:t>
        <a:bodyPr/>
        <a:lstStyle/>
        <a:p>
          <a:endParaRPr lang="en-US"/>
        </a:p>
      </dgm:t>
    </dgm:pt>
    <dgm:pt modelId="{04F5B502-A9ED-4AA7-9B9F-A2B52741EB98}" type="sibTrans" cxnId="{D0E8BF35-0F79-47A1-947A-FCCF4AB0A23B}">
      <dgm:prSet/>
      <dgm:spPr/>
      <dgm:t>
        <a:bodyPr/>
        <a:lstStyle/>
        <a:p>
          <a:endParaRPr lang="en-US"/>
        </a:p>
      </dgm:t>
    </dgm:pt>
    <dgm:pt modelId="{21B06F57-D478-4BD5-BECA-F0FF8DCF15D2}" type="pres">
      <dgm:prSet presAssocID="{584576C7-0336-4266-BC68-E7D16EE0B0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3FAF1D7-6103-4441-A824-923F626AE099}" type="pres">
      <dgm:prSet presAssocID="{584576C7-0336-4266-BC68-E7D16EE0B077}" presName="Name1" presStyleCnt="0"/>
      <dgm:spPr/>
    </dgm:pt>
    <dgm:pt modelId="{36197308-A9A3-41EA-9CA3-EEFACDA5DB06}" type="pres">
      <dgm:prSet presAssocID="{584576C7-0336-4266-BC68-E7D16EE0B077}" presName="cycle" presStyleCnt="0"/>
      <dgm:spPr/>
    </dgm:pt>
    <dgm:pt modelId="{2E6E7478-34F9-4342-A79E-01B7451553E1}" type="pres">
      <dgm:prSet presAssocID="{584576C7-0336-4266-BC68-E7D16EE0B077}" presName="srcNode" presStyleLbl="node1" presStyleIdx="0" presStyleCnt="4"/>
      <dgm:spPr/>
    </dgm:pt>
    <dgm:pt modelId="{2473BF08-D5D9-482D-9A21-BFFD430B8D37}" type="pres">
      <dgm:prSet presAssocID="{584576C7-0336-4266-BC68-E7D16EE0B077}" presName="conn" presStyleLbl="parChTrans1D2" presStyleIdx="0" presStyleCnt="1"/>
      <dgm:spPr/>
      <dgm:t>
        <a:bodyPr/>
        <a:lstStyle/>
        <a:p>
          <a:endParaRPr lang="en-US"/>
        </a:p>
      </dgm:t>
    </dgm:pt>
    <dgm:pt modelId="{733EA3C0-8EC1-4C19-8F3D-CE2165483BD8}" type="pres">
      <dgm:prSet presAssocID="{584576C7-0336-4266-BC68-E7D16EE0B077}" presName="extraNode" presStyleLbl="node1" presStyleIdx="0" presStyleCnt="4"/>
      <dgm:spPr/>
    </dgm:pt>
    <dgm:pt modelId="{D16C6A44-C203-41DC-935B-C031B0F4B4A4}" type="pres">
      <dgm:prSet presAssocID="{584576C7-0336-4266-BC68-E7D16EE0B077}" presName="dstNode" presStyleLbl="node1" presStyleIdx="0" presStyleCnt="4"/>
      <dgm:spPr/>
    </dgm:pt>
    <dgm:pt modelId="{0CCBCE6B-8BD5-4D28-B6DA-5772CE6231B2}" type="pres">
      <dgm:prSet presAssocID="{66AA3355-9C51-4364-90D6-00F10F81EDB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957A0-3E61-4788-83B8-DE2BD35123C2}" type="pres">
      <dgm:prSet presAssocID="{66AA3355-9C51-4364-90D6-00F10F81EDB5}" presName="accent_1" presStyleCnt="0"/>
      <dgm:spPr/>
    </dgm:pt>
    <dgm:pt modelId="{E034EF59-6B62-4BD3-9C4B-F581B9B25803}" type="pres">
      <dgm:prSet presAssocID="{66AA3355-9C51-4364-90D6-00F10F81EDB5}" presName="accentRepeatNode" presStyleLbl="solidFgAcc1" presStyleIdx="0" presStyleCnt="4"/>
      <dgm:spPr/>
    </dgm:pt>
    <dgm:pt modelId="{750C376F-AB1D-4F64-8D1D-6A66C390A987}" type="pres">
      <dgm:prSet presAssocID="{4605BC01-CB0D-43FD-920F-FEDD2A3E8D6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14AB6-2458-47FD-8DB7-7786E3A69DF9}" type="pres">
      <dgm:prSet presAssocID="{4605BC01-CB0D-43FD-920F-FEDD2A3E8D6F}" presName="accent_2" presStyleCnt="0"/>
      <dgm:spPr/>
    </dgm:pt>
    <dgm:pt modelId="{71D92A9F-C2EE-4601-9062-91113F591A12}" type="pres">
      <dgm:prSet presAssocID="{4605BC01-CB0D-43FD-920F-FEDD2A3E8D6F}" presName="accentRepeatNode" presStyleLbl="solidFgAcc1" presStyleIdx="1" presStyleCnt="4"/>
      <dgm:spPr/>
    </dgm:pt>
    <dgm:pt modelId="{A7847D58-5AAC-40F8-AD2C-C94C3DA78383}" type="pres">
      <dgm:prSet presAssocID="{5C5D2834-2A0B-41F4-A8AE-491A870B857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B49AF-77D1-4F16-A463-7CAB3ED71186}" type="pres">
      <dgm:prSet presAssocID="{5C5D2834-2A0B-41F4-A8AE-491A870B857F}" presName="accent_3" presStyleCnt="0"/>
      <dgm:spPr/>
    </dgm:pt>
    <dgm:pt modelId="{3E3975F8-CAE0-417C-987D-6E3C35F625FC}" type="pres">
      <dgm:prSet presAssocID="{5C5D2834-2A0B-41F4-A8AE-491A870B857F}" presName="accentRepeatNode" presStyleLbl="solidFgAcc1" presStyleIdx="2" presStyleCnt="4"/>
      <dgm:spPr/>
    </dgm:pt>
    <dgm:pt modelId="{64EB27EC-BAEA-46FE-9F1D-9CB93420D764}" type="pres">
      <dgm:prSet presAssocID="{7FCB325F-CA81-4E9D-9ECE-EBA1C95C240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2F282-49FE-4FF6-ADE1-BDECC7A9F382}" type="pres">
      <dgm:prSet presAssocID="{7FCB325F-CA81-4E9D-9ECE-EBA1C95C240A}" presName="accent_4" presStyleCnt="0"/>
      <dgm:spPr/>
    </dgm:pt>
    <dgm:pt modelId="{A50B7F0E-1D39-4691-9AC9-875A1E78299C}" type="pres">
      <dgm:prSet presAssocID="{7FCB325F-CA81-4E9D-9ECE-EBA1C95C240A}" presName="accentRepeatNode" presStyleLbl="solidFgAcc1" presStyleIdx="3" presStyleCnt="4"/>
      <dgm:spPr/>
    </dgm:pt>
  </dgm:ptLst>
  <dgm:cxnLst>
    <dgm:cxn modelId="{BCEAB64A-877C-4A82-B965-EE49A1744C55}" srcId="{584576C7-0336-4266-BC68-E7D16EE0B077}" destId="{4605BC01-CB0D-43FD-920F-FEDD2A3E8D6F}" srcOrd="1" destOrd="0" parTransId="{03C1E934-BF87-4B03-ADF1-B51B609AAE46}" sibTransId="{31556C73-686D-452D-92FA-2C62CDB006E2}"/>
    <dgm:cxn modelId="{99A62071-A1FE-464F-9D2B-7B449F351F0B}" type="presOf" srcId="{5C5D2834-2A0B-41F4-A8AE-491A870B857F}" destId="{A7847D58-5AAC-40F8-AD2C-C94C3DA78383}" srcOrd="0" destOrd="0" presId="urn:microsoft.com/office/officeart/2008/layout/VerticalCurvedList"/>
    <dgm:cxn modelId="{872C0EFA-C331-4107-BE80-0EC1B5F16B72}" srcId="{584576C7-0336-4266-BC68-E7D16EE0B077}" destId="{5C5D2834-2A0B-41F4-A8AE-491A870B857F}" srcOrd="2" destOrd="0" parTransId="{7E2AA412-E2C9-4FBD-B987-9AAB9AF081F1}" sibTransId="{DCDA4699-300E-4403-8FDC-0CE641BF04FF}"/>
    <dgm:cxn modelId="{D0E8BF35-0F79-47A1-947A-FCCF4AB0A23B}" srcId="{584576C7-0336-4266-BC68-E7D16EE0B077}" destId="{7FCB325F-CA81-4E9D-9ECE-EBA1C95C240A}" srcOrd="3" destOrd="0" parTransId="{1FAD2201-AC97-4B06-A361-C08EAD814F1E}" sibTransId="{04F5B502-A9ED-4AA7-9B9F-A2B52741EB98}"/>
    <dgm:cxn modelId="{63EAB6BD-BA62-4006-B891-D0ACAF09811B}" type="presOf" srcId="{FEF8E19D-D0F3-4FA3-941D-ED3BB5FAAD24}" destId="{2473BF08-D5D9-482D-9A21-BFFD430B8D37}" srcOrd="0" destOrd="0" presId="urn:microsoft.com/office/officeart/2008/layout/VerticalCurvedList"/>
    <dgm:cxn modelId="{798E9BA3-36DB-4A98-BF6A-6AB3BEE0085B}" type="presOf" srcId="{584576C7-0336-4266-BC68-E7D16EE0B077}" destId="{21B06F57-D478-4BD5-BECA-F0FF8DCF15D2}" srcOrd="0" destOrd="0" presId="urn:microsoft.com/office/officeart/2008/layout/VerticalCurvedList"/>
    <dgm:cxn modelId="{53081C64-1DBF-400E-8406-A456F902B477}" type="presOf" srcId="{7FCB325F-CA81-4E9D-9ECE-EBA1C95C240A}" destId="{64EB27EC-BAEA-46FE-9F1D-9CB93420D764}" srcOrd="0" destOrd="0" presId="urn:microsoft.com/office/officeart/2008/layout/VerticalCurvedList"/>
    <dgm:cxn modelId="{7EB9AAFB-135D-499B-8F03-EC5313B2FA4D}" type="presOf" srcId="{66AA3355-9C51-4364-90D6-00F10F81EDB5}" destId="{0CCBCE6B-8BD5-4D28-B6DA-5772CE6231B2}" srcOrd="0" destOrd="0" presId="urn:microsoft.com/office/officeart/2008/layout/VerticalCurvedList"/>
    <dgm:cxn modelId="{CFA7D3C7-770E-457A-9401-7B4A2C8E097D}" srcId="{584576C7-0336-4266-BC68-E7D16EE0B077}" destId="{66AA3355-9C51-4364-90D6-00F10F81EDB5}" srcOrd="0" destOrd="0" parTransId="{3601166F-9D0E-4C41-8299-4877A8058C59}" sibTransId="{FEF8E19D-D0F3-4FA3-941D-ED3BB5FAAD24}"/>
    <dgm:cxn modelId="{B79DEF95-DA19-4158-8555-65629C975E6B}" type="presOf" srcId="{4605BC01-CB0D-43FD-920F-FEDD2A3E8D6F}" destId="{750C376F-AB1D-4F64-8D1D-6A66C390A987}" srcOrd="0" destOrd="0" presId="urn:microsoft.com/office/officeart/2008/layout/VerticalCurvedList"/>
    <dgm:cxn modelId="{351FB9E0-4184-4768-B0FF-6F08EB587CC9}" type="presParOf" srcId="{21B06F57-D478-4BD5-BECA-F0FF8DCF15D2}" destId="{03FAF1D7-6103-4441-A824-923F626AE099}" srcOrd="0" destOrd="0" presId="urn:microsoft.com/office/officeart/2008/layout/VerticalCurvedList"/>
    <dgm:cxn modelId="{04027B86-0B8D-44BF-A93A-8810F971874B}" type="presParOf" srcId="{03FAF1D7-6103-4441-A824-923F626AE099}" destId="{36197308-A9A3-41EA-9CA3-EEFACDA5DB06}" srcOrd="0" destOrd="0" presId="urn:microsoft.com/office/officeart/2008/layout/VerticalCurvedList"/>
    <dgm:cxn modelId="{540DF993-30C5-4AAC-886C-10C2A445C244}" type="presParOf" srcId="{36197308-A9A3-41EA-9CA3-EEFACDA5DB06}" destId="{2E6E7478-34F9-4342-A79E-01B7451553E1}" srcOrd="0" destOrd="0" presId="urn:microsoft.com/office/officeart/2008/layout/VerticalCurvedList"/>
    <dgm:cxn modelId="{358EA87E-3110-4297-B955-332A70E997A5}" type="presParOf" srcId="{36197308-A9A3-41EA-9CA3-EEFACDA5DB06}" destId="{2473BF08-D5D9-482D-9A21-BFFD430B8D37}" srcOrd="1" destOrd="0" presId="urn:microsoft.com/office/officeart/2008/layout/VerticalCurvedList"/>
    <dgm:cxn modelId="{523B0F54-507C-43E2-96F5-BBC53287B60D}" type="presParOf" srcId="{36197308-A9A3-41EA-9CA3-EEFACDA5DB06}" destId="{733EA3C0-8EC1-4C19-8F3D-CE2165483BD8}" srcOrd="2" destOrd="0" presId="urn:microsoft.com/office/officeart/2008/layout/VerticalCurvedList"/>
    <dgm:cxn modelId="{4305CF8F-0A29-4582-A03B-4BCF78744461}" type="presParOf" srcId="{36197308-A9A3-41EA-9CA3-EEFACDA5DB06}" destId="{D16C6A44-C203-41DC-935B-C031B0F4B4A4}" srcOrd="3" destOrd="0" presId="urn:microsoft.com/office/officeart/2008/layout/VerticalCurvedList"/>
    <dgm:cxn modelId="{FECDF315-3C50-4412-AF29-30EB6547F02E}" type="presParOf" srcId="{03FAF1D7-6103-4441-A824-923F626AE099}" destId="{0CCBCE6B-8BD5-4D28-B6DA-5772CE6231B2}" srcOrd="1" destOrd="0" presId="urn:microsoft.com/office/officeart/2008/layout/VerticalCurvedList"/>
    <dgm:cxn modelId="{F8B499EF-C371-4460-9D44-70D820673229}" type="presParOf" srcId="{03FAF1D7-6103-4441-A824-923F626AE099}" destId="{31A957A0-3E61-4788-83B8-DE2BD35123C2}" srcOrd="2" destOrd="0" presId="urn:microsoft.com/office/officeart/2008/layout/VerticalCurvedList"/>
    <dgm:cxn modelId="{51D18C11-53D4-498B-90CE-B35A2CF1718F}" type="presParOf" srcId="{31A957A0-3E61-4788-83B8-DE2BD35123C2}" destId="{E034EF59-6B62-4BD3-9C4B-F581B9B25803}" srcOrd="0" destOrd="0" presId="urn:microsoft.com/office/officeart/2008/layout/VerticalCurvedList"/>
    <dgm:cxn modelId="{B1EAE22A-62BC-4F7C-A97E-5242D48E4330}" type="presParOf" srcId="{03FAF1D7-6103-4441-A824-923F626AE099}" destId="{750C376F-AB1D-4F64-8D1D-6A66C390A987}" srcOrd="3" destOrd="0" presId="urn:microsoft.com/office/officeart/2008/layout/VerticalCurvedList"/>
    <dgm:cxn modelId="{0C4C3DD2-B32E-4408-804F-2E0BD93FE543}" type="presParOf" srcId="{03FAF1D7-6103-4441-A824-923F626AE099}" destId="{67E14AB6-2458-47FD-8DB7-7786E3A69DF9}" srcOrd="4" destOrd="0" presId="urn:microsoft.com/office/officeart/2008/layout/VerticalCurvedList"/>
    <dgm:cxn modelId="{C1E1C329-B1EC-42F4-A08D-A76D79F6C8AA}" type="presParOf" srcId="{67E14AB6-2458-47FD-8DB7-7786E3A69DF9}" destId="{71D92A9F-C2EE-4601-9062-91113F591A12}" srcOrd="0" destOrd="0" presId="urn:microsoft.com/office/officeart/2008/layout/VerticalCurvedList"/>
    <dgm:cxn modelId="{59C9EDD3-1C78-4930-886A-5E52C76AE47F}" type="presParOf" srcId="{03FAF1D7-6103-4441-A824-923F626AE099}" destId="{A7847D58-5AAC-40F8-AD2C-C94C3DA78383}" srcOrd="5" destOrd="0" presId="urn:microsoft.com/office/officeart/2008/layout/VerticalCurvedList"/>
    <dgm:cxn modelId="{DDBF872F-A7BD-407C-9C8D-3D5374E4EA9D}" type="presParOf" srcId="{03FAF1D7-6103-4441-A824-923F626AE099}" destId="{F57B49AF-77D1-4F16-A463-7CAB3ED71186}" srcOrd="6" destOrd="0" presId="urn:microsoft.com/office/officeart/2008/layout/VerticalCurvedList"/>
    <dgm:cxn modelId="{C7C19962-19E5-4767-80E9-2D4727623CA5}" type="presParOf" srcId="{F57B49AF-77D1-4F16-A463-7CAB3ED71186}" destId="{3E3975F8-CAE0-417C-987D-6E3C35F625FC}" srcOrd="0" destOrd="0" presId="urn:microsoft.com/office/officeart/2008/layout/VerticalCurvedList"/>
    <dgm:cxn modelId="{EE331EC8-2758-4C83-8A0F-A8809B62FA63}" type="presParOf" srcId="{03FAF1D7-6103-4441-A824-923F626AE099}" destId="{64EB27EC-BAEA-46FE-9F1D-9CB93420D764}" srcOrd="7" destOrd="0" presId="urn:microsoft.com/office/officeart/2008/layout/VerticalCurvedList"/>
    <dgm:cxn modelId="{4B61B270-6AED-48EB-8124-5C63AC7E6C37}" type="presParOf" srcId="{03FAF1D7-6103-4441-A824-923F626AE099}" destId="{9562F282-49FE-4FF6-ADE1-BDECC7A9F382}" srcOrd="8" destOrd="0" presId="urn:microsoft.com/office/officeart/2008/layout/VerticalCurvedList"/>
    <dgm:cxn modelId="{391571DD-F454-452F-A8A7-EE0D21A11908}" type="presParOf" srcId="{9562F282-49FE-4FF6-ADE1-BDECC7A9F382}" destId="{A50B7F0E-1D39-4691-9AC9-875A1E7829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AF1D13-24D3-4899-AF49-9AD4C284587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ECD9C-4F6C-45AA-B8E1-DE370205EC14}">
      <dgm:prSet phldrT="[Text]"/>
      <dgm:spPr/>
      <dgm:t>
        <a:bodyPr/>
        <a:lstStyle/>
        <a:p>
          <a:r>
            <a:rPr lang="sr-Cyrl-RS" dirty="0" smtClean="0"/>
            <a:t>Питања</a:t>
          </a:r>
          <a:endParaRPr lang="en-US" dirty="0"/>
        </a:p>
      </dgm:t>
    </dgm:pt>
    <dgm:pt modelId="{52A97BCA-F6ED-4AE2-9283-41C3894CA812}" type="parTrans" cxnId="{DB446DAD-231D-4E53-9F4E-92D2987D38DF}">
      <dgm:prSet/>
      <dgm:spPr/>
      <dgm:t>
        <a:bodyPr/>
        <a:lstStyle/>
        <a:p>
          <a:endParaRPr lang="en-US"/>
        </a:p>
      </dgm:t>
    </dgm:pt>
    <dgm:pt modelId="{847E69EE-A367-435E-8832-C3DD23CA82DA}" type="sibTrans" cxnId="{DB446DAD-231D-4E53-9F4E-92D2987D38DF}">
      <dgm:prSet/>
      <dgm:spPr/>
      <dgm:t>
        <a:bodyPr/>
        <a:lstStyle/>
        <a:p>
          <a:endParaRPr lang="en-US"/>
        </a:p>
      </dgm:t>
    </dgm:pt>
    <dgm:pt modelId="{E1D4DB34-A806-4829-A08F-3E49299263EB}">
      <dgm:prSet phldrT="[Text]"/>
      <dgm:spPr/>
      <dgm:t>
        <a:bodyPr/>
        <a:lstStyle/>
        <a:p>
          <a:r>
            <a:rPr lang="sr-Cyrl-RS" dirty="0" smtClean="0"/>
            <a:t>Лично искуство</a:t>
          </a:r>
          <a:endParaRPr lang="en-US" dirty="0"/>
        </a:p>
      </dgm:t>
    </dgm:pt>
    <dgm:pt modelId="{DEB76F94-ED91-48C4-90B0-EA12015C68B5}" type="parTrans" cxnId="{EDEC4BDD-F6E9-48DF-AE6C-802DCB410E64}">
      <dgm:prSet/>
      <dgm:spPr/>
      <dgm:t>
        <a:bodyPr/>
        <a:lstStyle/>
        <a:p>
          <a:endParaRPr lang="en-US"/>
        </a:p>
      </dgm:t>
    </dgm:pt>
    <dgm:pt modelId="{7301720A-7F04-4FAB-9B80-CD80CDCF4064}" type="sibTrans" cxnId="{EDEC4BDD-F6E9-48DF-AE6C-802DCB410E64}">
      <dgm:prSet/>
      <dgm:spPr/>
      <dgm:t>
        <a:bodyPr/>
        <a:lstStyle/>
        <a:p>
          <a:endParaRPr lang="en-US"/>
        </a:p>
      </dgm:t>
    </dgm:pt>
    <dgm:pt modelId="{FD8730DE-F6BE-472E-A444-718BDBB79D67}">
      <dgm:prSet phldrT="[Text]"/>
      <dgm:spPr/>
      <dgm:t>
        <a:bodyPr/>
        <a:lstStyle/>
        <a:p>
          <a:r>
            <a:rPr lang="sr-Cyrl-RS" dirty="0" smtClean="0"/>
            <a:t>Проблеми</a:t>
          </a:r>
          <a:endParaRPr lang="en-US" dirty="0"/>
        </a:p>
      </dgm:t>
    </dgm:pt>
    <dgm:pt modelId="{4E9EE448-FAF3-4C4F-B62E-E92AF5E69282}" type="parTrans" cxnId="{F00E23F9-469A-4FFE-B038-77356039E070}">
      <dgm:prSet/>
      <dgm:spPr/>
      <dgm:t>
        <a:bodyPr/>
        <a:lstStyle/>
        <a:p>
          <a:endParaRPr lang="en-US"/>
        </a:p>
      </dgm:t>
    </dgm:pt>
    <dgm:pt modelId="{AA893E80-0128-4596-9054-B9EFC9D1B46A}" type="sibTrans" cxnId="{F00E23F9-469A-4FFE-B038-77356039E070}">
      <dgm:prSet/>
      <dgm:spPr/>
      <dgm:t>
        <a:bodyPr/>
        <a:lstStyle/>
        <a:p>
          <a:endParaRPr lang="en-US"/>
        </a:p>
      </dgm:t>
    </dgm:pt>
    <dgm:pt modelId="{7FC34BF1-27BD-4BF7-993C-CE2DD434A808}">
      <dgm:prSet phldrT="[Text]"/>
      <dgm:spPr/>
      <dgm:t>
        <a:bodyPr/>
        <a:lstStyle/>
        <a:p>
          <a:r>
            <a:rPr lang="sr-Cyrl-RS" dirty="0" smtClean="0"/>
            <a:t>Искуство других истраживача</a:t>
          </a:r>
          <a:endParaRPr lang="en-US" dirty="0"/>
        </a:p>
      </dgm:t>
    </dgm:pt>
    <dgm:pt modelId="{1F56FE2C-6706-4F90-9D95-86BD058EF688}" type="parTrans" cxnId="{17C40F77-4F7D-4180-BCC3-C97352E617C1}">
      <dgm:prSet/>
      <dgm:spPr/>
      <dgm:t>
        <a:bodyPr/>
        <a:lstStyle/>
        <a:p>
          <a:endParaRPr lang="en-US"/>
        </a:p>
      </dgm:t>
    </dgm:pt>
    <dgm:pt modelId="{409ADE9F-FCA4-47EE-A468-3B2C627DEC04}" type="sibTrans" cxnId="{17C40F77-4F7D-4180-BCC3-C97352E617C1}">
      <dgm:prSet/>
      <dgm:spPr/>
      <dgm:t>
        <a:bodyPr/>
        <a:lstStyle/>
        <a:p>
          <a:endParaRPr lang="en-US"/>
        </a:p>
      </dgm:t>
    </dgm:pt>
    <dgm:pt modelId="{ABFF1847-C94F-4308-9838-1E4C5E4C699D}">
      <dgm:prSet phldrT="[Text]"/>
      <dgm:spPr/>
      <dgm:t>
        <a:bodyPr/>
        <a:lstStyle/>
        <a:p>
          <a:r>
            <a:rPr lang="sr-Cyrl-RS" dirty="0" smtClean="0"/>
            <a:t>Међународни научни скупови</a:t>
          </a:r>
          <a:endParaRPr lang="en-US" dirty="0"/>
        </a:p>
      </dgm:t>
    </dgm:pt>
    <dgm:pt modelId="{3B73B7BE-9A99-4829-AAFF-207C39CD5FCB}" type="parTrans" cxnId="{69192B03-7EDE-4C8B-9482-6AA290C2D413}">
      <dgm:prSet/>
      <dgm:spPr/>
      <dgm:t>
        <a:bodyPr/>
        <a:lstStyle/>
        <a:p>
          <a:endParaRPr lang="en-US"/>
        </a:p>
      </dgm:t>
    </dgm:pt>
    <dgm:pt modelId="{50ED7E85-8EED-4845-B937-0FF09371AD6D}" type="sibTrans" cxnId="{69192B03-7EDE-4C8B-9482-6AA290C2D413}">
      <dgm:prSet/>
      <dgm:spPr/>
      <dgm:t>
        <a:bodyPr/>
        <a:lstStyle/>
        <a:p>
          <a:endParaRPr lang="en-US"/>
        </a:p>
      </dgm:t>
    </dgm:pt>
    <dgm:pt modelId="{7E4DA787-E797-41A2-9AC9-52061C4FA062}">
      <dgm:prSet phldrT="[Text]"/>
      <dgm:spPr/>
      <dgm:t>
        <a:bodyPr/>
        <a:lstStyle/>
        <a:p>
          <a:r>
            <a:rPr lang="sr-Cyrl-RS" dirty="0" smtClean="0"/>
            <a:t>Теоријска</a:t>
          </a:r>
        </a:p>
        <a:p>
          <a:r>
            <a:rPr lang="sr-Cyrl-RS" dirty="0" smtClean="0"/>
            <a:t>основа</a:t>
          </a:r>
          <a:endParaRPr lang="en-US" dirty="0"/>
        </a:p>
      </dgm:t>
    </dgm:pt>
    <dgm:pt modelId="{821A4D6E-45EA-44C4-BF3A-00AA05B34468}" type="parTrans" cxnId="{B728119E-B173-419B-A932-0430C8CD5FE6}">
      <dgm:prSet/>
      <dgm:spPr/>
      <dgm:t>
        <a:bodyPr/>
        <a:lstStyle/>
        <a:p>
          <a:endParaRPr lang="en-US"/>
        </a:p>
      </dgm:t>
    </dgm:pt>
    <dgm:pt modelId="{132E1C0E-0765-494F-8BB9-279041B98128}" type="sibTrans" cxnId="{B728119E-B173-419B-A932-0430C8CD5FE6}">
      <dgm:prSet/>
      <dgm:spPr/>
      <dgm:t>
        <a:bodyPr/>
        <a:lstStyle/>
        <a:p>
          <a:endParaRPr lang="en-US"/>
        </a:p>
      </dgm:t>
    </dgm:pt>
    <dgm:pt modelId="{22F26511-75A3-4C24-A8C2-4883DB4A2770}">
      <dgm:prSet phldrT="[Text]"/>
      <dgm:spPr/>
      <dgm:t>
        <a:bodyPr/>
        <a:lstStyle/>
        <a:p>
          <a:r>
            <a:rPr lang="sr-Cyrl-RS" dirty="0" smtClean="0"/>
            <a:t>Литература</a:t>
          </a:r>
          <a:endParaRPr lang="en-US" dirty="0"/>
        </a:p>
      </dgm:t>
    </dgm:pt>
    <dgm:pt modelId="{0B6AD3B6-6696-446D-B6B5-D50C8F32B919}" type="parTrans" cxnId="{58D654E6-C455-4126-B881-7EC048DE4202}">
      <dgm:prSet/>
      <dgm:spPr/>
      <dgm:t>
        <a:bodyPr/>
        <a:lstStyle/>
        <a:p>
          <a:endParaRPr lang="en-US"/>
        </a:p>
      </dgm:t>
    </dgm:pt>
    <dgm:pt modelId="{62367351-3BA6-4925-96D8-E5DFFE4DB570}" type="sibTrans" cxnId="{58D654E6-C455-4126-B881-7EC048DE4202}">
      <dgm:prSet/>
      <dgm:spPr/>
      <dgm:t>
        <a:bodyPr/>
        <a:lstStyle/>
        <a:p>
          <a:endParaRPr lang="en-US"/>
        </a:p>
      </dgm:t>
    </dgm:pt>
    <dgm:pt modelId="{D9C0F53D-6D6D-4D01-AC10-2DF55348953A}">
      <dgm:prSet phldrT="[Text]"/>
      <dgm:spPr/>
      <dgm:t>
        <a:bodyPr/>
        <a:lstStyle/>
        <a:p>
          <a:r>
            <a:rPr lang="sr-Cyrl-RS" dirty="0" smtClean="0"/>
            <a:t>Програми научно-педагошког рада</a:t>
          </a:r>
          <a:endParaRPr lang="en-US" dirty="0"/>
        </a:p>
      </dgm:t>
    </dgm:pt>
    <dgm:pt modelId="{3307D58E-616A-44B9-B69D-4DA9B569D269}" type="parTrans" cxnId="{66325C27-9EB2-4F9C-9A95-3C053B80D9B4}">
      <dgm:prSet/>
      <dgm:spPr/>
      <dgm:t>
        <a:bodyPr/>
        <a:lstStyle/>
        <a:p>
          <a:endParaRPr lang="en-US"/>
        </a:p>
      </dgm:t>
    </dgm:pt>
    <dgm:pt modelId="{E9661A7A-25EF-4487-AF54-8F6A027572F6}" type="sibTrans" cxnId="{66325C27-9EB2-4F9C-9A95-3C053B80D9B4}">
      <dgm:prSet/>
      <dgm:spPr/>
      <dgm:t>
        <a:bodyPr/>
        <a:lstStyle/>
        <a:p>
          <a:endParaRPr lang="en-US"/>
        </a:p>
      </dgm:t>
    </dgm:pt>
    <dgm:pt modelId="{091177C6-BE1D-4406-80A7-493A2F2EECCC}">
      <dgm:prSet phldrT="[Text]"/>
      <dgm:spPr/>
      <dgm:t>
        <a:bodyPr/>
        <a:lstStyle/>
        <a:p>
          <a:r>
            <a:rPr lang="sr-Cyrl-RS" dirty="0" smtClean="0"/>
            <a:t>Национални научни скупови</a:t>
          </a:r>
          <a:endParaRPr lang="en-US" dirty="0"/>
        </a:p>
      </dgm:t>
    </dgm:pt>
    <dgm:pt modelId="{59025384-DE3F-4527-AA77-119A0C71F508}" type="parTrans" cxnId="{8F0F51A8-68D9-492D-97BA-38B6C815E8F0}">
      <dgm:prSet/>
      <dgm:spPr/>
      <dgm:t>
        <a:bodyPr/>
        <a:lstStyle/>
        <a:p>
          <a:endParaRPr lang="en-US"/>
        </a:p>
      </dgm:t>
    </dgm:pt>
    <dgm:pt modelId="{3B716689-C90F-4FCF-9F3C-4E0D3767C95F}" type="sibTrans" cxnId="{8F0F51A8-68D9-492D-97BA-38B6C815E8F0}">
      <dgm:prSet/>
      <dgm:spPr/>
      <dgm:t>
        <a:bodyPr/>
        <a:lstStyle/>
        <a:p>
          <a:endParaRPr lang="en-US"/>
        </a:p>
      </dgm:t>
    </dgm:pt>
    <dgm:pt modelId="{10279ABB-17A7-48F6-8438-4DB020CFC97C}" type="pres">
      <dgm:prSet presAssocID="{DDAF1D13-24D3-4899-AF49-9AD4C284587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DB4F52-A6E8-4139-BB79-18FC2DE9845A}" type="pres">
      <dgm:prSet presAssocID="{101ECD9C-4F6C-45AA-B8E1-DE370205EC14}" presName="composite" presStyleCnt="0"/>
      <dgm:spPr/>
    </dgm:pt>
    <dgm:pt modelId="{7687DF8D-9D14-4F7A-9300-F62A8506FAF2}" type="pres">
      <dgm:prSet presAssocID="{101ECD9C-4F6C-45AA-B8E1-DE370205EC1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96C87-DB7D-4E9B-B020-5E0A58B42173}" type="pres">
      <dgm:prSet presAssocID="{101ECD9C-4F6C-45AA-B8E1-DE370205EC1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17C45-526F-4A65-9763-DBE0BD5A21A8}" type="pres">
      <dgm:prSet presAssocID="{847E69EE-A367-435E-8832-C3DD23CA82DA}" presName="sp" presStyleCnt="0"/>
      <dgm:spPr/>
    </dgm:pt>
    <dgm:pt modelId="{657D402E-71A8-4233-AD5B-7E725E3F5E8A}" type="pres">
      <dgm:prSet presAssocID="{FD8730DE-F6BE-472E-A444-718BDBB79D67}" presName="composite" presStyleCnt="0"/>
      <dgm:spPr/>
    </dgm:pt>
    <dgm:pt modelId="{BDD4C445-75A9-4CDE-987D-4A58C794FF3C}" type="pres">
      <dgm:prSet presAssocID="{FD8730DE-F6BE-472E-A444-718BDBB79D6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34B3D-6EEE-45D7-85BA-D951079B13C0}" type="pres">
      <dgm:prSet presAssocID="{FD8730DE-F6BE-472E-A444-718BDBB79D6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D6A4B-F4ED-4EAE-B23D-F62F4DAA1895}" type="pres">
      <dgm:prSet presAssocID="{AA893E80-0128-4596-9054-B9EFC9D1B46A}" presName="sp" presStyleCnt="0"/>
      <dgm:spPr/>
    </dgm:pt>
    <dgm:pt modelId="{92F1851E-06C9-4BA0-A449-432EE71CAE21}" type="pres">
      <dgm:prSet presAssocID="{7E4DA787-E797-41A2-9AC9-52061C4FA062}" presName="composite" presStyleCnt="0"/>
      <dgm:spPr/>
    </dgm:pt>
    <dgm:pt modelId="{CB00D7E7-1B07-4B91-89D7-1717F00AE85F}" type="pres">
      <dgm:prSet presAssocID="{7E4DA787-E797-41A2-9AC9-52061C4FA06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426A8-C957-464E-AF4B-4E2B4AFA7FAB}" type="pres">
      <dgm:prSet presAssocID="{7E4DA787-E797-41A2-9AC9-52061C4FA06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C40F77-4F7D-4180-BCC3-C97352E617C1}" srcId="{FD8730DE-F6BE-472E-A444-718BDBB79D67}" destId="{7FC34BF1-27BD-4BF7-993C-CE2DD434A808}" srcOrd="0" destOrd="0" parTransId="{1F56FE2C-6706-4F90-9D95-86BD058EF688}" sibTransId="{409ADE9F-FCA4-47EE-A468-3B2C627DEC04}"/>
    <dgm:cxn modelId="{0EB8772D-8E24-46FE-A197-441E14830601}" type="presOf" srcId="{091177C6-BE1D-4406-80A7-493A2F2EECCC}" destId="{A9296C87-DB7D-4E9B-B020-5E0A58B42173}" srcOrd="0" destOrd="1" presId="urn:microsoft.com/office/officeart/2005/8/layout/chevron2"/>
    <dgm:cxn modelId="{8DC07A30-0BC7-4FDC-AB9A-8F76F7ED567C}" type="presOf" srcId="{FD8730DE-F6BE-472E-A444-718BDBB79D67}" destId="{BDD4C445-75A9-4CDE-987D-4A58C794FF3C}" srcOrd="0" destOrd="0" presId="urn:microsoft.com/office/officeart/2005/8/layout/chevron2"/>
    <dgm:cxn modelId="{B77253BE-127F-4F09-B0CB-2283EB899AAC}" type="presOf" srcId="{7E4DA787-E797-41A2-9AC9-52061C4FA062}" destId="{CB00D7E7-1B07-4B91-89D7-1717F00AE85F}" srcOrd="0" destOrd="0" presId="urn:microsoft.com/office/officeart/2005/8/layout/chevron2"/>
    <dgm:cxn modelId="{4F8CBD48-D274-414C-99AB-4FD437D6413C}" type="presOf" srcId="{DDAF1D13-24D3-4899-AF49-9AD4C2845879}" destId="{10279ABB-17A7-48F6-8438-4DB020CFC97C}" srcOrd="0" destOrd="0" presId="urn:microsoft.com/office/officeart/2005/8/layout/chevron2"/>
    <dgm:cxn modelId="{A20F0562-07F9-4805-BE6B-C365E08FAC0B}" type="presOf" srcId="{D9C0F53D-6D6D-4D01-AC10-2DF55348953A}" destId="{BE2426A8-C957-464E-AF4B-4E2B4AFA7FAB}" srcOrd="0" destOrd="1" presId="urn:microsoft.com/office/officeart/2005/8/layout/chevron2"/>
    <dgm:cxn modelId="{66325C27-9EB2-4F9C-9A95-3C053B80D9B4}" srcId="{7E4DA787-E797-41A2-9AC9-52061C4FA062}" destId="{D9C0F53D-6D6D-4D01-AC10-2DF55348953A}" srcOrd="1" destOrd="0" parTransId="{3307D58E-616A-44B9-B69D-4DA9B569D269}" sibTransId="{E9661A7A-25EF-4487-AF54-8F6A027572F6}"/>
    <dgm:cxn modelId="{81E842CE-5409-43A3-9EBA-8314BB2ED473}" type="presOf" srcId="{7FC34BF1-27BD-4BF7-993C-CE2DD434A808}" destId="{2F034B3D-6EEE-45D7-85BA-D951079B13C0}" srcOrd="0" destOrd="0" presId="urn:microsoft.com/office/officeart/2005/8/layout/chevron2"/>
    <dgm:cxn modelId="{A10B35CF-62CC-42B9-A434-FF36CB869634}" type="presOf" srcId="{22F26511-75A3-4C24-A8C2-4883DB4A2770}" destId="{BE2426A8-C957-464E-AF4B-4E2B4AFA7FAB}" srcOrd="0" destOrd="0" presId="urn:microsoft.com/office/officeart/2005/8/layout/chevron2"/>
    <dgm:cxn modelId="{49FB6BF5-D354-4453-8085-5E8F6A1A82C1}" type="presOf" srcId="{ABFF1847-C94F-4308-9838-1E4C5E4C699D}" destId="{2F034B3D-6EEE-45D7-85BA-D951079B13C0}" srcOrd="0" destOrd="1" presId="urn:microsoft.com/office/officeart/2005/8/layout/chevron2"/>
    <dgm:cxn modelId="{EDEC4BDD-F6E9-48DF-AE6C-802DCB410E64}" srcId="{101ECD9C-4F6C-45AA-B8E1-DE370205EC14}" destId="{E1D4DB34-A806-4829-A08F-3E49299263EB}" srcOrd="0" destOrd="0" parTransId="{DEB76F94-ED91-48C4-90B0-EA12015C68B5}" sibTransId="{7301720A-7F04-4FAB-9B80-CD80CDCF4064}"/>
    <dgm:cxn modelId="{DB446DAD-231D-4E53-9F4E-92D2987D38DF}" srcId="{DDAF1D13-24D3-4899-AF49-9AD4C2845879}" destId="{101ECD9C-4F6C-45AA-B8E1-DE370205EC14}" srcOrd="0" destOrd="0" parTransId="{52A97BCA-F6ED-4AE2-9283-41C3894CA812}" sibTransId="{847E69EE-A367-435E-8832-C3DD23CA82DA}"/>
    <dgm:cxn modelId="{B728119E-B173-419B-A932-0430C8CD5FE6}" srcId="{DDAF1D13-24D3-4899-AF49-9AD4C2845879}" destId="{7E4DA787-E797-41A2-9AC9-52061C4FA062}" srcOrd="2" destOrd="0" parTransId="{821A4D6E-45EA-44C4-BF3A-00AA05B34468}" sibTransId="{132E1C0E-0765-494F-8BB9-279041B98128}"/>
    <dgm:cxn modelId="{38EABD89-BD4E-4F7F-9FB4-F9D3146149E4}" type="presOf" srcId="{E1D4DB34-A806-4829-A08F-3E49299263EB}" destId="{A9296C87-DB7D-4E9B-B020-5E0A58B42173}" srcOrd="0" destOrd="0" presId="urn:microsoft.com/office/officeart/2005/8/layout/chevron2"/>
    <dgm:cxn modelId="{F00E23F9-469A-4FFE-B038-77356039E070}" srcId="{DDAF1D13-24D3-4899-AF49-9AD4C2845879}" destId="{FD8730DE-F6BE-472E-A444-718BDBB79D67}" srcOrd="1" destOrd="0" parTransId="{4E9EE448-FAF3-4C4F-B62E-E92AF5E69282}" sibTransId="{AA893E80-0128-4596-9054-B9EFC9D1B46A}"/>
    <dgm:cxn modelId="{69192B03-7EDE-4C8B-9482-6AA290C2D413}" srcId="{FD8730DE-F6BE-472E-A444-718BDBB79D67}" destId="{ABFF1847-C94F-4308-9838-1E4C5E4C699D}" srcOrd="1" destOrd="0" parTransId="{3B73B7BE-9A99-4829-AAFF-207C39CD5FCB}" sibTransId="{50ED7E85-8EED-4845-B937-0FF09371AD6D}"/>
    <dgm:cxn modelId="{130E4C1E-7776-4333-ABCC-333449B65CF7}" type="presOf" srcId="{101ECD9C-4F6C-45AA-B8E1-DE370205EC14}" destId="{7687DF8D-9D14-4F7A-9300-F62A8506FAF2}" srcOrd="0" destOrd="0" presId="urn:microsoft.com/office/officeart/2005/8/layout/chevron2"/>
    <dgm:cxn modelId="{8F0F51A8-68D9-492D-97BA-38B6C815E8F0}" srcId="{101ECD9C-4F6C-45AA-B8E1-DE370205EC14}" destId="{091177C6-BE1D-4406-80A7-493A2F2EECCC}" srcOrd="1" destOrd="0" parTransId="{59025384-DE3F-4527-AA77-119A0C71F508}" sibTransId="{3B716689-C90F-4FCF-9F3C-4E0D3767C95F}"/>
    <dgm:cxn modelId="{58D654E6-C455-4126-B881-7EC048DE4202}" srcId="{7E4DA787-E797-41A2-9AC9-52061C4FA062}" destId="{22F26511-75A3-4C24-A8C2-4883DB4A2770}" srcOrd="0" destOrd="0" parTransId="{0B6AD3B6-6696-446D-B6B5-D50C8F32B919}" sibTransId="{62367351-3BA6-4925-96D8-E5DFFE4DB570}"/>
    <dgm:cxn modelId="{E29346FE-DAA0-49D3-AEEB-8B8F3048DCD8}" type="presParOf" srcId="{10279ABB-17A7-48F6-8438-4DB020CFC97C}" destId="{95DB4F52-A6E8-4139-BB79-18FC2DE9845A}" srcOrd="0" destOrd="0" presId="urn:microsoft.com/office/officeart/2005/8/layout/chevron2"/>
    <dgm:cxn modelId="{D5C82306-B6E2-439B-B9F5-FAD8F1E56620}" type="presParOf" srcId="{95DB4F52-A6E8-4139-BB79-18FC2DE9845A}" destId="{7687DF8D-9D14-4F7A-9300-F62A8506FAF2}" srcOrd="0" destOrd="0" presId="urn:microsoft.com/office/officeart/2005/8/layout/chevron2"/>
    <dgm:cxn modelId="{8878E752-0241-4E3B-8270-A8136ABA298F}" type="presParOf" srcId="{95DB4F52-A6E8-4139-BB79-18FC2DE9845A}" destId="{A9296C87-DB7D-4E9B-B020-5E0A58B42173}" srcOrd="1" destOrd="0" presId="urn:microsoft.com/office/officeart/2005/8/layout/chevron2"/>
    <dgm:cxn modelId="{D52141D0-BFC2-4679-909D-767750161E3E}" type="presParOf" srcId="{10279ABB-17A7-48F6-8438-4DB020CFC97C}" destId="{96417C45-526F-4A65-9763-DBE0BD5A21A8}" srcOrd="1" destOrd="0" presId="urn:microsoft.com/office/officeart/2005/8/layout/chevron2"/>
    <dgm:cxn modelId="{68EEF753-33A1-4829-8192-C8931CE34CFD}" type="presParOf" srcId="{10279ABB-17A7-48F6-8438-4DB020CFC97C}" destId="{657D402E-71A8-4233-AD5B-7E725E3F5E8A}" srcOrd="2" destOrd="0" presId="urn:microsoft.com/office/officeart/2005/8/layout/chevron2"/>
    <dgm:cxn modelId="{8F1E48DC-0F0C-4D5F-92E2-81CB3FE7A6EA}" type="presParOf" srcId="{657D402E-71A8-4233-AD5B-7E725E3F5E8A}" destId="{BDD4C445-75A9-4CDE-987D-4A58C794FF3C}" srcOrd="0" destOrd="0" presId="urn:microsoft.com/office/officeart/2005/8/layout/chevron2"/>
    <dgm:cxn modelId="{4116C193-EA28-4F98-BD47-E2508FE64A79}" type="presParOf" srcId="{657D402E-71A8-4233-AD5B-7E725E3F5E8A}" destId="{2F034B3D-6EEE-45D7-85BA-D951079B13C0}" srcOrd="1" destOrd="0" presId="urn:microsoft.com/office/officeart/2005/8/layout/chevron2"/>
    <dgm:cxn modelId="{14701150-7156-44AA-80D7-06ACFE5FCEA6}" type="presParOf" srcId="{10279ABB-17A7-48F6-8438-4DB020CFC97C}" destId="{12FD6A4B-F4ED-4EAE-B23D-F62F4DAA1895}" srcOrd="3" destOrd="0" presId="urn:microsoft.com/office/officeart/2005/8/layout/chevron2"/>
    <dgm:cxn modelId="{B65C92B1-4E7C-4319-A557-08DED2D831B5}" type="presParOf" srcId="{10279ABB-17A7-48F6-8438-4DB020CFC97C}" destId="{92F1851E-06C9-4BA0-A449-432EE71CAE21}" srcOrd="4" destOrd="0" presId="urn:microsoft.com/office/officeart/2005/8/layout/chevron2"/>
    <dgm:cxn modelId="{E8A3CD77-6C96-4859-BC9C-845889261AF0}" type="presParOf" srcId="{92F1851E-06C9-4BA0-A449-432EE71CAE21}" destId="{CB00D7E7-1B07-4B91-89D7-1717F00AE85F}" srcOrd="0" destOrd="0" presId="urn:microsoft.com/office/officeart/2005/8/layout/chevron2"/>
    <dgm:cxn modelId="{7D129E7E-3C6C-48C2-AC9C-36BA98EE32A4}" type="presParOf" srcId="{92F1851E-06C9-4BA0-A449-432EE71CAE21}" destId="{BE2426A8-C957-464E-AF4B-4E2B4AFA7F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4576C7-0336-4266-BC68-E7D16EE0B07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A3355-9C51-4364-90D6-00F10F81EDB5}">
      <dgm:prSet phldrT="[Text]"/>
      <dgm:spPr/>
      <dgm:t>
        <a:bodyPr/>
        <a:lstStyle/>
        <a:p>
          <a:r>
            <a:rPr lang="sr-Cyrl-RS" dirty="0" smtClean="0"/>
            <a:t>Актуелност  (</a:t>
          </a:r>
          <a:r>
            <a:rPr lang="en-US" i="1" dirty="0" smtClean="0"/>
            <a:t>UNESCO, </a:t>
          </a:r>
          <a:r>
            <a:rPr lang="en-US" i="1" dirty="0" err="1" smtClean="0"/>
            <a:t>IEA</a:t>
          </a:r>
          <a:r>
            <a:rPr lang="en-US" i="1" dirty="0" smtClean="0"/>
            <a:t>, </a:t>
          </a:r>
          <a:r>
            <a:rPr lang="en-US" i="1" dirty="0" err="1" smtClean="0"/>
            <a:t>IAU</a:t>
          </a:r>
          <a:r>
            <a:rPr lang="en-US" i="1" dirty="0" smtClean="0"/>
            <a:t>, </a:t>
          </a:r>
          <a:r>
            <a:rPr lang="en-US" i="1" dirty="0" err="1" smtClean="0"/>
            <a:t>IPS</a:t>
          </a:r>
          <a:r>
            <a:rPr lang="en-US" i="1" dirty="0" smtClean="0"/>
            <a:t>, EU)</a:t>
          </a:r>
          <a:endParaRPr lang="en-US" dirty="0"/>
        </a:p>
      </dgm:t>
    </dgm:pt>
    <dgm:pt modelId="{3601166F-9D0E-4C41-8299-4877A8058C59}" type="parTrans" cxnId="{CFA7D3C7-770E-457A-9401-7B4A2C8E097D}">
      <dgm:prSet/>
      <dgm:spPr/>
      <dgm:t>
        <a:bodyPr/>
        <a:lstStyle/>
        <a:p>
          <a:endParaRPr lang="en-US"/>
        </a:p>
      </dgm:t>
    </dgm:pt>
    <dgm:pt modelId="{FEF8E19D-D0F3-4FA3-941D-ED3BB5FAAD24}" type="sibTrans" cxnId="{CFA7D3C7-770E-457A-9401-7B4A2C8E097D}">
      <dgm:prSet/>
      <dgm:spPr/>
      <dgm:t>
        <a:bodyPr/>
        <a:lstStyle/>
        <a:p>
          <a:endParaRPr lang="en-US"/>
        </a:p>
      </dgm:t>
    </dgm:pt>
    <dgm:pt modelId="{4605BC01-CB0D-43FD-920F-FEDD2A3E8D6F}">
      <dgm:prSet phldrT="[Text]"/>
      <dgm:spPr/>
      <dgm:t>
        <a:bodyPr/>
        <a:lstStyle/>
        <a:p>
          <a:r>
            <a:rPr lang="sr-Cyrl-RS" dirty="0" smtClean="0"/>
            <a:t>Оригиналност</a:t>
          </a:r>
          <a:endParaRPr lang="en-US" dirty="0"/>
        </a:p>
      </dgm:t>
    </dgm:pt>
    <dgm:pt modelId="{03C1E934-BF87-4B03-ADF1-B51B609AAE46}" type="parTrans" cxnId="{BCEAB64A-877C-4A82-B965-EE49A1744C55}">
      <dgm:prSet/>
      <dgm:spPr/>
      <dgm:t>
        <a:bodyPr/>
        <a:lstStyle/>
        <a:p>
          <a:endParaRPr lang="en-US"/>
        </a:p>
      </dgm:t>
    </dgm:pt>
    <dgm:pt modelId="{31556C73-686D-452D-92FA-2C62CDB006E2}" type="sibTrans" cxnId="{BCEAB64A-877C-4A82-B965-EE49A1744C55}">
      <dgm:prSet/>
      <dgm:spPr/>
      <dgm:t>
        <a:bodyPr/>
        <a:lstStyle/>
        <a:p>
          <a:endParaRPr lang="en-US"/>
        </a:p>
      </dgm:t>
    </dgm:pt>
    <dgm:pt modelId="{5C5D2834-2A0B-41F4-A8AE-491A870B857F}">
      <dgm:prSet phldrT="[Text]"/>
      <dgm:spPr/>
      <dgm:t>
        <a:bodyPr/>
        <a:lstStyle/>
        <a:p>
          <a:r>
            <a:rPr lang="sr-Cyrl-RS" dirty="0" smtClean="0"/>
            <a:t>Значај</a:t>
          </a:r>
          <a:endParaRPr lang="en-US" dirty="0"/>
        </a:p>
      </dgm:t>
    </dgm:pt>
    <dgm:pt modelId="{7E2AA412-E2C9-4FBD-B987-9AAB9AF081F1}" type="parTrans" cxnId="{872C0EFA-C331-4107-BE80-0EC1B5F16B72}">
      <dgm:prSet/>
      <dgm:spPr/>
      <dgm:t>
        <a:bodyPr/>
        <a:lstStyle/>
        <a:p>
          <a:endParaRPr lang="en-US"/>
        </a:p>
      </dgm:t>
    </dgm:pt>
    <dgm:pt modelId="{DCDA4699-300E-4403-8FDC-0CE641BF04FF}" type="sibTrans" cxnId="{872C0EFA-C331-4107-BE80-0EC1B5F16B72}">
      <dgm:prSet/>
      <dgm:spPr/>
      <dgm:t>
        <a:bodyPr/>
        <a:lstStyle/>
        <a:p>
          <a:endParaRPr lang="en-US"/>
        </a:p>
      </dgm:t>
    </dgm:pt>
    <dgm:pt modelId="{7FCB325F-CA81-4E9D-9ECE-EBA1C95C240A}">
      <dgm:prSet phldrT="[Text]"/>
      <dgm:spPr/>
      <dgm:t>
        <a:bodyPr/>
        <a:lstStyle/>
        <a:p>
          <a:r>
            <a:rPr lang="sr-Cyrl-RS" dirty="0" smtClean="0"/>
            <a:t>Хуманост</a:t>
          </a:r>
          <a:endParaRPr lang="en-US" dirty="0"/>
        </a:p>
      </dgm:t>
    </dgm:pt>
    <dgm:pt modelId="{1FAD2201-AC97-4B06-A361-C08EAD814F1E}" type="parTrans" cxnId="{D0E8BF35-0F79-47A1-947A-FCCF4AB0A23B}">
      <dgm:prSet/>
      <dgm:spPr/>
      <dgm:t>
        <a:bodyPr/>
        <a:lstStyle/>
        <a:p>
          <a:endParaRPr lang="en-US"/>
        </a:p>
      </dgm:t>
    </dgm:pt>
    <dgm:pt modelId="{04F5B502-A9ED-4AA7-9B9F-A2B52741EB98}" type="sibTrans" cxnId="{D0E8BF35-0F79-47A1-947A-FCCF4AB0A23B}">
      <dgm:prSet/>
      <dgm:spPr/>
      <dgm:t>
        <a:bodyPr/>
        <a:lstStyle/>
        <a:p>
          <a:endParaRPr lang="en-US"/>
        </a:p>
      </dgm:t>
    </dgm:pt>
    <dgm:pt modelId="{21B06F57-D478-4BD5-BECA-F0FF8DCF15D2}" type="pres">
      <dgm:prSet presAssocID="{584576C7-0336-4266-BC68-E7D16EE0B0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3FAF1D7-6103-4441-A824-923F626AE099}" type="pres">
      <dgm:prSet presAssocID="{584576C7-0336-4266-BC68-E7D16EE0B077}" presName="Name1" presStyleCnt="0"/>
      <dgm:spPr/>
    </dgm:pt>
    <dgm:pt modelId="{36197308-A9A3-41EA-9CA3-EEFACDA5DB06}" type="pres">
      <dgm:prSet presAssocID="{584576C7-0336-4266-BC68-E7D16EE0B077}" presName="cycle" presStyleCnt="0"/>
      <dgm:spPr/>
    </dgm:pt>
    <dgm:pt modelId="{2E6E7478-34F9-4342-A79E-01B7451553E1}" type="pres">
      <dgm:prSet presAssocID="{584576C7-0336-4266-BC68-E7D16EE0B077}" presName="srcNode" presStyleLbl="node1" presStyleIdx="0" presStyleCnt="4"/>
      <dgm:spPr/>
    </dgm:pt>
    <dgm:pt modelId="{2473BF08-D5D9-482D-9A21-BFFD430B8D37}" type="pres">
      <dgm:prSet presAssocID="{584576C7-0336-4266-BC68-E7D16EE0B077}" presName="conn" presStyleLbl="parChTrans1D2" presStyleIdx="0" presStyleCnt="1"/>
      <dgm:spPr/>
      <dgm:t>
        <a:bodyPr/>
        <a:lstStyle/>
        <a:p>
          <a:endParaRPr lang="en-US"/>
        </a:p>
      </dgm:t>
    </dgm:pt>
    <dgm:pt modelId="{733EA3C0-8EC1-4C19-8F3D-CE2165483BD8}" type="pres">
      <dgm:prSet presAssocID="{584576C7-0336-4266-BC68-E7D16EE0B077}" presName="extraNode" presStyleLbl="node1" presStyleIdx="0" presStyleCnt="4"/>
      <dgm:spPr/>
    </dgm:pt>
    <dgm:pt modelId="{D16C6A44-C203-41DC-935B-C031B0F4B4A4}" type="pres">
      <dgm:prSet presAssocID="{584576C7-0336-4266-BC68-E7D16EE0B077}" presName="dstNode" presStyleLbl="node1" presStyleIdx="0" presStyleCnt="4"/>
      <dgm:spPr/>
    </dgm:pt>
    <dgm:pt modelId="{0CCBCE6B-8BD5-4D28-B6DA-5772CE6231B2}" type="pres">
      <dgm:prSet presAssocID="{66AA3355-9C51-4364-90D6-00F10F81EDB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957A0-3E61-4788-83B8-DE2BD35123C2}" type="pres">
      <dgm:prSet presAssocID="{66AA3355-9C51-4364-90D6-00F10F81EDB5}" presName="accent_1" presStyleCnt="0"/>
      <dgm:spPr/>
    </dgm:pt>
    <dgm:pt modelId="{E034EF59-6B62-4BD3-9C4B-F581B9B25803}" type="pres">
      <dgm:prSet presAssocID="{66AA3355-9C51-4364-90D6-00F10F81EDB5}" presName="accentRepeatNode" presStyleLbl="solidFgAcc1" presStyleIdx="0" presStyleCnt="4"/>
      <dgm:spPr/>
    </dgm:pt>
    <dgm:pt modelId="{750C376F-AB1D-4F64-8D1D-6A66C390A987}" type="pres">
      <dgm:prSet presAssocID="{4605BC01-CB0D-43FD-920F-FEDD2A3E8D6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14AB6-2458-47FD-8DB7-7786E3A69DF9}" type="pres">
      <dgm:prSet presAssocID="{4605BC01-CB0D-43FD-920F-FEDD2A3E8D6F}" presName="accent_2" presStyleCnt="0"/>
      <dgm:spPr/>
    </dgm:pt>
    <dgm:pt modelId="{71D92A9F-C2EE-4601-9062-91113F591A12}" type="pres">
      <dgm:prSet presAssocID="{4605BC01-CB0D-43FD-920F-FEDD2A3E8D6F}" presName="accentRepeatNode" presStyleLbl="solidFgAcc1" presStyleIdx="1" presStyleCnt="4"/>
      <dgm:spPr/>
    </dgm:pt>
    <dgm:pt modelId="{A7847D58-5AAC-40F8-AD2C-C94C3DA78383}" type="pres">
      <dgm:prSet presAssocID="{5C5D2834-2A0B-41F4-A8AE-491A870B857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B49AF-77D1-4F16-A463-7CAB3ED71186}" type="pres">
      <dgm:prSet presAssocID="{5C5D2834-2A0B-41F4-A8AE-491A870B857F}" presName="accent_3" presStyleCnt="0"/>
      <dgm:spPr/>
    </dgm:pt>
    <dgm:pt modelId="{3E3975F8-CAE0-417C-987D-6E3C35F625FC}" type="pres">
      <dgm:prSet presAssocID="{5C5D2834-2A0B-41F4-A8AE-491A870B857F}" presName="accentRepeatNode" presStyleLbl="solidFgAcc1" presStyleIdx="2" presStyleCnt="4"/>
      <dgm:spPr/>
    </dgm:pt>
    <dgm:pt modelId="{64EB27EC-BAEA-46FE-9F1D-9CB93420D764}" type="pres">
      <dgm:prSet presAssocID="{7FCB325F-CA81-4E9D-9ECE-EBA1C95C240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2F282-49FE-4FF6-ADE1-BDECC7A9F382}" type="pres">
      <dgm:prSet presAssocID="{7FCB325F-CA81-4E9D-9ECE-EBA1C95C240A}" presName="accent_4" presStyleCnt="0"/>
      <dgm:spPr/>
    </dgm:pt>
    <dgm:pt modelId="{A50B7F0E-1D39-4691-9AC9-875A1E78299C}" type="pres">
      <dgm:prSet presAssocID="{7FCB325F-CA81-4E9D-9ECE-EBA1C95C240A}" presName="accentRepeatNode" presStyleLbl="solidFgAcc1" presStyleIdx="3" presStyleCnt="4"/>
      <dgm:spPr/>
    </dgm:pt>
  </dgm:ptLst>
  <dgm:cxnLst>
    <dgm:cxn modelId="{BCEAB64A-877C-4A82-B965-EE49A1744C55}" srcId="{584576C7-0336-4266-BC68-E7D16EE0B077}" destId="{4605BC01-CB0D-43FD-920F-FEDD2A3E8D6F}" srcOrd="1" destOrd="0" parTransId="{03C1E934-BF87-4B03-ADF1-B51B609AAE46}" sibTransId="{31556C73-686D-452D-92FA-2C62CDB006E2}"/>
    <dgm:cxn modelId="{872C0EFA-C331-4107-BE80-0EC1B5F16B72}" srcId="{584576C7-0336-4266-BC68-E7D16EE0B077}" destId="{5C5D2834-2A0B-41F4-A8AE-491A870B857F}" srcOrd="2" destOrd="0" parTransId="{7E2AA412-E2C9-4FBD-B987-9AAB9AF081F1}" sibTransId="{DCDA4699-300E-4403-8FDC-0CE641BF04FF}"/>
    <dgm:cxn modelId="{4EF6ACF8-3A77-4EBC-985D-C015C231A9C3}" type="presOf" srcId="{FEF8E19D-D0F3-4FA3-941D-ED3BB5FAAD24}" destId="{2473BF08-D5D9-482D-9A21-BFFD430B8D37}" srcOrd="0" destOrd="0" presId="urn:microsoft.com/office/officeart/2008/layout/VerticalCurvedList"/>
    <dgm:cxn modelId="{D0E8BF35-0F79-47A1-947A-FCCF4AB0A23B}" srcId="{584576C7-0336-4266-BC68-E7D16EE0B077}" destId="{7FCB325F-CA81-4E9D-9ECE-EBA1C95C240A}" srcOrd="3" destOrd="0" parTransId="{1FAD2201-AC97-4B06-A361-C08EAD814F1E}" sibTransId="{04F5B502-A9ED-4AA7-9B9F-A2B52741EB98}"/>
    <dgm:cxn modelId="{D4D9670D-21D7-4DBC-8DAB-724DD69C2E45}" type="presOf" srcId="{66AA3355-9C51-4364-90D6-00F10F81EDB5}" destId="{0CCBCE6B-8BD5-4D28-B6DA-5772CE6231B2}" srcOrd="0" destOrd="0" presId="urn:microsoft.com/office/officeart/2008/layout/VerticalCurvedList"/>
    <dgm:cxn modelId="{75363F02-AB27-47D0-B998-AC404BC7DFB8}" type="presOf" srcId="{584576C7-0336-4266-BC68-E7D16EE0B077}" destId="{21B06F57-D478-4BD5-BECA-F0FF8DCF15D2}" srcOrd="0" destOrd="0" presId="urn:microsoft.com/office/officeart/2008/layout/VerticalCurvedList"/>
    <dgm:cxn modelId="{C518F056-1FD2-4B44-B06B-E22F05451DB5}" type="presOf" srcId="{7FCB325F-CA81-4E9D-9ECE-EBA1C95C240A}" destId="{64EB27EC-BAEA-46FE-9F1D-9CB93420D764}" srcOrd="0" destOrd="0" presId="urn:microsoft.com/office/officeart/2008/layout/VerticalCurvedList"/>
    <dgm:cxn modelId="{C550D068-392E-4610-A869-96678B9D65DA}" type="presOf" srcId="{5C5D2834-2A0B-41F4-A8AE-491A870B857F}" destId="{A7847D58-5AAC-40F8-AD2C-C94C3DA78383}" srcOrd="0" destOrd="0" presId="urn:microsoft.com/office/officeart/2008/layout/VerticalCurvedList"/>
    <dgm:cxn modelId="{62975823-42A6-4E23-8AFA-DA556F3A8295}" type="presOf" srcId="{4605BC01-CB0D-43FD-920F-FEDD2A3E8D6F}" destId="{750C376F-AB1D-4F64-8D1D-6A66C390A987}" srcOrd="0" destOrd="0" presId="urn:microsoft.com/office/officeart/2008/layout/VerticalCurvedList"/>
    <dgm:cxn modelId="{CFA7D3C7-770E-457A-9401-7B4A2C8E097D}" srcId="{584576C7-0336-4266-BC68-E7D16EE0B077}" destId="{66AA3355-9C51-4364-90D6-00F10F81EDB5}" srcOrd="0" destOrd="0" parTransId="{3601166F-9D0E-4C41-8299-4877A8058C59}" sibTransId="{FEF8E19D-D0F3-4FA3-941D-ED3BB5FAAD24}"/>
    <dgm:cxn modelId="{E073A30B-5007-423C-A214-4AB9F0FCEC97}" type="presParOf" srcId="{21B06F57-D478-4BD5-BECA-F0FF8DCF15D2}" destId="{03FAF1D7-6103-4441-A824-923F626AE099}" srcOrd="0" destOrd="0" presId="urn:microsoft.com/office/officeart/2008/layout/VerticalCurvedList"/>
    <dgm:cxn modelId="{433CC21A-2BFD-4702-AA55-862E775C2383}" type="presParOf" srcId="{03FAF1D7-6103-4441-A824-923F626AE099}" destId="{36197308-A9A3-41EA-9CA3-EEFACDA5DB06}" srcOrd="0" destOrd="0" presId="urn:microsoft.com/office/officeart/2008/layout/VerticalCurvedList"/>
    <dgm:cxn modelId="{F1C9A040-CF4C-4DBA-89BA-87CDD92BB931}" type="presParOf" srcId="{36197308-A9A3-41EA-9CA3-EEFACDA5DB06}" destId="{2E6E7478-34F9-4342-A79E-01B7451553E1}" srcOrd="0" destOrd="0" presId="urn:microsoft.com/office/officeart/2008/layout/VerticalCurvedList"/>
    <dgm:cxn modelId="{7148A9D9-5DA1-45DD-94EC-7AC27C926BD3}" type="presParOf" srcId="{36197308-A9A3-41EA-9CA3-EEFACDA5DB06}" destId="{2473BF08-D5D9-482D-9A21-BFFD430B8D37}" srcOrd="1" destOrd="0" presId="urn:microsoft.com/office/officeart/2008/layout/VerticalCurvedList"/>
    <dgm:cxn modelId="{331AB811-19F7-4063-B2E4-C4F1C8218F17}" type="presParOf" srcId="{36197308-A9A3-41EA-9CA3-EEFACDA5DB06}" destId="{733EA3C0-8EC1-4C19-8F3D-CE2165483BD8}" srcOrd="2" destOrd="0" presId="urn:microsoft.com/office/officeart/2008/layout/VerticalCurvedList"/>
    <dgm:cxn modelId="{6BA5914C-1A2A-426D-A348-ED392BA01FC7}" type="presParOf" srcId="{36197308-A9A3-41EA-9CA3-EEFACDA5DB06}" destId="{D16C6A44-C203-41DC-935B-C031B0F4B4A4}" srcOrd="3" destOrd="0" presId="urn:microsoft.com/office/officeart/2008/layout/VerticalCurvedList"/>
    <dgm:cxn modelId="{201591B9-E1C0-4051-8BA8-49AA8B647273}" type="presParOf" srcId="{03FAF1D7-6103-4441-A824-923F626AE099}" destId="{0CCBCE6B-8BD5-4D28-B6DA-5772CE6231B2}" srcOrd="1" destOrd="0" presId="urn:microsoft.com/office/officeart/2008/layout/VerticalCurvedList"/>
    <dgm:cxn modelId="{A1DF9DA6-1233-40D5-96BB-6421D7F0B2E4}" type="presParOf" srcId="{03FAF1D7-6103-4441-A824-923F626AE099}" destId="{31A957A0-3E61-4788-83B8-DE2BD35123C2}" srcOrd="2" destOrd="0" presId="urn:microsoft.com/office/officeart/2008/layout/VerticalCurvedList"/>
    <dgm:cxn modelId="{10D6CEA2-9AE0-426B-A3D3-7633403FABAE}" type="presParOf" srcId="{31A957A0-3E61-4788-83B8-DE2BD35123C2}" destId="{E034EF59-6B62-4BD3-9C4B-F581B9B25803}" srcOrd="0" destOrd="0" presId="urn:microsoft.com/office/officeart/2008/layout/VerticalCurvedList"/>
    <dgm:cxn modelId="{9F838A75-AF42-43C2-8D23-E90FD942A7E1}" type="presParOf" srcId="{03FAF1D7-6103-4441-A824-923F626AE099}" destId="{750C376F-AB1D-4F64-8D1D-6A66C390A987}" srcOrd="3" destOrd="0" presId="urn:microsoft.com/office/officeart/2008/layout/VerticalCurvedList"/>
    <dgm:cxn modelId="{7FD26245-D078-43D8-BF5A-159B575F6612}" type="presParOf" srcId="{03FAF1D7-6103-4441-A824-923F626AE099}" destId="{67E14AB6-2458-47FD-8DB7-7786E3A69DF9}" srcOrd="4" destOrd="0" presId="urn:microsoft.com/office/officeart/2008/layout/VerticalCurvedList"/>
    <dgm:cxn modelId="{9A97FCD6-5CB6-43C2-9F6F-626E66CB7D97}" type="presParOf" srcId="{67E14AB6-2458-47FD-8DB7-7786E3A69DF9}" destId="{71D92A9F-C2EE-4601-9062-91113F591A12}" srcOrd="0" destOrd="0" presId="urn:microsoft.com/office/officeart/2008/layout/VerticalCurvedList"/>
    <dgm:cxn modelId="{696D2726-71EC-4C14-A0A5-22A94B35BD6B}" type="presParOf" srcId="{03FAF1D7-6103-4441-A824-923F626AE099}" destId="{A7847D58-5AAC-40F8-AD2C-C94C3DA78383}" srcOrd="5" destOrd="0" presId="urn:microsoft.com/office/officeart/2008/layout/VerticalCurvedList"/>
    <dgm:cxn modelId="{3647FFF1-BD21-43B8-BE7F-FD9BDBD17E36}" type="presParOf" srcId="{03FAF1D7-6103-4441-A824-923F626AE099}" destId="{F57B49AF-77D1-4F16-A463-7CAB3ED71186}" srcOrd="6" destOrd="0" presId="urn:microsoft.com/office/officeart/2008/layout/VerticalCurvedList"/>
    <dgm:cxn modelId="{AEECF64C-E46D-4224-A4E1-2940C8918B60}" type="presParOf" srcId="{F57B49AF-77D1-4F16-A463-7CAB3ED71186}" destId="{3E3975F8-CAE0-417C-987D-6E3C35F625FC}" srcOrd="0" destOrd="0" presId="urn:microsoft.com/office/officeart/2008/layout/VerticalCurvedList"/>
    <dgm:cxn modelId="{42A652F6-E940-4B54-A008-C3EAA73AF685}" type="presParOf" srcId="{03FAF1D7-6103-4441-A824-923F626AE099}" destId="{64EB27EC-BAEA-46FE-9F1D-9CB93420D764}" srcOrd="7" destOrd="0" presId="urn:microsoft.com/office/officeart/2008/layout/VerticalCurvedList"/>
    <dgm:cxn modelId="{EDEC6C37-3B5B-4271-A125-94E90A89A146}" type="presParOf" srcId="{03FAF1D7-6103-4441-A824-923F626AE099}" destId="{9562F282-49FE-4FF6-ADE1-BDECC7A9F382}" srcOrd="8" destOrd="0" presId="urn:microsoft.com/office/officeart/2008/layout/VerticalCurvedList"/>
    <dgm:cxn modelId="{7F3F81C4-07C4-41F7-BAE0-6FFFA4B330C6}" type="presParOf" srcId="{9562F282-49FE-4FF6-ADE1-BDECC7A9F382}" destId="{A50B7F0E-1D39-4691-9AC9-875A1E7829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AF1D13-24D3-4899-AF49-9AD4C284587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ECD9C-4F6C-45AA-B8E1-DE370205EC14}">
      <dgm:prSet phldrT="[Text]"/>
      <dgm:spPr/>
      <dgm:t>
        <a:bodyPr/>
        <a:lstStyle/>
        <a:p>
          <a:r>
            <a:rPr lang="sr-Cyrl-RS" dirty="0" smtClean="0"/>
            <a:t>Питања</a:t>
          </a:r>
          <a:endParaRPr lang="en-US" dirty="0"/>
        </a:p>
      </dgm:t>
    </dgm:pt>
    <dgm:pt modelId="{52A97BCA-F6ED-4AE2-9283-41C3894CA812}" type="parTrans" cxnId="{DB446DAD-231D-4E53-9F4E-92D2987D38DF}">
      <dgm:prSet/>
      <dgm:spPr/>
      <dgm:t>
        <a:bodyPr/>
        <a:lstStyle/>
        <a:p>
          <a:endParaRPr lang="en-US"/>
        </a:p>
      </dgm:t>
    </dgm:pt>
    <dgm:pt modelId="{847E69EE-A367-435E-8832-C3DD23CA82DA}" type="sibTrans" cxnId="{DB446DAD-231D-4E53-9F4E-92D2987D38DF}">
      <dgm:prSet/>
      <dgm:spPr/>
      <dgm:t>
        <a:bodyPr/>
        <a:lstStyle/>
        <a:p>
          <a:endParaRPr lang="en-US"/>
        </a:p>
      </dgm:t>
    </dgm:pt>
    <dgm:pt modelId="{E1D4DB34-A806-4829-A08F-3E49299263EB}">
      <dgm:prSet phldrT="[Text]"/>
      <dgm:spPr/>
      <dgm:t>
        <a:bodyPr/>
        <a:lstStyle/>
        <a:p>
          <a:r>
            <a:rPr lang="sr-Cyrl-RS" dirty="0" smtClean="0"/>
            <a:t>Лично искуство</a:t>
          </a:r>
          <a:endParaRPr lang="en-US" dirty="0"/>
        </a:p>
      </dgm:t>
    </dgm:pt>
    <dgm:pt modelId="{DEB76F94-ED91-48C4-90B0-EA12015C68B5}" type="parTrans" cxnId="{EDEC4BDD-F6E9-48DF-AE6C-802DCB410E64}">
      <dgm:prSet/>
      <dgm:spPr/>
      <dgm:t>
        <a:bodyPr/>
        <a:lstStyle/>
        <a:p>
          <a:endParaRPr lang="en-US"/>
        </a:p>
      </dgm:t>
    </dgm:pt>
    <dgm:pt modelId="{7301720A-7F04-4FAB-9B80-CD80CDCF4064}" type="sibTrans" cxnId="{EDEC4BDD-F6E9-48DF-AE6C-802DCB410E64}">
      <dgm:prSet/>
      <dgm:spPr/>
      <dgm:t>
        <a:bodyPr/>
        <a:lstStyle/>
        <a:p>
          <a:endParaRPr lang="en-US"/>
        </a:p>
      </dgm:t>
    </dgm:pt>
    <dgm:pt modelId="{FD8730DE-F6BE-472E-A444-718BDBB79D67}">
      <dgm:prSet phldrT="[Text]"/>
      <dgm:spPr/>
      <dgm:t>
        <a:bodyPr/>
        <a:lstStyle/>
        <a:p>
          <a:r>
            <a:rPr lang="sr-Cyrl-RS" dirty="0" smtClean="0"/>
            <a:t>Проблеми</a:t>
          </a:r>
          <a:endParaRPr lang="en-US" dirty="0"/>
        </a:p>
      </dgm:t>
    </dgm:pt>
    <dgm:pt modelId="{4E9EE448-FAF3-4C4F-B62E-E92AF5E69282}" type="parTrans" cxnId="{F00E23F9-469A-4FFE-B038-77356039E070}">
      <dgm:prSet/>
      <dgm:spPr/>
      <dgm:t>
        <a:bodyPr/>
        <a:lstStyle/>
        <a:p>
          <a:endParaRPr lang="en-US"/>
        </a:p>
      </dgm:t>
    </dgm:pt>
    <dgm:pt modelId="{AA893E80-0128-4596-9054-B9EFC9D1B46A}" type="sibTrans" cxnId="{F00E23F9-469A-4FFE-B038-77356039E070}">
      <dgm:prSet/>
      <dgm:spPr/>
      <dgm:t>
        <a:bodyPr/>
        <a:lstStyle/>
        <a:p>
          <a:endParaRPr lang="en-US"/>
        </a:p>
      </dgm:t>
    </dgm:pt>
    <dgm:pt modelId="{7FC34BF1-27BD-4BF7-993C-CE2DD434A808}">
      <dgm:prSet phldrT="[Text]"/>
      <dgm:spPr/>
      <dgm:t>
        <a:bodyPr/>
        <a:lstStyle/>
        <a:p>
          <a:r>
            <a:rPr lang="sr-Cyrl-RS" dirty="0" smtClean="0"/>
            <a:t>Искуство других истраживача</a:t>
          </a:r>
          <a:endParaRPr lang="en-US" dirty="0"/>
        </a:p>
      </dgm:t>
    </dgm:pt>
    <dgm:pt modelId="{1F56FE2C-6706-4F90-9D95-86BD058EF688}" type="parTrans" cxnId="{17C40F77-4F7D-4180-BCC3-C97352E617C1}">
      <dgm:prSet/>
      <dgm:spPr/>
      <dgm:t>
        <a:bodyPr/>
        <a:lstStyle/>
        <a:p>
          <a:endParaRPr lang="en-US"/>
        </a:p>
      </dgm:t>
    </dgm:pt>
    <dgm:pt modelId="{409ADE9F-FCA4-47EE-A468-3B2C627DEC04}" type="sibTrans" cxnId="{17C40F77-4F7D-4180-BCC3-C97352E617C1}">
      <dgm:prSet/>
      <dgm:spPr/>
      <dgm:t>
        <a:bodyPr/>
        <a:lstStyle/>
        <a:p>
          <a:endParaRPr lang="en-US"/>
        </a:p>
      </dgm:t>
    </dgm:pt>
    <dgm:pt modelId="{ABFF1847-C94F-4308-9838-1E4C5E4C699D}">
      <dgm:prSet phldrT="[Text]"/>
      <dgm:spPr/>
      <dgm:t>
        <a:bodyPr/>
        <a:lstStyle/>
        <a:p>
          <a:r>
            <a:rPr lang="sr-Cyrl-RS" dirty="0" smtClean="0"/>
            <a:t>Међународни научни скупови</a:t>
          </a:r>
          <a:endParaRPr lang="en-US" dirty="0"/>
        </a:p>
      </dgm:t>
    </dgm:pt>
    <dgm:pt modelId="{3B73B7BE-9A99-4829-AAFF-207C39CD5FCB}" type="parTrans" cxnId="{69192B03-7EDE-4C8B-9482-6AA290C2D413}">
      <dgm:prSet/>
      <dgm:spPr/>
      <dgm:t>
        <a:bodyPr/>
        <a:lstStyle/>
        <a:p>
          <a:endParaRPr lang="en-US"/>
        </a:p>
      </dgm:t>
    </dgm:pt>
    <dgm:pt modelId="{50ED7E85-8EED-4845-B937-0FF09371AD6D}" type="sibTrans" cxnId="{69192B03-7EDE-4C8B-9482-6AA290C2D413}">
      <dgm:prSet/>
      <dgm:spPr/>
      <dgm:t>
        <a:bodyPr/>
        <a:lstStyle/>
        <a:p>
          <a:endParaRPr lang="en-US"/>
        </a:p>
      </dgm:t>
    </dgm:pt>
    <dgm:pt modelId="{7E4DA787-E797-41A2-9AC9-52061C4FA062}">
      <dgm:prSet phldrT="[Text]"/>
      <dgm:spPr/>
      <dgm:t>
        <a:bodyPr/>
        <a:lstStyle/>
        <a:p>
          <a:r>
            <a:rPr lang="sr-Cyrl-RS" dirty="0" smtClean="0"/>
            <a:t>Теоријска</a:t>
          </a:r>
        </a:p>
        <a:p>
          <a:r>
            <a:rPr lang="sr-Cyrl-RS" dirty="0" smtClean="0"/>
            <a:t>основа</a:t>
          </a:r>
          <a:endParaRPr lang="en-US" dirty="0"/>
        </a:p>
      </dgm:t>
    </dgm:pt>
    <dgm:pt modelId="{821A4D6E-45EA-44C4-BF3A-00AA05B34468}" type="parTrans" cxnId="{B728119E-B173-419B-A932-0430C8CD5FE6}">
      <dgm:prSet/>
      <dgm:spPr/>
      <dgm:t>
        <a:bodyPr/>
        <a:lstStyle/>
        <a:p>
          <a:endParaRPr lang="en-US"/>
        </a:p>
      </dgm:t>
    </dgm:pt>
    <dgm:pt modelId="{132E1C0E-0765-494F-8BB9-279041B98128}" type="sibTrans" cxnId="{B728119E-B173-419B-A932-0430C8CD5FE6}">
      <dgm:prSet/>
      <dgm:spPr/>
      <dgm:t>
        <a:bodyPr/>
        <a:lstStyle/>
        <a:p>
          <a:endParaRPr lang="en-US"/>
        </a:p>
      </dgm:t>
    </dgm:pt>
    <dgm:pt modelId="{22F26511-75A3-4C24-A8C2-4883DB4A2770}">
      <dgm:prSet phldrT="[Text]"/>
      <dgm:spPr/>
      <dgm:t>
        <a:bodyPr/>
        <a:lstStyle/>
        <a:p>
          <a:r>
            <a:rPr lang="sr-Cyrl-RS" dirty="0" smtClean="0"/>
            <a:t>Литература</a:t>
          </a:r>
          <a:endParaRPr lang="en-US" dirty="0"/>
        </a:p>
      </dgm:t>
    </dgm:pt>
    <dgm:pt modelId="{0B6AD3B6-6696-446D-B6B5-D50C8F32B919}" type="parTrans" cxnId="{58D654E6-C455-4126-B881-7EC048DE4202}">
      <dgm:prSet/>
      <dgm:spPr/>
      <dgm:t>
        <a:bodyPr/>
        <a:lstStyle/>
        <a:p>
          <a:endParaRPr lang="en-US"/>
        </a:p>
      </dgm:t>
    </dgm:pt>
    <dgm:pt modelId="{62367351-3BA6-4925-96D8-E5DFFE4DB570}" type="sibTrans" cxnId="{58D654E6-C455-4126-B881-7EC048DE4202}">
      <dgm:prSet/>
      <dgm:spPr/>
      <dgm:t>
        <a:bodyPr/>
        <a:lstStyle/>
        <a:p>
          <a:endParaRPr lang="en-US"/>
        </a:p>
      </dgm:t>
    </dgm:pt>
    <dgm:pt modelId="{D9C0F53D-6D6D-4D01-AC10-2DF55348953A}">
      <dgm:prSet phldrT="[Text]"/>
      <dgm:spPr/>
      <dgm:t>
        <a:bodyPr/>
        <a:lstStyle/>
        <a:p>
          <a:r>
            <a:rPr lang="sr-Cyrl-RS" dirty="0" smtClean="0"/>
            <a:t>Програми научно-педагошког рада</a:t>
          </a:r>
          <a:endParaRPr lang="en-US" dirty="0"/>
        </a:p>
      </dgm:t>
    </dgm:pt>
    <dgm:pt modelId="{3307D58E-616A-44B9-B69D-4DA9B569D269}" type="parTrans" cxnId="{66325C27-9EB2-4F9C-9A95-3C053B80D9B4}">
      <dgm:prSet/>
      <dgm:spPr/>
      <dgm:t>
        <a:bodyPr/>
        <a:lstStyle/>
        <a:p>
          <a:endParaRPr lang="en-US"/>
        </a:p>
      </dgm:t>
    </dgm:pt>
    <dgm:pt modelId="{E9661A7A-25EF-4487-AF54-8F6A027572F6}" type="sibTrans" cxnId="{66325C27-9EB2-4F9C-9A95-3C053B80D9B4}">
      <dgm:prSet/>
      <dgm:spPr/>
      <dgm:t>
        <a:bodyPr/>
        <a:lstStyle/>
        <a:p>
          <a:endParaRPr lang="en-US"/>
        </a:p>
      </dgm:t>
    </dgm:pt>
    <dgm:pt modelId="{091177C6-BE1D-4406-80A7-493A2F2EECCC}">
      <dgm:prSet phldrT="[Text]"/>
      <dgm:spPr/>
      <dgm:t>
        <a:bodyPr/>
        <a:lstStyle/>
        <a:p>
          <a:r>
            <a:rPr lang="sr-Cyrl-RS" dirty="0" smtClean="0"/>
            <a:t>Национални научни скупови</a:t>
          </a:r>
          <a:endParaRPr lang="en-US" dirty="0"/>
        </a:p>
      </dgm:t>
    </dgm:pt>
    <dgm:pt modelId="{59025384-DE3F-4527-AA77-119A0C71F508}" type="parTrans" cxnId="{8F0F51A8-68D9-492D-97BA-38B6C815E8F0}">
      <dgm:prSet/>
      <dgm:spPr/>
      <dgm:t>
        <a:bodyPr/>
        <a:lstStyle/>
        <a:p>
          <a:endParaRPr lang="en-US"/>
        </a:p>
      </dgm:t>
    </dgm:pt>
    <dgm:pt modelId="{3B716689-C90F-4FCF-9F3C-4E0D3767C95F}" type="sibTrans" cxnId="{8F0F51A8-68D9-492D-97BA-38B6C815E8F0}">
      <dgm:prSet/>
      <dgm:spPr/>
      <dgm:t>
        <a:bodyPr/>
        <a:lstStyle/>
        <a:p>
          <a:endParaRPr lang="en-US"/>
        </a:p>
      </dgm:t>
    </dgm:pt>
    <dgm:pt modelId="{10279ABB-17A7-48F6-8438-4DB020CFC97C}" type="pres">
      <dgm:prSet presAssocID="{DDAF1D13-24D3-4899-AF49-9AD4C284587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DB4F52-A6E8-4139-BB79-18FC2DE9845A}" type="pres">
      <dgm:prSet presAssocID="{101ECD9C-4F6C-45AA-B8E1-DE370205EC14}" presName="composite" presStyleCnt="0"/>
      <dgm:spPr/>
    </dgm:pt>
    <dgm:pt modelId="{7687DF8D-9D14-4F7A-9300-F62A8506FAF2}" type="pres">
      <dgm:prSet presAssocID="{101ECD9C-4F6C-45AA-B8E1-DE370205EC1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96C87-DB7D-4E9B-B020-5E0A58B42173}" type="pres">
      <dgm:prSet presAssocID="{101ECD9C-4F6C-45AA-B8E1-DE370205EC1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17C45-526F-4A65-9763-DBE0BD5A21A8}" type="pres">
      <dgm:prSet presAssocID="{847E69EE-A367-435E-8832-C3DD23CA82DA}" presName="sp" presStyleCnt="0"/>
      <dgm:spPr/>
    </dgm:pt>
    <dgm:pt modelId="{657D402E-71A8-4233-AD5B-7E725E3F5E8A}" type="pres">
      <dgm:prSet presAssocID="{FD8730DE-F6BE-472E-A444-718BDBB79D67}" presName="composite" presStyleCnt="0"/>
      <dgm:spPr/>
    </dgm:pt>
    <dgm:pt modelId="{BDD4C445-75A9-4CDE-987D-4A58C794FF3C}" type="pres">
      <dgm:prSet presAssocID="{FD8730DE-F6BE-472E-A444-718BDBB79D6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34B3D-6EEE-45D7-85BA-D951079B13C0}" type="pres">
      <dgm:prSet presAssocID="{FD8730DE-F6BE-472E-A444-718BDBB79D6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D6A4B-F4ED-4EAE-B23D-F62F4DAA1895}" type="pres">
      <dgm:prSet presAssocID="{AA893E80-0128-4596-9054-B9EFC9D1B46A}" presName="sp" presStyleCnt="0"/>
      <dgm:spPr/>
    </dgm:pt>
    <dgm:pt modelId="{92F1851E-06C9-4BA0-A449-432EE71CAE21}" type="pres">
      <dgm:prSet presAssocID="{7E4DA787-E797-41A2-9AC9-52061C4FA062}" presName="composite" presStyleCnt="0"/>
      <dgm:spPr/>
    </dgm:pt>
    <dgm:pt modelId="{CB00D7E7-1B07-4B91-89D7-1717F00AE85F}" type="pres">
      <dgm:prSet presAssocID="{7E4DA787-E797-41A2-9AC9-52061C4FA06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426A8-C957-464E-AF4B-4E2B4AFA7FAB}" type="pres">
      <dgm:prSet presAssocID="{7E4DA787-E797-41A2-9AC9-52061C4FA06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1D2241-A05E-4EB2-83C6-AE68C3EC10C9}" type="presOf" srcId="{DDAF1D13-24D3-4899-AF49-9AD4C2845879}" destId="{10279ABB-17A7-48F6-8438-4DB020CFC97C}" srcOrd="0" destOrd="0" presId="urn:microsoft.com/office/officeart/2005/8/layout/chevron2"/>
    <dgm:cxn modelId="{17C40F77-4F7D-4180-BCC3-C97352E617C1}" srcId="{FD8730DE-F6BE-472E-A444-718BDBB79D67}" destId="{7FC34BF1-27BD-4BF7-993C-CE2DD434A808}" srcOrd="0" destOrd="0" parTransId="{1F56FE2C-6706-4F90-9D95-86BD058EF688}" sibTransId="{409ADE9F-FCA4-47EE-A468-3B2C627DEC04}"/>
    <dgm:cxn modelId="{5A97B609-4B01-4243-BC79-001E6785475D}" type="presOf" srcId="{FD8730DE-F6BE-472E-A444-718BDBB79D67}" destId="{BDD4C445-75A9-4CDE-987D-4A58C794FF3C}" srcOrd="0" destOrd="0" presId="urn:microsoft.com/office/officeart/2005/8/layout/chevron2"/>
    <dgm:cxn modelId="{3C890BAB-ACAF-474F-AE20-074A1A59CF8B}" type="presOf" srcId="{091177C6-BE1D-4406-80A7-493A2F2EECCC}" destId="{A9296C87-DB7D-4E9B-B020-5E0A58B42173}" srcOrd="0" destOrd="1" presId="urn:microsoft.com/office/officeart/2005/8/layout/chevron2"/>
    <dgm:cxn modelId="{79859284-66A7-4B60-95B9-AC4E4D9F3F4F}" type="presOf" srcId="{7E4DA787-E797-41A2-9AC9-52061C4FA062}" destId="{CB00D7E7-1B07-4B91-89D7-1717F00AE85F}" srcOrd="0" destOrd="0" presId="urn:microsoft.com/office/officeart/2005/8/layout/chevron2"/>
    <dgm:cxn modelId="{2F13303D-55F7-4354-B8A6-B521E1669F2F}" type="presOf" srcId="{7FC34BF1-27BD-4BF7-993C-CE2DD434A808}" destId="{2F034B3D-6EEE-45D7-85BA-D951079B13C0}" srcOrd="0" destOrd="0" presId="urn:microsoft.com/office/officeart/2005/8/layout/chevron2"/>
    <dgm:cxn modelId="{66325C27-9EB2-4F9C-9A95-3C053B80D9B4}" srcId="{7E4DA787-E797-41A2-9AC9-52061C4FA062}" destId="{D9C0F53D-6D6D-4D01-AC10-2DF55348953A}" srcOrd="1" destOrd="0" parTransId="{3307D58E-616A-44B9-B69D-4DA9B569D269}" sibTransId="{E9661A7A-25EF-4487-AF54-8F6A027572F6}"/>
    <dgm:cxn modelId="{961CB732-C77B-456F-8ED2-2C35114D493D}" type="presOf" srcId="{D9C0F53D-6D6D-4D01-AC10-2DF55348953A}" destId="{BE2426A8-C957-464E-AF4B-4E2B4AFA7FAB}" srcOrd="0" destOrd="1" presId="urn:microsoft.com/office/officeart/2005/8/layout/chevron2"/>
    <dgm:cxn modelId="{34619C61-ECCA-408C-95E4-DC96712AB56D}" type="presOf" srcId="{E1D4DB34-A806-4829-A08F-3E49299263EB}" destId="{A9296C87-DB7D-4E9B-B020-5E0A58B42173}" srcOrd="0" destOrd="0" presId="urn:microsoft.com/office/officeart/2005/8/layout/chevron2"/>
    <dgm:cxn modelId="{062E5D9A-6DF0-47E2-A779-B3D28A0C3371}" type="presOf" srcId="{ABFF1847-C94F-4308-9838-1E4C5E4C699D}" destId="{2F034B3D-6EEE-45D7-85BA-D951079B13C0}" srcOrd="0" destOrd="1" presId="urn:microsoft.com/office/officeart/2005/8/layout/chevron2"/>
    <dgm:cxn modelId="{6E1C033F-B947-4971-BF07-DF86E5C2F87E}" type="presOf" srcId="{22F26511-75A3-4C24-A8C2-4883DB4A2770}" destId="{BE2426A8-C957-464E-AF4B-4E2B4AFA7FAB}" srcOrd="0" destOrd="0" presId="urn:microsoft.com/office/officeart/2005/8/layout/chevron2"/>
    <dgm:cxn modelId="{EDEC4BDD-F6E9-48DF-AE6C-802DCB410E64}" srcId="{101ECD9C-4F6C-45AA-B8E1-DE370205EC14}" destId="{E1D4DB34-A806-4829-A08F-3E49299263EB}" srcOrd="0" destOrd="0" parTransId="{DEB76F94-ED91-48C4-90B0-EA12015C68B5}" sibTransId="{7301720A-7F04-4FAB-9B80-CD80CDCF4064}"/>
    <dgm:cxn modelId="{DB446DAD-231D-4E53-9F4E-92D2987D38DF}" srcId="{DDAF1D13-24D3-4899-AF49-9AD4C2845879}" destId="{101ECD9C-4F6C-45AA-B8E1-DE370205EC14}" srcOrd="0" destOrd="0" parTransId="{52A97BCA-F6ED-4AE2-9283-41C3894CA812}" sibTransId="{847E69EE-A367-435E-8832-C3DD23CA82DA}"/>
    <dgm:cxn modelId="{B728119E-B173-419B-A932-0430C8CD5FE6}" srcId="{DDAF1D13-24D3-4899-AF49-9AD4C2845879}" destId="{7E4DA787-E797-41A2-9AC9-52061C4FA062}" srcOrd="2" destOrd="0" parTransId="{821A4D6E-45EA-44C4-BF3A-00AA05B34468}" sibTransId="{132E1C0E-0765-494F-8BB9-279041B98128}"/>
    <dgm:cxn modelId="{D2E7FB50-6B84-415F-8D57-C90AAB4BCD54}" type="presOf" srcId="{101ECD9C-4F6C-45AA-B8E1-DE370205EC14}" destId="{7687DF8D-9D14-4F7A-9300-F62A8506FAF2}" srcOrd="0" destOrd="0" presId="urn:microsoft.com/office/officeart/2005/8/layout/chevron2"/>
    <dgm:cxn modelId="{F00E23F9-469A-4FFE-B038-77356039E070}" srcId="{DDAF1D13-24D3-4899-AF49-9AD4C2845879}" destId="{FD8730DE-F6BE-472E-A444-718BDBB79D67}" srcOrd="1" destOrd="0" parTransId="{4E9EE448-FAF3-4C4F-B62E-E92AF5E69282}" sibTransId="{AA893E80-0128-4596-9054-B9EFC9D1B46A}"/>
    <dgm:cxn modelId="{69192B03-7EDE-4C8B-9482-6AA290C2D413}" srcId="{FD8730DE-F6BE-472E-A444-718BDBB79D67}" destId="{ABFF1847-C94F-4308-9838-1E4C5E4C699D}" srcOrd="1" destOrd="0" parTransId="{3B73B7BE-9A99-4829-AAFF-207C39CD5FCB}" sibTransId="{50ED7E85-8EED-4845-B937-0FF09371AD6D}"/>
    <dgm:cxn modelId="{8F0F51A8-68D9-492D-97BA-38B6C815E8F0}" srcId="{101ECD9C-4F6C-45AA-B8E1-DE370205EC14}" destId="{091177C6-BE1D-4406-80A7-493A2F2EECCC}" srcOrd="1" destOrd="0" parTransId="{59025384-DE3F-4527-AA77-119A0C71F508}" sibTransId="{3B716689-C90F-4FCF-9F3C-4E0D3767C95F}"/>
    <dgm:cxn modelId="{58D654E6-C455-4126-B881-7EC048DE4202}" srcId="{7E4DA787-E797-41A2-9AC9-52061C4FA062}" destId="{22F26511-75A3-4C24-A8C2-4883DB4A2770}" srcOrd="0" destOrd="0" parTransId="{0B6AD3B6-6696-446D-B6B5-D50C8F32B919}" sibTransId="{62367351-3BA6-4925-96D8-E5DFFE4DB570}"/>
    <dgm:cxn modelId="{66660694-EF2B-4044-90AC-CE549D289532}" type="presParOf" srcId="{10279ABB-17A7-48F6-8438-4DB020CFC97C}" destId="{95DB4F52-A6E8-4139-BB79-18FC2DE9845A}" srcOrd="0" destOrd="0" presId="urn:microsoft.com/office/officeart/2005/8/layout/chevron2"/>
    <dgm:cxn modelId="{2BC24FDE-921E-4A0C-91F2-78C761C9F947}" type="presParOf" srcId="{95DB4F52-A6E8-4139-BB79-18FC2DE9845A}" destId="{7687DF8D-9D14-4F7A-9300-F62A8506FAF2}" srcOrd="0" destOrd="0" presId="urn:microsoft.com/office/officeart/2005/8/layout/chevron2"/>
    <dgm:cxn modelId="{AC5345BA-D146-4F57-8BCA-D6D0E93691AB}" type="presParOf" srcId="{95DB4F52-A6E8-4139-BB79-18FC2DE9845A}" destId="{A9296C87-DB7D-4E9B-B020-5E0A58B42173}" srcOrd="1" destOrd="0" presId="urn:microsoft.com/office/officeart/2005/8/layout/chevron2"/>
    <dgm:cxn modelId="{B50D3E3B-F1F4-4A65-B46A-D6912D24BAB4}" type="presParOf" srcId="{10279ABB-17A7-48F6-8438-4DB020CFC97C}" destId="{96417C45-526F-4A65-9763-DBE0BD5A21A8}" srcOrd="1" destOrd="0" presId="urn:microsoft.com/office/officeart/2005/8/layout/chevron2"/>
    <dgm:cxn modelId="{DED0DC84-2468-485D-8395-7158AFB9F89D}" type="presParOf" srcId="{10279ABB-17A7-48F6-8438-4DB020CFC97C}" destId="{657D402E-71A8-4233-AD5B-7E725E3F5E8A}" srcOrd="2" destOrd="0" presId="urn:microsoft.com/office/officeart/2005/8/layout/chevron2"/>
    <dgm:cxn modelId="{EA7BAB33-2419-4372-B602-84A233D580F1}" type="presParOf" srcId="{657D402E-71A8-4233-AD5B-7E725E3F5E8A}" destId="{BDD4C445-75A9-4CDE-987D-4A58C794FF3C}" srcOrd="0" destOrd="0" presId="urn:microsoft.com/office/officeart/2005/8/layout/chevron2"/>
    <dgm:cxn modelId="{CDDEC48E-8BB2-4661-AAB3-BCEB48F0D301}" type="presParOf" srcId="{657D402E-71A8-4233-AD5B-7E725E3F5E8A}" destId="{2F034B3D-6EEE-45D7-85BA-D951079B13C0}" srcOrd="1" destOrd="0" presId="urn:microsoft.com/office/officeart/2005/8/layout/chevron2"/>
    <dgm:cxn modelId="{38C2F793-0B02-4328-A941-6CA322B95729}" type="presParOf" srcId="{10279ABB-17A7-48F6-8438-4DB020CFC97C}" destId="{12FD6A4B-F4ED-4EAE-B23D-F62F4DAA1895}" srcOrd="3" destOrd="0" presId="urn:microsoft.com/office/officeart/2005/8/layout/chevron2"/>
    <dgm:cxn modelId="{5E037FFA-B2D5-4B39-9C2E-C6DAB3F2A0E2}" type="presParOf" srcId="{10279ABB-17A7-48F6-8438-4DB020CFC97C}" destId="{92F1851E-06C9-4BA0-A449-432EE71CAE21}" srcOrd="4" destOrd="0" presId="urn:microsoft.com/office/officeart/2005/8/layout/chevron2"/>
    <dgm:cxn modelId="{E6479670-D68A-472F-B803-12E5C4B36438}" type="presParOf" srcId="{92F1851E-06C9-4BA0-A449-432EE71CAE21}" destId="{CB00D7E7-1B07-4B91-89D7-1717F00AE85F}" srcOrd="0" destOrd="0" presId="urn:microsoft.com/office/officeart/2005/8/layout/chevron2"/>
    <dgm:cxn modelId="{9F0702C4-B2CF-4D3D-A356-65A1F34FAA10}" type="presParOf" srcId="{92F1851E-06C9-4BA0-A449-432EE71CAE21}" destId="{BE2426A8-C957-464E-AF4B-4E2B4AFA7F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DCD053-17EA-4A35-9E5F-A5AA85358A6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EA458-F89B-4CEF-950B-EED79862FA33}" type="pres">
      <dgm:prSet presAssocID="{FEDCD053-17EA-4A35-9E5F-A5AA85358A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769E2BE0-C3B9-4550-AF0C-03404EB8A686}" type="presOf" srcId="{FEDCD053-17EA-4A35-9E5F-A5AA85358A67}" destId="{F57EA458-F89B-4CEF-950B-EED79862FA33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F4D35C-468C-40DD-A624-EAE69EA24D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109B7-8E24-4CB9-8FB5-2A3F29C89B99}">
      <dgm:prSet phldrT="[Text]"/>
      <dgm:spPr/>
      <dgm:t>
        <a:bodyPr/>
        <a:lstStyle/>
        <a:p>
          <a:r>
            <a:rPr lang="sr-Cyrl-RS" dirty="0" smtClean="0"/>
            <a:t>Индикатори постигнућа</a:t>
          </a:r>
          <a:endParaRPr lang="en-US" dirty="0"/>
        </a:p>
      </dgm:t>
    </dgm:pt>
    <dgm:pt modelId="{27BA6679-BBB3-4208-9389-EEB32AECDA51}" type="parTrans" cxnId="{DB2447DF-C0B4-42BF-B6B6-AD3E0FF98C1C}">
      <dgm:prSet/>
      <dgm:spPr/>
      <dgm:t>
        <a:bodyPr/>
        <a:lstStyle/>
        <a:p>
          <a:endParaRPr lang="en-US"/>
        </a:p>
      </dgm:t>
    </dgm:pt>
    <dgm:pt modelId="{AE8D78AE-6F4C-4CA8-8DD3-DD610327996C}" type="sibTrans" cxnId="{DB2447DF-C0B4-42BF-B6B6-AD3E0FF98C1C}">
      <dgm:prSet/>
      <dgm:spPr/>
      <dgm:t>
        <a:bodyPr/>
        <a:lstStyle/>
        <a:p>
          <a:endParaRPr lang="en-US"/>
        </a:p>
      </dgm:t>
    </dgm:pt>
    <dgm:pt modelId="{924DC9A4-B6EA-4AF7-BF3C-BD0B76320E95}">
      <dgm:prSet phldrT="[Text]"/>
      <dgm:spPr/>
      <dgm:t>
        <a:bodyPr/>
        <a:lstStyle/>
        <a:p>
          <a:r>
            <a:rPr lang="sr-Cyrl-RS" dirty="0" smtClean="0"/>
            <a:t>Индикатори успешности и транзиције</a:t>
          </a:r>
          <a:endParaRPr lang="en-US" dirty="0"/>
        </a:p>
      </dgm:t>
    </dgm:pt>
    <dgm:pt modelId="{501773E8-8FB0-43E4-BBBD-22AAEB7E2954}" type="parTrans" cxnId="{169220F2-517C-4551-91DE-A457805727E4}">
      <dgm:prSet/>
      <dgm:spPr/>
      <dgm:t>
        <a:bodyPr/>
        <a:lstStyle/>
        <a:p>
          <a:endParaRPr lang="en-US"/>
        </a:p>
      </dgm:t>
    </dgm:pt>
    <dgm:pt modelId="{87A15E55-852E-43BB-9D6D-E24CB1223D66}" type="sibTrans" cxnId="{169220F2-517C-4551-91DE-A457805727E4}">
      <dgm:prSet/>
      <dgm:spPr/>
      <dgm:t>
        <a:bodyPr/>
        <a:lstStyle/>
        <a:p>
          <a:endParaRPr lang="en-US"/>
        </a:p>
      </dgm:t>
    </dgm:pt>
    <dgm:pt modelId="{F3769CB0-4453-4858-A510-972D60997A76}">
      <dgm:prSet phldrT="[Text]"/>
      <dgm:spPr/>
      <dgm:t>
        <a:bodyPr/>
        <a:lstStyle/>
        <a:p>
          <a:r>
            <a:rPr lang="sr-Cyrl-RS" dirty="0" smtClean="0"/>
            <a:t>Индикатори праћења образовања</a:t>
          </a:r>
          <a:endParaRPr lang="en-US" dirty="0"/>
        </a:p>
      </dgm:t>
    </dgm:pt>
    <dgm:pt modelId="{AD652B85-2457-482F-9C6A-30A5FD5FECC0}" type="parTrans" cxnId="{493D56F3-DB9B-4367-8012-00411747550E}">
      <dgm:prSet/>
      <dgm:spPr/>
      <dgm:t>
        <a:bodyPr/>
        <a:lstStyle/>
        <a:p>
          <a:endParaRPr lang="en-US"/>
        </a:p>
      </dgm:t>
    </dgm:pt>
    <dgm:pt modelId="{DCDB1039-F934-4507-ACEC-DB3F2C89F1FE}" type="sibTrans" cxnId="{493D56F3-DB9B-4367-8012-00411747550E}">
      <dgm:prSet/>
      <dgm:spPr/>
      <dgm:t>
        <a:bodyPr/>
        <a:lstStyle/>
        <a:p>
          <a:endParaRPr lang="en-US"/>
        </a:p>
      </dgm:t>
    </dgm:pt>
    <dgm:pt modelId="{FB6AA06F-B2F6-4128-A007-C2C81F7ACB18}">
      <dgm:prSet phldrT="[Text]"/>
      <dgm:spPr/>
      <dgm:t>
        <a:bodyPr/>
        <a:lstStyle/>
        <a:p>
          <a:r>
            <a:rPr lang="sr-Cyrl-RS" dirty="0" smtClean="0"/>
            <a:t>Индикатори ресурса и структуре</a:t>
          </a:r>
          <a:endParaRPr lang="en-US" dirty="0"/>
        </a:p>
      </dgm:t>
    </dgm:pt>
    <dgm:pt modelId="{9E977221-D3AD-48A2-9994-56D6E365D279}" type="parTrans" cxnId="{5F260D60-A0E5-4DBC-8031-0D4CBE92C42A}">
      <dgm:prSet/>
      <dgm:spPr/>
      <dgm:t>
        <a:bodyPr/>
        <a:lstStyle/>
        <a:p>
          <a:endParaRPr lang="en-US"/>
        </a:p>
      </dgm:t>
    </dgm:pt>
    <dgm:pt modelId="{2A7E4AC9-14AD-48B7-88BB-9883E7FB7C23}" type="sibTrans" cxnId="{5F260D60-A0E5-4DBC-8031-0D4CBE92C42A}">
      <dgm:prSet/>
      <dgm:spPr/>
      <dgm:t>
        <a:bodyPr/>
        <a:lstStyle/>
        <a:p>
          <a:endParaRPr lang="en-US"/>
        </a:p>
      </dgm:t>
    </dgm:pt>
    <dgm:pt modelId="{B396C5E9-6A63-451D-B7A3-D707B2F6CC26}" type="pres">
      <dgm:prSet presAssocID="{43F4D35C-468C-40DD-A624-EAE69EA24D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92B437-0EA5-4E25-836F-73C6E1C3ABB1}" type="pres">
      <dgm:prSet presAssocID="{8D8109B7-8E24-4CB9-8FB5-2A3F29C89B99}" presName="parentLin" presStyleCnt="0"/>
      <dgm:spPr/>
    </dgm:pt>
    <dgm:pt modelId="{3F518770-18CC-4853-A22E-5602952D8EB1}" type="pres">
      <dgm:prSet presAssocID="{8D8109B7-8E24-4CB9-8FB5-2A3F29C89B99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79DCDEE-D213-4CAE-BC96-7A8AC30402CD}" type="pres">
      <dgm:prSet presAssocID="{8D8109B7-8E24-4CB9-8FB5-2A3F29C89B9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F25FC-A41A-4093-A5A9-AD81D67FC048}" type="pres">
      <dgm:prSet presAssocID="{8D8109B7-8E24-4CB9-8FB5-2A3F29C89B99}" presName="negativeSpace" presStyleCnt="0"/>
      <dgm:spPr/>
    </dgm:pt>
    <dgm:pt modelId="{A86CFB33-B701-4BDD-A503-4115DAC2974D}" type="pres">
      <dgm:prSet presAssocID="{8D8109B7-8E24-4CB9-8FB5-2A3F29C89B99}" presName="childText" presStyleLbl="conFgAcc1" presStyleIdx="0" presStyleCnt="4">
        <dgm:presLayoutVars>
          <dgm:bulletEnabled val="1"/>
        </dgm:presLayoutVars>
      </dgm:prSet>
      <dgm:spPr/>
    </dgm:pt>
    <dgm:pt modelId="{FA9742E8-612E-47AD-A30D-C27DDD0E7DA9}" type="pres">
      <dgm:prSet presAssocID="{AE8D78AE-6F4C-4CA8-8DD3-DD610327996C}" presName="spaceBetweenRectangles" presStyleCnt="0"/>
      <dgm:spPr/>
    </dgm:pt>
    <dgm:pt modelId="{D720580E-2B69-4D8B-B186-50A1B60712A7}" type="pres">
      <dgm:prSet presAssocID="{924DC9A4-B6EA-4AF7-BF3C-BD0B76320E95}" presName="parentLin" presStyleCnt="0"/>
      <dgm:spPr/>
    </dgm:pt>
    <dgm:pt modelId="{BFE693D3-0E78-40AD-B9BD-7E7F3EE6D384}" type="pres">
      <dgm:prSet presAssocID="{924DC9A4-B6EA-4AF7-BF3C-BD0B76320E9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BACFCE9-6DCF-4211-8743-2CC97832A1D5}" type="pres">
      <dgm:prSet presAssocID="{924DC9A4-B6EA-4AF7-BF3C-BD0B76320E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FFCCA-21F8-488C-9229-9D4169972AFF}" type="pres">
      <dgm:prSet presAssocID="{924DC9A4-B6EA-4AF7-BF3C-BD0B76320E95}" presName="negativeSpace" presStyleCnt="0"/>
      <dgm:spPr/>
    </dgm:pt>
    <dgm:pt modelId="{201B1750-AEB4-44A5-B336-7D81C02FBC83}" type="pres">
      <dgm:prSet presAssocID="{924DC9A4-B6EA-4AF7-BF3C-BD0B76320E95}" presName="childText" presStyleLbl="conFgAcc1" presStyleIdx="1" presStyleCnt="4">
        <dgm:presLayoutVars>
          <dgm:bulletEnabled val="1"/>
        </dgm:presLayoutVars>
      </dgm:prSet>
      <dgm:spPr/>
    </dgm:pt>
    <dgm:pt modelId="{5E2B2F25-EB88-40D0-BB69-67B0334CB385}" type="pres">
      <dgm:prSet presAssocID="{87A15E55-852E-43BB-9D6D-E24CB1223D66}" presName="spaceBetweenRectangles" presStyleCnt="0"/>
      <dgm:spPr/>
    </dgm:pt>
    <dgm:pt modelId="{31D0E49D-9E6F-4F89-B234-909DCE20F826}" type="pres">
      <dgm:prSet presAssocID="{F3769CB0-4453-4858-A510-972D60997A76}" presName="parentLin" presStyleCnt="0"/>
      <dgm:spPr/>
    </dgm:pt>
    <dgm:pt modelId="{FB38BF79-65FE-482F-923C-23C7999BE604}" type="pres">
      <dgm:prSet presAssocID="{F3769CB0-4453-4858-A510-972D60997A7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C5694EA-F0D2-4D73-8DB1-43CCA14A1631}" type="pres">
      <dgm:prSet presAssocID="{F3769CB0-4453-4858-A510-972D60997A7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074EC-8742-48A7-96E5-CA91EFF6B0F2}" type="pres">
      <dgm:prSet presAssocID="{F3769CB0-4453-4858-A510-972D60997A76}" presName="negativeSpace" presStyleCnt="0"/>
      <dgm:spPr/>
    </dgm:pt>
    <dgm:pt modelId="{51387ED8-2DA0-4795-996C-30D784AA5F71}" type="pres">
      <dgm:prSet presAssocID="{F3769CB0-4453-4858-A510-972D60997A76}" presName="childText" presStyleLbl="conFgAcc1" presStyleIdx="2" presStyleCnt="4">
        <dgm:presLayoutVars>
          <dgm:bulletEnabled val="1"/>
        </dgm:presLayoutVars>
      </dgm:prSet>
      <dgm:spPr/>
    </dgm:pt>
    <dgm:pt modelId="{33C7A62E-AED7-43FD-A84D-89756DB2ABCF}" type="pres">
      <dgm:prSet presAssocID="{DCDB1039-F934-4507-ACEC-DB3F2C89F1FE}" presName="spaceBetweenRectangles" presStyleCnt="0"/>
      <dgm:spPr/>
    </dgm:pt>
    <dgm:pt modelId="{15F38A80-C2CB-4EBA-B6A9-C420E703386B}" type="pres">
      <dgm:prSet presAssocID="{FB6AA06F-B2F6-4128-A007-C2C81F7ACB18}" presName="parentLin" presStyleCnt="0"/>
      <dgm:spPr/>
    </dgm:pt>
    <dgm:pt modelId="{4415BF0B-E486-4F81-8F68-ED5CECCAC4E3}" type="pres">
      <dgm:prSet presAssocID="{FB6AA06F-B2F6-4128-A007-C2C81F7ACB18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A25DAD74-2F0F-4DAD-8181-F70635D77360}" type="pres">
      <dgm:prSet presAssocID="{FB6AA06F-B2F6-4128-A007-C2C81F7ACB1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D2462-07E6-4A08-9A24-8C0AC2E99665}" type="pres">
      <dgm:prSet presAssocID="{FB6AA06F-B2F6-4128-A007-C2C81F7ACB18}" presName="negativeSpace" presStyleCnt="0"/>
      <dgm:spPr/>
    </dgm:pt>
    <dgm:pt modelId="{5C7B8BB4-25CE-4608-8BD2-12E9B918D509}" type="pres">
      <dgm:prSet presAssocID="{FB6AA06F-B2F6-4128-A007-C2C81F7ACB1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63411A4-2E4F-46AB-80D9-41D69C612E57}" type="presOf" srcId="{F3769CB0-4453-4858-A510-972D60997A76}" destId="{FB38BF79-65FE-482F-923C-23C7999BE604}" srcOrd="0" destOrd="0" presId="urn:microsoft.com/office/officeart/2005/8/layout/list1"/>
    <dgm:cxn modelId="{788456BC-FAEB-4163-BB57-83E6EDA15F0F}" type="presOf" srcId="{8D8109B7-8E24-4CB9-8FB5-2A3F29C89B99}" destId="{3F518770-18CC-4853-A22E-5602952D8EB1}" srcOrd="0" destOrd="0" presId="urn:microsoft.com/office/officeart/2005/8/layout/list1"/>
    <dgm:cxn modelId="{41E696D9-0005-4796-95A4-CEE882E053CE}" type="presOf" srcId="{F3769CB0-4453-4858-A510-972D60997A76}" destId="{AC5694EA-F0D2-4D73-8DB1-43CCA14A1631}" srcOrd="1" destOrd="0" presId="urn:microsoft.com/office/officeart/2005/8/layout/list1"/>
    <dgm:cxn modelId="{7FB94BB9-69CD-4AA4-B894-EE30BFE9C184}" type="presOf" srcId="{FB6AA06F-B2F6-4128-A007-C2C81F7ACB18}" destId="{A25DAD74-2F0F-4DAD-8181-F70635D77360}" srcOrd="1" destOrd="0" presId="urn:microsoft.com/office/officeart/2005/8/layout/list1"/>
    <dgm:cxn modelId="{5F260D60-A0E5-4DBC-8031-0D4CBE92C42A}" srcId="{43F4D35C-468C-40DD-A624-EAE69EA24D36}" destId="{FB6AA06F-B2F6-4128-A007-C2C81F7ACB18}" srcOrd="3" destOrd="0" parTransId="{9E977221-D3AD-48A2-9994-56D6E365D279}" sibTransId="{2A7E4AC9-14AD-48B7-88BB-9883E7FB7C23}"/>
    <dgm:cxn modelId="{DB2447DF-C0B4-42BF-B6B6-AD3E0FF98C1C}" srcId="{43F4D35C-468C-40DD-A624-EAE69EA24D36}" destId="{8D8109B7-8E24-4CB9-8FB5-2A3F29C89B99}" srcOrd="0" destOrd="0" parTransId="{27BA6679-BBB3-4208-9389-EEB32AECDA51}" sibTransId="{AE8D78AE-6F4C-4CA8-8DD3-DD610327996C}"/>
    <dgm:cxn modelId="{F6BAC83B-16B1-4C86-8953-D7286EB8C344}" type="presOf" srcId="{924DC9A4-B6EA-4AF7-BF3C-BD0B76320E95}" destId="{7BACFCE9-6DCF-4211-8743-2CC97832A1D5}" srcOrd="1" destOrd="0" presId="urn:microsoft.com/office/officeart/2005/8/layout/list1"/>
    <dgm:cxn modelId="{169220F2-517C-4551-91DE-A457805727E4}" srcId="{43F4D35C-468C-40DD-A624-EAE69EA24D36}" destId="{924DC9A4-B6EA-4AF7-BF3C-BD0B76320E95}" srcOrd="1" destOrd="0" parTransId="{501773E8-8FB0-43E4-BBBD-22AAEB7E2954}" sibTransId="{87A15E55-852E-43BB-9D6D-E24CB1223D66}"/>
    <dgm:cxn modelId="{493D56F3-DB9B-4367-8012-00411747550E}" srcId="{43F4D35C-468C-40DD-A624-EAE69EA24D36}" destId="{F3769CB0-4453-4858-A510-972D60997A76}" srcOrd="2" destOrd="0" parTransId="{AD652B85-2457-482F-9C6A-30A5FD5FECC0}" sibTransId="{DCDB1039-F934-4507-ACEC-DB3F2C89F1FE}"/>
    <dgm:cxn modelId="{D06A8AD8-29CC-4548-A2AC-FF0168655E82}" type="presOf" srcId="{924DC9A4-B6EA-4AF7-BF3C-BD0B76320E95}" destId="{BFE693D3-0E78-40AD-B9BD-7E7F3EE6D384}" srcOrd="0" destOrd="0" presId="urn:microsoft.com/office/officeart/2005/8/layout/list1"/>
    <dgm:cxn modelId="{4D5FFC80-2334-4200-B991-FD762C2A5123}" type="presOf" srcId="{FB6AA06F-B2F6-4128-A007-C2C81F7ACB18}" destId="{4415BF0B-E486-4F81-8F68-ED5CECCAC4E3}" srcOrd="0" destOrd="0" presId="urn:microsoft.com/office/officeart/2005/8/layout/list1"/>
    <dgm:cxn modelId="{227BEA43-71C7-4686-8F4A-DCFDA435131B}" type="presOf" srcId="{43F4D35C-468C-40DD-A624-EAE69EA24D36}" destId="{B396C5E9-6A63-451D-B7A3-D707B2F6CC26}" srcOrd="0" destOrd="0" presId="urn:microsoft.com/office/officeart/2005/8/layout/list1"/>
    <dgm:cxn modelId="{184722E1-10B6-44A7-93FC-C95DF1169331}" type="presOf" srcId="{8D8109B7-8E24-4CB9-8FB5-2A3F29C89B99}" destId="{A79DCDEE-D213-4CAE-BC96-7A8AC30402CD}" srcOrd="1" destOrd="0" presId="urn:microsoft.com/office/officeart/2005/8/layout/list1"/>
    <dgm:cxn modelId="{A4EDBADF-D86E-403F-8A1D-F7E713DCCD8B}" type="presParOf" srcId="{B396C5E9-6A63-451D-B7A3-D707B2F6CC26}" destId="{7592B437-0EA5-4E25-836F-73C6E1C3ABB1}" srcOrd="0" destOrd="0" presId="urn:microsoft.com/office/officeart/2005/8/layout/list1"/>
    <dgm:cxn modelId="{2C2964EC-372F-4D7E-8B46-44D005A78C24}" type="presParOf" srcId="{7592B437-0EA5-4E25-836F-73C6E1C3ABB1}" destId="{3F518770-18CC-4853-A22E-5602952D8EB1}" srcOrd="0" destOrd="0" presId="urn:microsoft.com/office/officeart/2005/8/layout/list1"/>
    <dgm:cxn modelId="{9E822120-F2C4-4F9F-85C7-D009ECBBF13A}" type="presParOf" srcId="{7592B437-0EA5-4E25-836F-73C6E1C3ABB1}" destId="{A79DCDEE-D213-4CAE-BC96-7A8AC30402CD}" srcOrd="1" destOrd="0" presId="urn:microsoft.com/office/officeart/2005/8/layout/list1"/>
    <dgm:cxn modelId="{7F2F68AF-0EB7-435B-9863-2B4FDEC24A82}" type="presParOf" srcId="{B396C5E9-6A63-451D-B7A3-D707B2F6CC26}" destId="{745F25FC-A41A-4093-A5A9-AD81D67FC048}" srcOrd="1" destOrd="0" presId="urn:microsoft.com/office/officeart/2005/8/layout/list1"/>
    <dgm:cxn modelId="{87AEADA4-C27E-4CA4-B2BA-288F11EF470B}" type="presParOf" srcId="{B396C5E9-6A63-451D-B7A3-D707B2F6CC26}" destId="{A86CFB33-B701-4BDD-A503-4115DAC2974D}" srcOrd="2" destOrd="0" presId="urn:microsoft.com/office/officeart/2005/8/layout/list1"/>
    <dgm:cxn modelId="{01CDE53E-B152-49F1-BD40-DEAFE4C21FFE}" type="presParOf" srcId="{B396C5E9-6A63-451D-B7A3-D707B2F6CC26}" destId="{FA9742E8-612E-47AD-A30D-C27DDD0E7DA9}" srcOrd="3" destOrd="0" presId="urn:microsoft.com/office/officeart/2005/8/layout/list1"/>
    <dgm:cxn modelId="{25A8A6DA-3ECA-40FA-8362-305A184EF3D9}" type="presParOf" srcId="{B396C5E9-6A63-451D-B7A3-D707B2F6CC26}" destId="{D720580E-2B69-4D8B-B186-50A1B60712A7}" srcOrd="4" destOrd="0" presId="urn:microsoft.com/office/officeart/2005/8/layout/list1"/>
    <dgm:cxn modelId="{605B5572-1282-45B7-BC21-96F633ADF912}" type="presParOf" srcId="{D720580E-2B69-4D8B-B186-50A1B60712A7}" destId="{BFE693D3-0E78-40AD-B9BD-7E7F3EE6D384}" srcOrd="0" destOrd="0" presId="urn:microsoft.com/office/officeart/2005/8/layout/list1"/>
    <dgm:cxn modelId="{92588E08-A3A2-4C78-89B6-5C33AA063E2F}" type="presParOf" srcId="{D720580E-2B69-4D8B-B186-50A1B60712A7}" destId="{7BACFCE9-6DCF-4211-8743-2CC97832A1D5}" srcOrd="1" destOrd="0" presId="urn:microsoft.com/office/officeart/2005/8/layout/list1"/>
    <dgm:cxn modelId="{588E61A9-61DA-4040-994A-BDF50966C673}" type="presParOf" srcId="{B396C5E9-6A63-451D-B7A3-D707B2F6CC26}" destId="{61AFFCCA-21F8-488C-9229-9D4169972AFF}" srcOrd="5" destOrd="0" presId="urn:microsoft.com/office/officeart/2005/8/layout/list1"/>
    <dgm:cxn modelId="{AA27311D-CF00-4A87-B628-1F2552F99786}" type="presParOf" srcId="{B396C5E9-6A63-451D-B7A3-D707B2F6CC26}" destId="{201B1750-AEB4-44A5-B336-7D81C02FBC83}" srcOrd="6" destOrd="0" presId="urn:microsoft.com/office/officeart/2005/8/layout/list1"/>
    <dgm:cxn modelId="{A33517E9-44E7-4A2A-887F-5500999AE216}" type="presParOf" srcId="{B396C5E9-6A63-451D-B7A3-D707B2F6CC26}" destId="{5E2B2F25-EB88-40D0-BB69-67B0334CB385}" srcOrd="7" destOrd="0" presId="urn:microsoft.com/office/officeart/2005/8/layout/list1"/>
    <dgm:cxn modelId="{0F4D85D1-43E7-46F7-9D58-38FCA85E123D}" type="presParOf" srcId="{B396C5E9-6A63-451D-B7A3-D707B2F6CC26}" destId="{31D0E49D-9E6F-4F89-B234-909DCE20F826}" srcOrd="8" destOrd="0" presId="urn:microsoft.com/office/officeart/2005/8/layout/list1"/>
    <dgm:cxn modelId="{B79F4527-AD26-41D0-92B2-232CD9A90B76}" type="presParOf" srcId="{31D0E49D-9E6F-4F89-B234-909DCE20F826}" destId="{FB38BF79-65FE-482F-923C-23C7999BE604}" srcOrd="0" destOrd="0" presId="urn:microsoft.com/office/officeart/2005/8/layout/list1"/>
    <dgm:cxn modelId="{401353FD-015B-4B22-B7C9-9DB3D51CC501}" type="presParOf" srcId="{31D0E49D-9E6F-4F89-B234-909DCE20F826}" destId="{AC5694EA-F0D2-4D73-8DB1-43CCA14A1631}" srcOrd="1" destOrd="0" presId="urn:microsoft.com/office/officeart/2005/8/layout/list1"/>
    <dgm:cxn modelId="{9DC0B8EE-B87D-43AF-A1BE-22A4FCCC45C1}" type="presParOf" srcId="{B396C5E9-6A63-451D-B7A3-D707B2F6CC26}" destId="{390074EC-8742-48A7-96E5-CA91EFF6B0F2}" srcOrd="9" destOrd="0" presId="urn:microsoft.com/office/officeart/2005/8/layout/list1"/>
    <dgm:cxn modelId="{556C27CC-4A4B-496D-8E57-BEDC6B154A16}" type="presParOf" srcId="{B396C5E9-6A63-451D-B7A3-D707B2F6CC26}" destId="{51387ED8-2DA0-4795-996C-30D784AA5F71}" srcOrd="10" destOrd="0" presId="urn:microsoft.com/office/officeart/2005/8/layout/list1"/>
    <dgm:cxn modelId="{FFB772CD-5AE0-46DD-ACE9-60BA8D4A436D}" type="presParOf" srcId="{B396C5E9-6A63-451D-B7A3-D707B2F6CC26}" destId="{33C7A62E-AED7-43FD-A84D-89756DB2ABCF}" srcOrd="11" destOrd="0" presId="urn:microsoft.com/office/officeart/2005/8/layout/list1"/>
    <dgm:cxn modelId="{D8672038-0A80-4841-A317-4AD0CB8A9D11}" type="presParOf" srcId="{B396C5E9-6A63-451D-B7A3-D707B2F6CC26}" destId="{15F38A80-C2CB-4EBA-B6A9-C420E703386B}" srcOrd="12" destOrd="0" presId="urn:microsoft.com/office/officeart/2005/8/layout/list1"/>
    <dgm:cxn modelId="{A6DC3D46-646F-4317-A611-8A4D897548B8}" type="presParOf" srcId="{15F38A80-C2CB-4EBA-B6A9-C420E703386B}" destId="{4415BF0B-E486-4F81-8F68-ED5CECCAC4E3}" srcOrd="0" destOrd="0" presId="urn:microsoft.com/office/officeart/2005/8/layout/list1"/>
    <dgm:cxn modelId="{A5A56D28-883B-4B94-876F-BD6F7B51283C}" type="presParOf" srcId="{15F38A80-C2CB-4EBA-B6A9-C420E703386B}" destId="{A25DAD74-2F0F-4DAD-8181-F70635D77360}" srcOrd="1" destOrd="0" presId="urn:microsoft.com/office/officeart/2005/8/layout/list1"/>
    <dgm:cxn modelId="{6D5D6299-DCAC-4655-BC86-31910C544F0B}" type="presParOf" srcId="{B396C5E9-6A63-451D-B7A3-D707B2F6CC26}" destId="{E50D2462-07E6-4A08-9A24-8C0AC2E99665}" srcOrd="13" destOrd="0" presId="urn:microsoft.com/office/officeart/2005/8/layout/list1"/>
    <dgm:cxn modelId="{8E4F17CC-3DA3-4581-844F-2201C1B4F0BA}" type="presParOf" srcId="{B396C5E9-6A63-451D-B7A3-D707B2F6CC26}" destId="{5C7B8BB4-25CE-4608-8BD2-12E9B918D50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E275FD-16DF-4F26-AA1F-A4ABEF7A31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B70989EC-0599-4351-921F-54681DC3E9E7}">
      <dgm:prSet phldrT="[Text]"/>
      <dgm:spPr/>
      <dgm:t>
        <a:bodyPr/>
        <a:lstStyle/>
        <a:p>
          <a:r>
            <a:rPr lang="en-US" dirty="0" smtClean="0"/>
            <a:t>      </a:t>
          </a:r>
          <a:r>
            <a:rPr lang="sr-Cyrl-RS" b="1" dirty="0" smtClean="0"/>
            <a:t>Мета-анализа</a:t>
          </a:r>
          <a:r>
            <a:rPr lang="sr-Cyrl-RS" dirty="0" smtClean="0"/>
            <a:t>: фактори који утичу на учење у</a:t>
          </a:r>
          <a:r>
            <a:rPr lang="en-US" dirty="0" smtClean="0"/>
            <a:t> </a:t>
          </a:r>
          <a:r>
            <a:rPr lang="sr-Cyrl-RS" dirty="0" smtClean="0"/>
            <a:t> </a:t>
          </a:r>
          <a:r>
            <a:rPr lang="en-US" dirty="0" smtClean="0"/>
            <a:t>                </a:t>
          </a:r>
          <a:r>
            <a:rPr lang="sr-Latn-RS" dirty="0" smtClean="0"/>
            <a:t>  </a:t>
          </a:r>
          <a:r>
            <a:rPr lang="sr-Cyrl-RS" dirty="0" smtClean="0"/>
            <a:t>п  </a:t>
          </a:r>
          <a:r>
            <a:rPr lang="sr-Latn-RS" dirty="0" smtClean="0"/>
            <a:t> </a:t>
          </a:r>
          <a:r>
            <a:rPr lang="sr-Cyrl-RS" dirty="0" smtClean="0"/>
            <a:t>планетаријуму (</a:t>
          </a:r>
          <a:r>
            <a:rPr lang="en-US" dirty="0" err="1" smtClean="0"/>
            <a:t>Brazell</a:t>
          </a:r>
          <a:r>
            <a:rPr lang="en-US" dirty="0" smtClean="0"/>
            <a:t>, 2009)</a:t>
          </a:r>
          <a:r>
            <a:rPr lang="sr-Cyrl-RS" dirty="0" smtClean="0"/>
            <a:t>; ефикасност учења у    ппланетаријуму </a:t>
          </a:r>
          <a:r>
            <a:rPr lang="en-US" dirty="0" smtClean="0"/>
            <a:t>(</a:t>
          </a:r>
          <a:r>
            <a:rPr lang="en-US" dirty="0" err="1" smtClean="0"/>
            <a:t>Sunal</a:t>
          </a:r>
          <a:r>
            <a:rPr lang="en-US" dirty="0" smtClean="0"/>
            <a:t>, 1977; </a:t>
          </a:r>
          <a:r>
            <a:rPr lang="sr-Latn-RS" dirty="0" smtClean="0"/>
            <a:t>R</a:t>
          </a:r>
          <a:r>
            <a:rPr lang="en-US" dirty="0" err="1" smtClean="0"/>
            <a:t>eed</a:t>
          </a:r>
          <a:r>
            <a:rPr lang="en-US" dirty="0" smtClean="0"/>
            <a:t>, 1970</a:t>
          </a:r>
          <a:r>
            <a:rPr lang="sr-Cyrl-RS" dirty="0" smtClean="0"/>
            <a:t>; </a:t>
          </a:r>
          <a:r>
            <a:rPr lang="sr-Latn-RS" dirty="0" smtClean="0"/>
            <a:t>Rosemergy, 1959</a:t>
          </a:r>
          <a:r>
            <a:rPr lang="en-US" dirty="0" smtClean="0"/>
            <a:t>)</a:t>
          </a:r>
          <a:endParaRPr lang="en-US" dirty="0"/>
        </a:p>
      </dgm:t>
    </dgm:pt>
    <dgm:pt modelId="{76217005-288F-464E-9A01-6E67C380233B}" type="parTrans" cxnId="{990B5B50-FDBB-480F-8FFC-FE4F5C656307}">
      <dgm:prSet/>
      <dgm:spPr/>
      <dgm:t>
        <a:bodyPr/>
        <a:lstStyle/>
        <a:p>
          <a:endParaRPr lang="en-US"/>
        </a:p>
      </dgm:t>
    </dgm:pt>
    <dgm:pt modelId="{24FEB4BF-C4B5-4F51-B2CB-2C388A2E1E3D}" type="sibTrans" cxnId="{990B5B50-FDBB-480F-8FFC-FE4F5C656307}">
      <dgm:prSet/>
      <dgm:spPr/>
      <dgm:t>
        <a:bodyPr/>
        <a:lstStyle/>
        <a:p>
          <a:endParaRPr lang="en-US"/>
        </a:p>
      </dgm:t>
    </dgm:pt>
    <dgm:pt modelId="{B8F4C513-0000-46B4-9E34-DC89EB69A04A}">
      <dgm:prSet phldrT="[Text]"/>
      <dgm:spPr/>
      <dgm:t>
        <a:bodyPr/>
        <a:lstStyle/>
        <a:p>
          <a:r>
            <a:rPr lang="sr-Cyrl-RS" b="1" u="sng" dirty="0" smtClean="0"/>
            <a:t>Часопис „Васиона“ </a:t>
          </a:r>
          <a:r>
            <a:rPr lang="sr-Cyrl-RS" b="1" u="none" dirty="0" smtClean="0"/>
            <a:t>(од 1953)</a:t>
          </a:r>
          <a:r>
            <a:rPr lang="sr-Cyrl-RS" b="1" dirty="0" smtClean="0"/>
            <a:t>: </a:t>
          </a:r>
          <a:r>
            <a:rPr lang="sr-Cyrl-RS" dirty="0" smtClean="0"/>
            <a:t>Активности у планетаријуму и сарадња са школама (Поповић, 1997; Јанковић, 1984; Пејовић, 1983); </a:t>
          </a:r>
          <a:endParaRPr lang="en-US" dirty="0"/>
        </a:p>
      </dgm:t>
    </dgm:pt>
    <dgm:pt modelId="{3B609B0D-0AA3-4839-857C-14861C7F1D59}" type="parTrans" cxnId="{B5BC7DE1-F766-4BE2-A4F8-C067C3E690FC}">
      <dgm:prSet/>
      <dgm:spPr/>
      <dgm:t>
        <a:bodyPr/>
        <a:lstStyle/>
        <a:p>
          <a:endParaRPr lang="en-US"/>
        </a:p>
      </dgm:t>
    </dgm:pt>
    <dgm:pt modelId="{362C32E7-95A5-46D0-982C-B1508E53BE70}" type="sibTrans" cxnId="{B5BC7DE1-F766-4BE2-A4F8-C067C3E690FC}">
      <dgm:prSet/>
      <dgm:spPr/>
      <dgm:t>
        <a:bodyPr/>
        <a:lstStyle/>
        <a:p>
          <a:endParaRPr lang="en-US"/>
        </a:p>
      </dgm:t>
    </dgm:pt>
    <dgm:pt modelId="{3075FBEA-60F1-4622-B9A6-46324C0CCB43}" type="pres">
      <dgm:prSet presAssocID="{50E275FD-16DF-4F26-AA1F-A4ABEF7A31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0F1C02D-58A4-4148-BEC3-3E1D8C6ABF6F}" type="pres">
      <dgm:prSet presAssocID="{50E275FD-16DF-4F26-AA1F-A4ABEF7A316E}" presName="Name1" presStyleCnt="0"/>
      <dgm:spPr/>
    </dgm:pt>
    <dgm:pt modelId="{E769F4BD-4996-4165-952D-CD7BBD715DBE}" type="pres">
      <dgm:prSet presAssocID="{50E275FD-16DF-4F26-AA1F-A4ABEF7A316E}" presName="cycle" presStyleCnt="0"/>
      <dgm:spPr/>
    </dgm:pt>
    <dgm:pt modelId="{C63712CD-A9F9-4EA4-8D59-10C6EB742EE4}" type="pres">
      <dgm:prSet presAssocID="{50E275FD-16DF-4F26-AA1F-A4ABEF7A316E}" presName="srcNode" presStyleLbl="node1" presStyleIdx="0" presStyleCnt="2"/>
      <dgm:spPr/>
    </dgm:pt>
    <dgm:pt modelId="{B216B849-3C0A-4F17-9A7D-ACAEEE869522}" type="pres">
      <dgm:prSet presAssocID="{50E275FD-16DF-4F26-AA1F-A4ABEF7A316E}" presName="conn" presStyleLbl="parChTrans1D2" presStyleIdx="0" presStyleCnt="1" custLinFactNeighborX="-4210" custLinFactNeighborY="-5457"/>
      <dgm:spPr/>
      <dgm:t>
        <a:bodyPr/>
        <a:lstStyle/>
        <a:p>
          <a:endParaRPr lang="en-US"/>
        </a:p>
      </dgm:t>
    </dgm:pt>
    <dgm:pt modelId="{CB2F5BDC-D750-43EB-908D-26C4FD6EDFC6}" type="pres">
      <dgm:prSet presAssocID="{50E275FD-16DF-4F26-AA1F-A4ABEF7A316E}" presName="extraNode" presStyleLbl="node1" presStyleIdx="0" presStyleCnt="2"/>
      <dgm:spPr/>
    </dgm:pt>
    <dgm:pt modelId="{7F0E86E6-DD68-4F1F-9785-D32AEF55416C}" type="pres">
      <dgm:prSet presAssocID="{50E275FD-16DF-4F26-AA1F-A4ABEF7A316E}" presName="dstNode" presStyleLbl="node1" presStyleIdx="0" presStyleCnt="2"/>
      <dgm:spPr/>
    </dgm:pt>
    <dgm:pt modelId="{805ACBA6-CD52-4922-8EEE-014DB44EE7D3}" type="pres">
      <dgm:prSet presAssocID="{B70989EC-0599-4351-921F-54681DC3E9E7}" presName="text_1" presStyleLbl="node1" presStyleIdx="0" presStyleCnt="2" custScaleX="107803" custLinFactNeighborX="-960" custLinFactNeighborY="95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B5D63-E730-4A8C-A079-57E3346C4F4F}" type="pres">
      <dgm:prSet presAssocID="{B70989EC-0599-4351-921F-54681DC3E9E7}" presName="accent_1" presStyleCnt="0"/>
      <dgm:spPr/>
    </dgm:pt>
    <dgm:pt modelId="{5B64D639-1A26-4DD9-A9F1-064F068F0552}" type="pres">
      <dgm:prSet presAssocID="{B70989EC-0599-4351-921F-54681DC3E9E7}" presName="accentRepeatNode" presStyleLbl="solidFgAcc1" presStyleIdx="0" presStyleCnt="2" custLinFactNeighborX="4238" custLinFactNeighborY="7214"/>
      <dgm:spPr/>
    </dgm:pt>
    <dgm:pt modelId="{9F24158C-0E50-4973-A1D2-33AF9D20B683}" type="pres">
      <dgm:prSet presAssocID="{B8F4C513-0000-46B4-9E34-DC89EB69A04A}" presName="text_2" presStyleLbl="node1" presStyleIdx="1" presStyleCnt="2" custLinFactNeighborX="259" custLinFactNeighborY="458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2D9F8-003F-4E0C-B45E-A08C9C9DCE5F}" type="pres">
      <dgm:prSet presAssocID="{B8F4C513-0000-46B4-9E34-DC89EB69A04A}" presName="accent_2" presStyleCnt="0"/>
      <dgm:spPr/>
    </dgm:pt>
    <dgm:pt modelId="{7572BB25-82A2-4D74-85B6-7B91AAA48CAC}" type="pres">
      <dgm:prSet presAssocID="{B8F4C513-0000-46B4-9E34-DC89EB69A04A}" presName="accentRepeatNode" presStyleLbl="solidFgAcc1" presStyleIdx="1" presStyleCnt="2" custLinFactNeighborX="-8806" custLinFactNeighborY="24889"/>
      <dgm:spPr/>
    </dgm:pt>
  </dgm:ptLst>
  <dgm:cxnLst>
    <dgm:cxn modelId="{71B6BED5-6B7D-451E-9C29-13AA5BE97E57}" type="presOf" srcId="{24FEB4BF-C4B5-4F51-B2CB-2C388A2E1E3D}" destId="{B216B849-3C0A-4F17-9A7D-ACAEEE869522}" srcOrd="0" destOrd="0" presId="urn:microsoft.com/office/officeart/2008/layout/VerticalCurvedList"/>
    <dgm:cxn modelId="{9BF884D8-5BFE-4BD7-B2B2-9DC3BCEF7194}" type="presOf" srcId="{50E275FD-16DF-4F26-AA1F-A4ABEF7A316E}" destId="{3075FBEA-60F1-4622-B9A6-46324C0CCB43}" srcOrd="0" destOrd="0" presId="urn:microsoft.com/office/officeart/2008/layout/VerticalCurvedList"/>
    <dgm:cxn modelId="{990B5B50-FDBB-480F-8FFC-FE4F5C656307}" srcId="{50E275FD-16DF-4F26-AA1F-A4ABEF7A316E}" destId="{B70989EC-0599-4351-921F-54681DC3E9E7}" srcOrd="0" destOrd="0" parTransId="{76217005-288F-464E-9A01-6E67C380233B}" sibTransId="{24FEB4BF-C4B5-4F51-B2CB-2C388A2E1E3D}"/>
    <dgm:cxn modelId="{B5BC7DE1-F766-4BE2-A4F8-C067C3E690FC}" srcId="{50E275FD-16DF-4F26-AA1F-A4ABEF7A316E}" destId="{B8F4C513-0000-46B4-9E34-DC89EB69A04A}" srcOrd="1" destOrd="0" parTransId="{3B609B0D-0AA3-4839-857C-14861C7F1D59}" sibTransId="{362C32E7-95A5-46D0-982C-B1508E53BE70}"/>
    <dgm:cxn modelId="{A0FBECF3-B319-4217-B2B6-56BB05EFE9F4}" type="presOf" srcId="{B8F4C513-0000-46B4-9E34-DC89EB69A04A}" destId="{9F24158C-0E50-4973-A1D2-33AF9D20B683}" srcOrd="0" destOrd="0" presId="urn:microsoft.com/office/officeart/2008/layout/VerticalCurvedList"/>
    <dgm:cxn modelId="{9870F64D-F2E2-463A-89E7-08F466AF3024}" type="presOf" srcId="{B70989EC-0599-4351-921F-54681DC3E9E7}" destId="{805ACBA6-CD52-4922-8EEE-014DB44EE7D3}" srcOrd="0" destOrd="0" presId="urn:microsoft.com/office/officeart/2008/layout/VerticalCurvedList"/>
    <dgm:cxn modelId="{6732ED59-9F5F-46C1-81FC-3424D8A5FD18}" type="presParOf" srcId="{3075FBEA-60F1-4622-B9A6-46324C0CCB43}" destId="{70F1C02D-58A4-4148-BEC3-3E1D8C6ABF6F}" srcOrd="0" destOrd="0" presId="urn:microsoft.com/office/officeart/2008/layout/VerticalCurvedList"/>
    <dgm:cxn modelId="{8B3B0B77-E0D1-4363-A9E8-426E94FEF657}" type="presParOf" srcId="{70F1C02D-58A4-4148-BEC3-3E1D8C6ABF6F}" destId="{E769F4BD-4996-4165-952D-CD7BBD715DBE}" srcOrd="0" destOrd="0" presId="urn:microsoft.com/office/officeart/2008/layout/VerticalCurvedList"/>
    <dgm:cxn modelId="{EEA672EB-9E41-4EEA-9FBB-89179C06E30F}" type="presParOf" srcId="{E769F4BD-4996-4165-952D-CD7BBD715DBE}" destId="{C63712CD-A9F9-4EA4-8D59-10C6EB742EE4}" srcOrd="0" destOrd="0" presId="urn:microsoft.com/office/officeart/2008/layout/VerticalCurvedList"/>
    <dgm:cxn modelId="{53588C28-FA0E-48E1-9A4E-497306E7C606}" type="presParOf" srcId="{E769F4BD-4996-4165-952D-CD7BBD715DBE}" destId="{B216B849-3C0A-4F17-9A7D-ACAEEE869522}" srcOrd="1" destOrd="0" presId="urn:microsoft.com/office/officeart/2008/layout/VerticalCurvedList"/>
    <dgm:cxn modelId="{EB169E37-E562-4924-8814-F875F932830D}" type="presParOf" srcId="{E769F4BD-4996-4165-952D-CD7BBD715DBE}" destId="{CB2F5BDC-D750-43EB-908D-26C4FD6EDFC6}" srcOrd="2" destOrd="0" presId="urn:microsoft.com/office/officeart/2008/layout/VerticalCurvedList"/>
    <dgm:cxn modelId="{5CF3AC1E-BCBA-426B-91AF-176660606592}" type="presParOf" srcId="{E769F4BD-4996-4165-952D-CD7BBD715DBE}" destId="{7F0E86E6-DD68-4F1F-9785-D32AEF55416C}" srcOrd="3" destOrd="0" presId="urn:microsoft.com/office/officeart/2008/layout/VerticalCurvedList"/>
    <dgm:cxn modelId="{32D6EDBA-E01A-4571-9B67-D39073DB8ECD}" type="presParOf" srcId="{70F1C02D-58A4-4148-BEC3-3E1D8C6ABF6F}" destId="{805ACBA6-CD52-4922-8EEE-014DB44EE7D3}" srcOrd="1" destOrd="0" presId="urn:microsoft.com/office/officeart/2008/layout/VerticalCurvedList"/>
    <dgm:cxn modelId="{9F28A40B-B022-4DAC-8F62-3E652A6C2E7B}" type="presParOf" srcId="{70F1C02D-58A4-4148-BEC3-3E1D8C6ABF6F}" destId="{A4CB5D63-E730-4A8C-A079-57E3346C4F4F}" srcOrd="2" destOrd="0" presId="urn:microsoft.com/office/officeart/2008/layout/VerticalCurvedList"/>
    <dgm:cxn modelId="{17EE41D3-BA1B-4440-B66E-22CCF7E6CF9B}" type="presParOf" srcId="{A4CB5D63-E730-4A8C-A079-57E3346C4F4F}" destId="{5B64D639-1A26-4DD9-A9F1-064F068F0552}" srcOrd="0" destOrd="0" presId="urn:microsoft.com/office/officeart/2008/layout/VerticalCurvedList"/>
    <dgm:cxn modelId="{C98FC6D3-11BC-43DB-BD82-D76351BEB509}" type="presParOf" srcId="{70F1C02D-58A4-4148-BEC3-3E1D8C6ABF6F}" destId="{9F24158C-0E50-4973-A1D2-33AF9D20B683}" srcOrd="3" destOrd="0" presId="urn:microsoft.com/office/officeart/2008/layout/VerticalCurvedList"/>
    <dgm:cxn modelId="{8C4777FE-6B80-490A-B884-FEF39CF02712}" type="presParOf" srcId="{70F1C02D-58A4-4148-BEC3-3E1D8C6ABF6F}" destId="{B762D9F8-003F-4E0C-B45E-A08C9C9DCE5F}" srcOrd="4" destOrd="0" presId="urn:microsoft.com/office/officeart/2008/layout/VerticalCurvedList"/>
    <dgm:cxn modelId="{7244C12C-A027-40A0-A11F-76010DABB584}" type="presParOf" srcId="{B762D9F8-003F-4E0C-B45E-A08C9C9DCE5F}" destId="{7572BB25-82A2-4D74-85B6-7B91AAA48C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A71B16-466E-4AF7-A505-438E8A9DB7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FA1442-38B2-4697-B829-6F4DDE421440}">
      <dgm:prSet phldrT="[Text]" custT="1"/>
      <dgm:spPr/>
      <dgm:t>
        <a:bodyPr/>
        <a:lstStyle/>
        <a:p>
          <a:r>
            <a:rPr lang="sr-Cyrl-RS" sz="2000" dirty="0" smtClean="0"/>
            <a:t>Индикатори ресурса и структуре</a:t>
          </a:r>
          <a:endParaRPr lang="en-US" sz="2000" dirty="0"/>
        </a:p>
      </dgm:t>
    </dgm:pt>
    <dgm:pt modelId="{2A6B3A60-1F8B-4CB9-872D-92C3729455D3}" type="parTrans" cxnId="{77AB3D2A-8EEB-49AF-B2A7-BC0E73C8B000}">
      <dgm:prSet/>
      <dgm:spPr/>
      <dgm:t>
        <a:bodyPr/>
        <a:lstStyle/>
        <a:p>
          <a:endParaRPr lang="en-US"/>
        </a:p>
      </dgm:t>
    </dgm:pt>
    <dgm:pt modelId="{2E2688AB-941E-4440-B239-A5F9682D40BE}" type="sibTrans" cxnId="{77AB3D2A-8EEB-49AF-B2A7-BC0E73C8B000}">
      <dgm:prSet/>
      <dgm:spPr/>
      <dgm:t>
        <a:bodyPr/>
        <a:lstStyle/>
        <a:p>
          <a:endParaRPr lang="en-US"/>
        </a:p>
      </dgm:t>
    </dgm:pt>
    <dgm:pt modelId="{F21152DE-561B-46C8-8FA9-07BE626877A2}">
      <dgm:prSet phldrT="[Text]"/>
      <dgm:spPr/>
      <dgm:t>
        <a:bodyPr/>
        <a:lstStyle/>
        <a:p>
          <a:r>
            <a:rPr lang="sr-Cyrl-RS" dirty="0" smtClean="0"/>
            <a:t>Индикатори постигнућа</a:t>
          </a:r>
          <a:endParaRPr lang="en-US" dirty="0"/>
        </a:p>
      </dgm:t>
    </dgm:pt>
    <dgm:pt modelId="{E2A742B7-E2D4-45CF-91FE-EEF5B0C692EF}" type="parTrans" cxnId="{BF428300-6464-40D1-8E28-72CB0DA1BDDF}">
      <dgm:prSet/>
      <dgm:spPr/>
      <dgm:t>
        <a:bodyPr/>
        <a:lstStyle/>
        <a:p>
          <a:endParaRPr lang="en-US"/>
        </a:p>
      </dgm:t>
    </dgm:pt>
    <dgm:pt modelId="{C2640D99-CC19-4D7C-BF64-7794029EA7BB}" type="sibTrans" cxnId="{BF428300-6464-40D1-8E28-72CB0DA1BDDF}">
      <dgm:prSet/>
      <dgm:spPr/>
      <dgm:t>
        <a:bodyPr/>
        <a:lstStyle/>
        <a:p>
          <a:endParaRPr lang="en-US"/>
        </a:p>
      </dgm:t>
    </dgm:pt>
    <dgm:pt modelId="{E9FFC1AB-12AC-41AF-BBAA-7254051BD64C}" type="pres">
      <dgm:prSet presAssocID="{47A71B16-466E-4AF7-A505-438E8A9DB7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9EF5A5-E9D6-44CF-8C71-B9B485886982}" type="pres">
      <dgm:prSet presAssocID="{6FFA1442-38B2-4697-B829-6F4DDE421440}" presName="parentText" presStyleLbl="node1" presStyleIdx="0" presStyleCnt="2" custScaleY="58757" custLinFactY="-33469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E3A20-EAAC-4DF1-A7AC-8373EEE28C75}" type="pres">
      <dgm:prSet presAssocID="{2E2688AB-941E-4440-B239-A5F9682D40BE}" presName="spacer" presStyleCnt="0"/>
      <dgm:spPr/>
    </dgm:pt>
    <dgm:pt modelId="{CB2286C5-5AC4-4E36-9B62-BC090B2C6A70}" type="pres">
      <dgm:prSet presAssocID="{F21152DE-561B-46C8-8FA9-07BE626877A2}" presName="parentText" presStyleLbl="node1" presStyleIdx="1" presStyleCnt="2" custScaleY="44132" custLinFactY="21594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428300-6464-40D1-8E28-72CB0DA1BDDF}" srcId="{47A71B16-466E-4AF7-A505-438E8A9DB7D8}" destId="{F21152DE-561B-46C8-8FA9-07BE626877A2}" srcOrd="1" destOrd="0" parTransId="{E2A742B7-E2D4-45CF-91FE-EEF5B0C692EF}" sibTransId="{C2640D99-CC19-4D7C-BF64-7794029EA7BB}"/>
    <dgm:cxn modelId="{30D6F23E-CED7-4F8C-891E-54912DFC5D56}" type="presOf" srcId="{6FFA1442-38B2-4697-B829-6F4DDE421440}" destId="{299EF5A5-E9D6-44CF-8C71-B9B485886982}" srcOrd="0" destOrd="0" presId="urn:microsoft.com/office/officeart/2005/8/layout/vList2"/>
    <dgm:cxn modelId="{77AB3D2A-8EEB-49AF-B2A7-BC0E73C8B000}" srcId="{47A71B16-466E-4AF7-A505-438E8A9DB7D8}" destId="{6FFA1442-38B2-4697-B829-6F4DDE421440}" srcOrd="0" destOrd="0" parTransId="{2A6B3A60-1F8B-4CB9-872D-92C3729455D3}" sibTransId="{2E2688AB-941E-4440-B239-A5F9682D40BE}"/>
    <dgm:cxn modelId="{F4DA3201-561A-4162-9DF2-2F55D37B1EBE}" type="presOf" srcId="{47A71B16-466E-4AF7-A505-438E8A9DB7D8}" destId="{E9FFC1AB-12AC-41AF-BBAA-7254051BD64C}" srcOrd="0" destOrd="0" presId="urn:microsoft.com/office/officeart/2005/8/layout/vList2"/>
    <dgm:cxn modelId="{C6247AAC-5A62-425A-88EF-C59D257982A1}" type="presOf" srcId="{F21152DE-561B-46C8-8FA9-07BE626877A2}" destId="{CB2286C5-5AC4-4E36-9B62-BC090B2C6A70}" srcOrd="0" destOrd="0" presId="urn:microsoft.com/office/officeart/2005/8/layout/vList2"/>
    <dgm:cxn modelId="{73CA69F8-4C8D-4639-A05D-1B0B38B47601}" type="presParOf" srcId="{E9FFC1AB-12AC-41AF-BBAA-7254051BD64C}" destId="{299EF5A5-E9D6-44CF-8C71-B9B485886982}" srcOrd="0" destOrd="0" presId="urn:microsoft.com/office/officeart/2005/8/layout/vList2"/>
    <dgm:cxn modelId="{649E795D-FED6-4610-90DB-E02688D2B18F}" type="presParOf" srcId="{E9FFC1AB-12AC-41AF-BBAA-7254051BD64C}" destId="{854E3A20-EAAC-4DF1-A7AC-8373EEE28C75}" srcOrd="1" destOrd="0" presId="urn:microsoft.com/office/officeart/2005/8/layout/vList2"/>
    <dgm:cxn modelId="{E467C5B5-D349-440E-9F1E-D5D09F248C32}" type="presParOf" srcId="{E9FFC1AB-12AC-41AF-BBAA-7254051BD64C}" destId="{CB2286C5-5AC4-4E36-9B62-BC090B2C6A7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EA0CB9-C82C-4E44-B6BD-59DAF23021D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A33FA9-FA70-4378-A0FE-A57DF7F6968E}">
      <dgm:prSet phldrT="[Text]" custT="1"/>
      <dgm:spPr/>
      <dgm:t>
        <a:bodyPr/>
        <a:lstStyle/>
        <a:p>
          <a:r>
            <a:rPr lang="sr-Cyrl-RS" sz="1600" dirty="0" smtClean="0">
              <a:solidFill>
                <a:srgbClr val="FF0000"/>
              </a:solidFill>
            </a:rPr>
            <a:t>НУУ</a:t>
          </a:r>
          <a:endParaRPr lang="en-US" sz="1600" dirty="0">
            <a:solidFill>
              <a:srgbClr val="FF0000"/>
            </a:solidFill>
          </a:endParaRPr>
        </a:p>
      </dgm:t>
    </dgm:pt>
    <dgm:pt modelId="{D11D5E67-F5C5-48C4-B306-3D242DC64CE3}" type="parTrans" cxnId="{93177F38-D0E8-4712-951B-07FD6D42461E}">
      <dgm:prSet/>
      <dgm:spPr/>
      <dgm:t>
        <a:bodyPr/>
        <a:lstStyle/>
        <a:p>
          <a:endParaRPr lang="en-US"/>
        </a:p>
      </dgm:t>
    </dgm:pt>
    <dgm:pt modelId="{846F880D-B550-49C0-9D44-9A0153670245}" type="sibTrans" cxnId="{93177F38-D0E8-4712-951B-07FD6D42461E}">
      <dgm:prSet/>
      <dgm:spPr/>
      <dgm:t>
        <a:bodyPr/>
        <a:lstStyle/>
        <a:p>
          <a:endParaRPr lang="en-US"/>
        </a:p>
      </dgm:t>
    </dgm:pt>
    <dgm:pt modelId="{D8B233E1-E528-41F8-B6D3-E08C095260D9}">
      <dgm:prSet phldrT="[Text]" custT="1"/>
      <dgm:spPr/>
      <dgm:t>
        <a:bodyPr/>
        <a:lstStyle/>
        <a:p>
          <a:r>
            <a:rPr lang="sr-Cyrl-RS" sz="1600" dirty="0" smtClean="0"/>
            <a:t>НУН</a:t>
          </a:r>
          <a:endParaRPr lang="en-US" sz="1600" dirty="0"/>
        </a:p>
      </dgm:t>
    </dgm:pt>
    <dgm:pt modelId="{B3F2B65C-6D97-45E5-BA87-F347BC1B24B6}" type="parTrans" cxnId="{B8ADCCEF-D1AF-4A87-86CE-862DA6C1F2DD}">
      <dgm:prSet/>
      <dgm:spPr/>
      <dgm:t>
        <a:bodyPr/>
        <a:lstStyle/>
        <a:p>
          <a:endParaRPr lang="en-US"/>
        </a:p>
      </dgm:t>
    </dgm:pt>
    <dgm:pt modelId="{C84BD629-3C1D-42CF-A713-00462B851E5F}" type="sibTrans" cxnId="{B8ADCCEF-D1AF-4A87-86CE-862DA6C1F2DD}">
      <dgm:prSet/>
      <dgm:spPr/>
      <dgm:t>
        <a:bodyPr/>
        <a:lstStyle/>
        <a:p>
          <a:endParaRPr lang="en-US"/>
        </a:p>
      </dgm:t>
    </dgm:pt>
    <dgm:pt modelId="{D6C470EA-9157-4E25-AC09-09290A9E5B85}" type="pres">
      <dgm:prSet presAssocID="{73EA0CB9-C82C-4E44-B6BD-59DAF23021D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4609D0-230C-4A7A-B827-FA3DF75099E0}" type="pres">
      <dgm:prSet presAssocID="{73EA0CB9-C82C-4E44-B6BD-59DAF23021D9}" presName="divider" presStyleLbl="fgShp" presStyleIdx="0" presStyleCnt="1"/>
      <dgm:spPr/>
    </dgm:pt>
    <dgm:pt modelId="{E9F35AC6-E1DA-44C3-A8FD-1A8F3E636CE0}" type="pres">
      <dgm:prSet presAssocID="{E1A33FA9-FA70-4378-A0FE-A57DF7F6968E}" presName="downArrow" presStyleLbl="node1" presStyleIdx="0" presStyleCnt="2"/>
      <dgm:spPr/>
    </dgm:pt>
    <dgm:pt modelId="{1A7CFEED-8944-404A-B6F1-2C66B88067AD}" type="pres">
      <dgm:prSet presAssocID="{E1A33FA9-FA70-4378-A0FE-A57DF7F6968E}" presName="downArrowText" presStyleLbl="revTx" presStyleIdx="0" presStyleCnt="2" custScaleX="226645" custScaleY="151020" custLinFactNeighborX="-13956" custLinFactNeighborY="23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BAB49-3FEE-4CE8-AF4E-70A0B7F72462}" type="pres">
      <dgm:prSet presAssocID="{D8B233E1-E528-41F8-B6D3-E08C095260D9}" presName="upArrow" presStyleLbl="node1" presStyleIdx="1" presStyleCnt="2"/>
      <dgm:spPr/>
    </dgm:pt>
    <dgm:pt modelId="{6A16D269-8378-4414-AB90-2F290E1C662E}" type="pres">
      <dgm:prSet presAssocID="{D8B233E1-E528-41F8-B6D3-E08C095260D9}" presName="upArrowText" presStyleLbl="revTx" presStyleIdx="1" presStyleCnt="2" custScaleX="168092" custScaleY="121088" custLinFactNeighborX="3619" custLinFactNeighborY="-12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E794AD-54B8-4BC0-B4FE-050DF7EB2742}" type="presOf" srcId="{E1A33FA9-FA70-4378-A0FE-A57DF7F6968E}" destId="{1A7CFEED-8944-404A-B6F1-2C66B88067AD}" srcOrd="0" destOrd="0" presId="urn:microsoft.com/office/officeart/2005/8/layout/arrow3"/>
    <dgm:cxn modelId="{93177F38-D0E8-4712-951B-07FD6D42461E}" srcId="{73EA0CB9-C82C-4E44-B6BD-59DAF23021D9}" destId="{E1A33FA9-FA70-4378-A0FE-A57DF7F6968E}" srcOrd="0" destOrd="0" parTransId="{D11D5E67-F5C5-48C4-B306-3D242DC64CE3}" sibTransId="{846F880D-B550-49C0-9D44-9A0153670245}"/>
    <dgm:cxn modelId="{01B38465-37AC-4F4A-8AEA-16655793CDD1}" type="presOf" srcId="{D8B233E1-E528-41F8-B6D3-E08C095260D9}" destId="{6A16D269-8378-4414-AB90-2F290E1C662E}" srcOrd="0" destOrd="0" presId="urn:microsoft.com/office/officeart/2005/8/layout/arrow3"/>
    <dgm:cxn modelId="{B8ADCCEF-D1AF-4A87-86CE-862DA6C1F2DD}" srcId="{73EA0CB9-C82C-4E44-B6BD-59DAF23021D9}" destId="{D8B233E1-E528-41F8-B6D3-E08C095260D9}" srcOrd="1" destOrd="0" parTransId="{B3F2B65C-6D97-45E5-BA87-F347BC1B24B6}" sibTransId="{C84BD629-3C1D-42CF-A713-00462B851E5F}"/>
    <dgm:cxn modelId="{937A10B3-5D48-4F16-8F89-EDB453A13E46}" type="presOf" srcId="{73EA0CB9-C82C-4E44-B6BD-59DAF23021D9}" destId="{D6C470EA-9157-4E25-AC09-09290A9E5B85}" srcOrd="0" destOrd="0" presId="urn:microsoft.com/office/officeart/2005/8/layout/arrow3"/>
    <dgm:cxn modelId="{A29361C0-EF4B-482B-B77E-FE0DE170A3C5}" type="presParOf" srcId="{D6C470EA-9157-4E25-AC09-09290A9E5B85}" destId="{414609D0-230C-4A7A-B827-FA3DF75099E0}" srcOrd="0" destOrd="0" presId="urn:microsoft.com/office/officeart/2005/8/layout/arrow3"/>
    <dgm:cxn modelId="{1FC2360A-B006-4F2F-8838-AEE36C663179}" type="presParOf" srcId="{D6C470EA-9157-4E25-AC09-09290A9E5B85}" destId="{E9F35AC6-E1DA-44C3-A8FD-1A8F3E636CE0}" srcOrd="1" destOrd="0" presId="urn:microsoft.com/office/officeart/2005/8/layout/arrow3"/>
    <dgm:cxn modelId="{4D013514-5B95-415E-BEAE-B1EB58D74CA3}" type="presParOf" srcId="{D6C470EA-9157-4E25-AC09-09290A9E5B85}" destId="{1A7CFEED-8944-404A-B6F1-2C66B88067AD}" srcOrd="2" destOrd="0" presId="urn:microsoft.com/office/officeart/2005/8/layout/arrow3"/>
    <dgm:cxn modelId="{00877BCB-49B8-42AF-9406-36AE047F7556}" type="presParOf" srcId="{D6C470EA-9157-4E25-AC09-09290A9E5B85}" destId="{60ABAB49-3FEE-4CE8-AF4E-70A0B7F72462}" srcOrd="3" destOrd="0" presId="urn:microsoft.com/office/officeart/2005/8/layout/arrow3"/>
    <dgm:cxn modelId="{0816E727-F55C-4B27-A2D2-A44F98A5A75E}" type="presParOf" srcId="{D6C470EA-9157-4E25-AC09-09290A9E5B85}" destId="{6A16D269-8378-4414-AB90-2F290E1C662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EA0CB9-C82C-4E44-B6BD-59DAF23021D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A33FA9-FA70-4378-A0FE-A57DF7F6968E}">
      <dgm:prSet phldrT="[Text]" custT="1"/>
      <dgm:spPr/>
      <dgm:t>
        <a:bodyPr/>
        <a:lstStyle/>
        <a:p>
          <a:r>
            <a:rPr lang="sr-Cyrl-RS" sz="1600" dirty="0" smtClean="0">
              <a:solidFill>
                <a:srgbClr val="FF0000"/>
              </a:solidFill>
            </a:rPr>
            <a:t>НУУ</a:t>
          </a:r>
          <a:endParaRPr lang="en-US" sz="1600" dirty="0">
            <a:solidFill>
              <a:srgbClr val="FF0000"/>
            </a:solidFill>
          </a:endParaRPr>
        </a:p>
      </dgm:t>
    </dgm:pt>
    <dgm:pt modelId="{D11D5E67-F5C5-48C4-B306-3D242DC64CE3}" type="parTrans" cxnId="{93177F38-D0E8-4712-951B-07FD6D42461E}">
      <dgm:prSet/>
      <dgm:spPr/>
      <dgm:t>
        <a:bodyPr/>
        <a:lstStyle/>
        <a:p>
          <a:endParaRPr lang="en-US"/>
        </a:p>
      </dgm:t>
    </dgm:pt>
    <dgm:pt modelId="{846F880D-B550-49C0-9D44-9A0153670245}" type="sibTrans" cxnId="{93177F38-D0E8-4712-951B-07FD6D42461E}">
      <dgm:prSet/>
      <dgm:spPr/>
      <dgm:t>
        <a:bodyPr/>
        <a:lstStyle/>
        <a:p>
          <a:endParaRPr lang="en-US"/>
        </a:p>
      </dgm:t>
    </dgm:pt>
    <dgm:pt modelId="{D8B233E1-E528-41F8-B6D3-E08C095260D9}">
      <dgm:prSet phldrT="[Text]" custT="1"/>
      <dgm:spPr/>
      <dgm:t>
        <a:bodyPr/>
        <a:lstStyle/>
        <a:p>
          <a:r>
            <a:rPr lang="sr-Cyrl-RS" sz="1600" dirty="0" smtClean="0"/>
            <a:t>НУН</a:t>
          </a:r>
          <a:endParaRPr lang="en-US" sz="1600" dirty="0"/>
        </a:p>
      </dgm:t>
    </dgm:pt>
    <dgm:pt modelId="{B3F2B65C-6D97-45E5-BA87-F347BC1B24B6}" type="parTrans" cxnId="{B8ADCCEF-D1AF-4A87-86CE-862DA6C1F2DD}">
      <dgm:prSet/>
      <dgm:spPr/>
      <dgm:t>
        <a:bodyPr/>
        <a:lstStyle/>
        <a:p>
          <a:endParaRPr lang="en-US"/>
        </a:p>
      </dgm:t>
    </dgm:pt>
    <dgm:pt modelId="{C84BD629-3C1D-42CF-A713-00462B851E5F}" type="sibTrans" cxnId="{B8ADCCEF-D1AF-4A87-86CE-862DA6C1F2DD}">
      <dgm:prSet/>
      <dgm:spPr/>
      <dgm:t>
        <a:bodyPr/>
        <a:lstStyle/>
        <a:p>
          <a:endParaRPr lang="en-US"/>
        </a:p>
      </dgm:t>
    </dgm:pt>
    <dgm:pt modelId="{D6C470EA-9157-4E25-AC09-09290A9E5B85}" type="pres">
      <dgm:prSet presAssocID="{73EA0CB9-C82C-4E44-B6BD-59DAF23021D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4609D0-230C-4A7A-B827-FA3DF75099E0}" type="pres">
      <dgm:prSet presAssocID="{73EA0CB9-C82C-4E44-B6BD-59DAF23021D9}" presName="divider" presStyleLbl="fgShp" presStyleIdx="0" presStyleCnt="1"/>
      <dgm:spPr/>
    </dgm:pt>
    <dgm:pt modelId="{E9F35AC6-E1DA-44C3-A8FD-1A8F3E636CE0}" type="pres">
      <dgm:prSet presAssocID="{E1A33FA9-FA70-4378-A0FE-A57DF7F6968E}" presName="downArrow" presStyleLbl="node1" presStyleIdx="0" presStyleCnt="2" custLinFactNeighborX="-4912" custLinFactNeighborY="-3653"/>
      <dgm:spPr/>
    </dgm:pt>
    <dgm:pt modelId="{1A7CFEED-8944-404A-B6F1-2C66B88067AD}" type="pres">
      <dgm:prSet presAssocID="{E1A33FA9-FA70-4378-A0FE-A57DF7F6968E}" presName="downArrowText" presStyleLbl="revTx" presStyleIdx="0" presStyleCnt="2" custScaleX="226645" custScaleY="151020" custLinFactNeighborX="-13956" custLinFactNeighborY="23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BAB49-3FEE-4CE8-AF4E-70A0B7F72462}" type="pres">
      <dgm:prSet presAssocID="{D8B233E1-E528-41F8-B6D3-E08C095260D9}" presName="upArrow" presStyleLbl="node1" presStyleIdx="1" presStyleCnt="2"/>
      <dgm:spPr/>
    </dgm:pt>
    <dgm:pt modelId="{6A16D269-8378-4414-AB90-2F290E1C662E}" type="pres">
      <dgm:prSet presAssocID="{D8B233E1-E528-41F8-B6D3-E08C095260D9}" presName="upArrowText" presStyleLbl="revTx" presStyleIdx="1" presStyleCnt="2" custScaleX="168092" custScaleY="121088" custLinFactNeighborX="3619" custLinFactNeighborY="-12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177F38-D0E8-4712-951B-07FD6D42461E}" srcId="{73EA0CB9-C82C-4E44-B6BD-59DAF23021D9}" destId="{E1A33FA9-FA70-4378-A0FE-A57DF7F6968E}" srcOrd="0" destOrd="0" parTransId="{D11D5E67-F5C5-48C4-B306-3D242DC64CE3}" sibTransId="{846F880D-B550-49C0-9D44-9A0153670245}"/>
    <dgm:cxn modelId="{B8ADCCEF-D1AF-4A87-86CE-862DA6C1F2DD}" srcId="{73EA0CB9-C82C-4E44-B6BD-59DAF23021D9}" destId="{D8B233E1-E528-41F8-B6D3-E08C095260D9}" srcOrd="1" destOrd="0" parTransId="{B3F2B65C-6D97-45E5-BA87-F347BC1B24B6}" sibTransId="{C84BD629-3C1D-42CF-A713-00462B851E5F}"/>
    <dgm:cxn modelId="{34EAFC4F-3B45-47C3-956F-2FE5A65D0003}" type="presOf" srcId="{E1A33FA9-FA70-4378-A0FE-A57DF7F6968E}" destId="{1A7CFEED-8944-404A-B6F1-2C66B88067AD}" srcOrd="0" destOrd="0" presId="urn:microsoft.com/office/officeart/2005/8/layout/arrow3"/>
    <dgm:cxn modelId="{A0DBF755-353F-47C7-945F-4C5C06A30EC2}" type="presOf" srcId="{D8B233E1-E528-41F8-B6D3-E08C095260D9}" destId="{6A16D269-8378-4414-AB90-2F290E1C662E}" srcOrd="0" destOrd="0" presId="urn:microsoft.com/office/officeart/2005/8/layout/arrow3"/>
    <dgm:cxn modelId="{045E68FC-39F3-4B81-A9D3-E4ACE1FAA3BB}" type="presOf" srcId="{73EA0CB9-C82C-4E44-B6BD-59DAF23021D9}" destId="{D6C470EA-9157-4E25-AC09-09290A9E5B85}" srcOrd="0" destOrd="0" presId="urn:microsoft.com/office/officeart/2005/8/layout/arrow3"/>
    <dgm:cxn modelId="{C8788A6B-3910-4032-A5FE-971E05C324CE}" type="presParOf" srcId="{D6C470EA-9157-4E25-AC09-09290A9E5B85}" destId="{414609D0-230C-4A7A-B827-FA3DF75099E0}" srcOrd="0" destOrd="0" presId="urn:microsoft.com/office/officeart/2005/8/layout/arrow3"/>
    <dgm:cxn modelId="{FAC1C5A7-CF0D-48D7-B141-D59594CDA4B8}" type="presParOf" srcId="{D6C470EA-9157-4E25-AC09-09290A9E5B85}" destId="{E9F35AC6-E1DA-44C3-A8FD-1A8F3E636CE0}" srcOrd="1" destOrd="0" presId="urn:microsoft.com/office/officeart/2005/8/layout/arrow3"/>
    <dgm:cxn modelId="{B144DC21-5002-48A0-8277-289FD08AED61}" type="presParOf" srcId="{D6C470EA-9157-4E25-AC09-09290A9E5B85}" destId="{1A7CFEED-8944-404A-B6F1-2C66B88067AD}" srcOrd="2" destOrd="0" presId="urn:microsoft.com/office/officeart/2005/8/layout/arrow3"/>
    <dgm:cxn modelId="{01FE640B-ADA4-4C86-A894-504076A92C33}" type="presParOf" srcId="{D6C470EA-9157-4E25-AC09-09290A9E5B85}" destId="{60ABAB49-3FEE-4CE8-AF4E-70A0B7F72462}" srcOrd="3" destOrd="0" presId="urn:microsoft.com/office/officeart/2005/8/layout/arrow3"/>
    <dgm:cxn modelId="{CB14F04D-95E8-4105-8B0A-A702317FFA2B}" type="presParOf" srcId="{D6C470EA-9157-4E25-AC09-09290A9E5B85}" destId="{6A16D269-8378-4414-AB90-2F290E1C662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113F9-161F-496A-88E8-3DF307CD9E16}">
      <dsp:nvSpPr>
        <dsp:cNvPr id="0" name=""/>
        <dsp:cNvSpPr/>
      </dsp:nvSpPr>
      <dsp:spPr>
        <a:xfrm>
          <a:off x="0" y="14362"/>
          <a:ext cx="1905000" cy="11451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kern="1200" dirty="0" smtClean="0"/>
            <a:t>Потребе праксе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kern="1200" dirty="0" smtClean="0"/>
            <a:t>(васпитања)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kern="1200" dirty="0" smtClean="0"/>
            <a:t>– одрживи развој</a:t>
          </a:r>
          <a:endParaRPr lang="en-US" sz="1500" kern="1200" dirty="0"/>
        </a:p>
      </dsp:txBody>
      <dsp:txXfrm>
        <a:off x="55901" y="70263"/>
        <a:ext cx="1793198" cy="1033335"/>
      </dsp:txXfrm>
    </dsp:sp>
    <dsp:sp modelId="{F03A5BAE-8DFB-4A9F-BB20-EB165D3F4462}">
      <dsp:nvSpPr>
        <dsp:cNvPr id="0" name=""/>
        <dsp:cNvSpPr/>
      </dsp:nvSpPr>
      <dsp:spPr>
        <a:xfrm>
          <a:off x="0" y="1202700"/>
          <a:ext cx="1905000" cy="11451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kern="1200" dirty="0" smtClean="0"/>
            <a:t>Потребе науке (педагогије,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kern="1200" dirty="0" smtClean="0"/>
            <a:t>психологије, астрономије)</a:t>
          </a:r>
          <a:endParaRPr lang="en-US" sz="1500" kern="1200" dirty="0"/>
        </a:p>
      </dsp:txBody>
      <dsp:txXfrm>
        <a:off x="55901" y="1258601"/>
        <a:ext cx="1793198" cy="10333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3BF08-D5D9-482D-9A21-BFFD430B8D37}">
      <dsp:nvSpPr>
        <dsp:cNvPr id="0" name=""/>
        <dsp:cNvSpPr/>
      </dsp:nvSpPr>
      <dsp:spPr>
        <a:xfrm>
          <a:off x="-4091436" y="-405704"/>
          <a:ext cx="4875408" cy="4875408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BCE6B-8BD5-4D28-B6DA-5772CE6231B2}">
      <dsp:nvSpPr>
        <dsp:cNvPr id="0" name=""/>
        <dsp:cNvSpPr/>
      </dsp:nvSpPr>
      <dsp:spPr>
        <a:xfrm>
          <a:off x="410786" y="500517"/>
          <a:ext cx="2436647" cy="556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9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 dirty="0" smtClean="0"/>
            <a:t>Актуелност  (</a:t>
          </a:r>
          <a:r>
            <a:rPr lang="en-US" sz="1600" i="1" kern="1200" dirty="0" smtClean="0"/>
            <a:t>UNESCO, </a:t>
          </a:r>
          <a:r>
            <a:rPr lang="en-US" sz="1600" i="1" kern="1200" dirty="0" err="1" smtClean="0"/>
            <a:t>IEA</a:t>
          </a:r>
          <a:r>
            <a:rPr lang="en-US" sz="1600" i="1" kern="1200" dirty="0" smtClean="0"/>
            <a:t>, </a:t>
          </a:r>
          <a:r>
            <a:rPr lang="en-US" sz="1600" i="1" kern="1200" dirty="0" err="1" smtClean="0"/>
            <a:t>IAU</a:t>
          </a:r>
          <a:r>
            <a:rPr lang="en-US" sz="1600" i="1" kern="1200" dirty="0" smtClean="0"/>
            <a:t>, </a:t>
          </a:r>
          <a:r>
            <a:rPr lang="en-US" sz="1600" i="1" kern="1200" dirty="0" err="1" smtClean="0"/>
            <a:t>IPS</a:t>
          </a:r>
          <a:r>
            <a:rPr lang="en-US" sz="1600" i="1" kern="1200" dirty="0" smtClean="0"/>
            <a:t>, EU)</a:t>
          </a:r>
          <a:endParaRPr lang="en-US" sz="1600" kern="1200" dirty="0"/>
        </a:p>
      </dsp:txBody>
      <dsp:txXfrm>
        <a:off x="410786" y="500517"/>
        <a:ext cx="2436647" cy="556823"/>
      </dsp:txXfrm>
    </dsp:sp>
    <dsp:sp modelId="{E034EF59-6B62-4BD3-9C4B-F581B9B25803}">
      <dsp:nvSpPr>
        <dsp:cNvPr id="0" name=""/>
        <dsp:cNvSpPr/>
      </dsp:nvSpPr>
      <dsp:spPr>
        <a:xfrm>
          <a:off x="62771" y="430914"/>
          <a:ext cx="696029" cy="696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C376F-AB1D-4F64-8D1D-6A66C390A987}">
      <dsp:nvSpPr>
        <dsp:cNvPr id="0" name=""/>
        <dsp:cNvSpPr/>
      </dsp:nvSpPr>
      <dsp:spPr>
        <a:xfrm>
          <a:off x="730026" y="1335897"/>
          <a:ext cx="2117407" cy="556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9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 dirty="0" smtClean="0"/>
            <a:t>Оригиналност</a:t>
          </a:r>
          <a:endParaRPr lang="en-US" sz="1600" kern="1200" dirty="0"/>
        </a:p>
      </dsp:txBody>
      <dsp:txXfrm>
        <a:off x="730026" y="1335897"/>
        <a:ext cx="2117407" cy="556823"/>
      </dsp:txXfrm>
    </dsp:sp>
    <dsp:sp modelId="{71D92A9F-C2EE-4601-9062-91113F591A12}">
      <dsp:nvSpPr>
        <dsp:cNvPr id="0" name=""/>
        <dsp:cNvSpPr/>
      </dsp:nvSpPr>
      <dsp:spPr>
        <a:xfrm>
          <a:off x="382011" y="1266294"/>
          <a:ext cx="696029" cy="696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47D58-5AAC-40F8-AD2C-C94C3DA78383}">
      <dsp:nvSpPr>
        <dsp:cNvPr id="0" name=""/>
        <dsp:cNvSpPr/>
      </dsp:nvSpPr>
      <dsp:spPr>
        <a:xfrm>
          <a:off x="730026" y="2171278"/>
          <a:ext cx="2117407" cy="556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9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 dirty="0" smtClean="0"/>
            <a:t>Значај</a:t>
          </a:r>
          <a:endParaRPr lang="en-US" sz="1600" kern="1200" dirty="0"/>
        </a:p>
      </dsp:txBody>
      <dsp:txXfrm>
        <a:off x="730026" y="2171278"/>
        <a:ext cx="2117407" cy="556823"/>
      </dsp:txXfrm>
    </dsp:sp>
    <dsp:sp modelId="{3E3975F8-CAE0-417C-987D-6E3C35F625FC}">
      <dsp:nvSpPr>
        <dsp:cNvPr id="0" name=""/>
        <dsp:cNvSpPr/>
      </dsp:nvSpPr>
      <dsp:spPr>
        <a:xfrm>
          <a:off x="382011" y="2101675"/>
          <a:ext cx="696029" cy="696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B27EC-BAEA-46FE-9F1D-9CB93420D764}">
      <dsp:nvSpPr>
        <dsp:cNvPr id="0" name=""/>
        <dsp:cNvSpPr/>
      </dsp:nvSpPr>
      <dsp:spPr>
        <a:xfrm>
          <a:off x="410786" y="3006658"/>
          <a:ext cx="2436647" cy="556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9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 dirty="0" smtClean="0"/>
            <a:t>Хуманост</a:t>
          </a:r>
          <a:endParaRPr lang="en-US" sz="1600" kern="1200" dirty="0"/>
        </a:p>
      </dsp:txBody>
      <dsp:txXfrm>
        <a:off x="410786" y="3006658"/>
        <a:ext cx="2436647" cy="556823"/>
      </dsp:txXfrm>
    </dsp:sp>
    <dsp:sp modelId="{A50B7F0E-1D39-4691-9AC9-875A1E78299C}">
      <dsp:nvSpPr>
        <dsp:cNvPr id="0" name=""/>
        <dsp:cNvSpPr/>
      </dsp:nvSpPr>
      <dsp:spPr>
        <a:xfrm>
          <a:off x="62771" y="2937055"/>
          <a:ext cx="696029" cy="696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7DF8D-9D14-4F7A-9300-F62A8506FAF2}">
      <dsp:nvSpPr>
        <dsp:cNvPr id="0" name=""/>
        <dsp:cNvSpPr/>
      </dsp:nvSpPr>
      <dsp:spPr>
        <a:xfrm rot="5400000">
          <a:off x="-92002" y="92799"/>
          <a:ext cx="613349" cy="42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500" kern="1200" dirty="0" smtClean="0"/>
            <a:t>Питања</a:t>
          </a:r>
          <a:endParaRPr lang="en-US" sz="500" kern="1200" dirty="0"/>
        </a:p>
      </dsp:txBody>
      <dsp:txXfrm rot="-5400000">
        <a:off x="1" y="215468"/>
        <a:ext cx="429344" cy="184005"/>
      </dsp:txXfrm>
    </dsp:sp>
    <dsp:sp modelId="{A9296C87-DB7D-4E9B-B020-5E0A58B42173}">
      <dsp:nvSpPr>
        <dsp:cNvPr id="0" name=""/>
        <dsp:cNvSpPr/>
      </dsp:nvSpPr>
      <dsp:spPr>
        <a:xfrm rot="5400000">
          <a:off x="1446422" y="-1016280"/>
          <a:ext cx="398677" cy="2432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Лично искуство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Национални научни скупови</a:t>
          </a:r>
          <a:endParaRPr lang="en-US" sz="1100" kern="1200" dirty="0"/>
        </a:p>
      </dsp:txBody>
      <dsp:txXfrm rot="-5400000">
        <a:off x="429345" y="20259"/>
        <a:ext cx="2413370" cy="359753"/>
      </dsp:txXfrm>
    </dsp:sp>
    <dsp:sp modelId="{BDD4C445-75A9-4CDE-987D-4A58C794FF3C}">
      <dsp:nvSpPr>
        <dsp:cNvPr id="0" name=""/>
        <dsp:cNvSpPr/>
      </dsp:nvSpPr>
      <dsp:spPr>
        <a:xfrm rot="5400000">
          <a:off x="-92002" y="577345"/>
          <a:ext cx="613349" cy="42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500" kern="1200" dirty="0" smtClean="0"/>
            <a:t>Проблеми</a:t>
          </a:r>
          <a:endParaRPr lang="en-US" sz="500" kern="1200" dirty="0"/>
        </a:p>
      </dsp:txBody>
      <dsp:txXfrm rot="-5400000">
        <a:off x="1" y="700014"/>
        <a:ext cx="429344" cy="184005"/>
      </dsp:txXfrm>
    </dsp:sp>
    <dsp:sp modelId="{2F034B3D-6EEE-45D7-85BA-D951079B13C0}">
      <dsp:nvSpPr>
        <dsp:cNvPr id="0" name=""/>
        <dsp:cNvSpPr/>
      </dsp:nvSpPr>
      <dsp:spPr>
        <a:xfrm rot="5400000">
          <a:off x="1446422" y="-531734"/>
          <a:ext cx="398677" cy="2432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Искуство других истраживача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Међународни научни скупови</a:t>
          </a:r>
          <a:endParaRPr lang="en-US" sz="1100" kern="1200" dirty="0"/>
        </a:p>
      </dsp:txBody>
      <dsp:txXfrm rot="-5400000">
        <a:off x="429345" y="504805"/>
        <a:ext cx="2413370" cy="359753"/>
      </dsp:txXfrm>
    </dsp:sp>
    <dsp:sp modelId="{CB00D7E7-1B07-4B91-89D7-1717F00AE85F}">
      <dsp:nvSpPr>
        <dsp:cNvPr id="0" name=""/>
        <dsp:cNvSpPr/>
      </dsp:nvSpPr>
      <dsp:spPr>
        <a:xfrm rot="5400000">
          <a:off x="-92002" y="1061891"/>
          <a:ext cx="613349" cy="42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500" kern="1200" dirty="0" smtClean="0"/>
            <a:t>Теоријска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500" kern="1200" dirty="0" smtClean="0"/>
            <a:t>основа</a:t>
          </a:r>
          <a:endParaRPr lang="en-US" sz="500" kern="1200" dirty="0"/>
        </a:p>
      </dsp:txBody>
      <dsp:txXfrm rot="-5400000">
        <a:off x="1" y="1184560"/>
        <a:ext cx="429344" cy="184005"/>
      </dsp:txXfrm>
    </dsp:sp>
    <dsp:sp modelId="{BE2426A8-C957-464E-AF4B-4E2B4AFA7FAB}">
      <dsp:nvSpPr>
        <dsp:cNvPr id="0" name=""/>
        <dsp:cNvSpPr/>
      </dsp:nvSpPr>
      <dsp:spPr>
        <a:xfrm rot="5400000">
          <a:off x="1446422" y="-47187"/>
          <a:ext cx="398677" cy="2432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Литература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100" kern="1200" dirty="0" smtClean="0"/>
            <a:t>Програми научно-педагошког рада</a:t>
          </a:r>
          <a:endParaRPr lang="en-US" sz="1100" kern="1200" dirty="0"/>
        </a:p>
      </dsp:txBody>
      <dsp:txXfrm rot="-5400000">
        <a:off x="429345" y="989352"/>
        <a:ext cx="2413370" cy="359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CFB33-B701-4BDD-A503-4115DAC2974D}">
      <dsp:nvSpPr>
        <dsp:cNvPr id="0" name=""/>
        <dsp:cNvSpPr/>
      </dsp:nvSpPr>
      <dsp:spPr>
        <a:xfrm>
          <a:off x="0" y="71331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DCDEE-D213-4CAE-BC96-7A8AC30402CD}">
      <dsp:nvSpPr>
        <dsp:cNvPr id="0" name=""/>
        <dsp:cNvSpPr/>
      </dsp:nvSpPr>
      <dsp:spPr>
        <a:xfrm>
          <a:off x="304800" y="44763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800" kern="1200" dirty="0" smtClean="0"/>
            <a:t>Индикатори постигнућа</a:t>
          </a:r>
          <a:endParaRPr lang="en-US" sz="1800" kern="1200" dirty="0"/>
        </a:p>
      </dsp:txBody>
      <dsp:txXfrm>
        <a:off x="330739" y="473578"/>
        <a:ext cx="4215322" cy="479482"/>
      </dsp:txXfrm>
    </dsp:sp>
    <dsp:sp modelId="{201B1750-AEB4-44A5-B336-7D81C02FBC83}">
      <dsp:nvSpPr>
        <dsp:cNvPr id="0" name=""/>
        <dsp:cNvSpPr/>
      </dsp:nvSpPr>
      <dsp:spPr>
        <a:xfrm>
          <a:off x="0" y="152979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FCE9-6DCF-4211-8743-2CC97832A1D5}">
      <dsp:nvSpPr>
        <dsp:cNvPr id="0" name=""/>
        <dsp:cNvSpPr/>
      </dsp:nvSpPr>
      <dsp:spPr>
        <a:xfrm>
          <a:off x="304800" y="126412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800" kern="1200" dirty="0" smtClean="0"/>
            <a:t>Индикатори успешности и транзиције</a:t>
          </a:r>
          <a:endParaRPr lang="en-US" sz="1800" kern="1200" dirty="0"/>
        </a:p>
      </dsp:txBody>
      <dsp:txXfrm>
        <a:off x="330739" y="1290059"/>
        <a:ext cx="4215322" cy="479482"/>
      </dsp:txXfrm>
    </dsp:sp>
    <dsp:sp modelId="{51387ED8-2DA0-4795-996C-30D784AA5F71}">
      <dsp:nvSpPr>
        <dsp:cNvPr id="0" name=""/>
        <dsp:cNvSpPr/>
      </dsp:nvSpPr>
      <dsp:spPr>
        <a:xfrm>
          <a:off x="0" y="234628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694EA-F0D2-4D73-8DB1-43CCA14A1631}">
      <dsp:nvSpPr>
        <dsp:cNvPr id="0" name=""/>
        <dsp:cNvSpPr/>
      </dsp:nvSpPr>
      <dsp:spPr>
        <a:xfrm>
          <a:off x="304800" y="208060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800" kern="1200" dirty="0" smtClean="0"/>
            <a:t>Индикатори праћења образовања</a:t>
          </a:r>
          <a:endParaRPr lang="en-US" sz="1800" kern="1200" dirty="0"/>
        </a:p>
      </dsp:txBody>
      <dsp:txXfrm>
        <a:off x="330739" y="2106539"/>
        <a:ext cx="4215322" cy="479482"/>
      </dsp:txXfrm>
    </dsp:sp>
    <dsp:sp modelId="{5C7B8BB4-25CE-4608-8BD2-12E9B918D509}">
      <dsp:nvSpPr>
        <dsp:cNvPr id="0" name=""/>
        <dsp:cNvSpPr/>
      </dsp:nvSpPr>
      <dsp:spPr>
        <a:xfrm>
          <a:off x="0" y="316276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DAD74-2F0F-4DAD-8181-F70635D77360}">
      <dsp:nvSpPr>
        <dsp:cNvPr id="0" name=""/>
        <dsp:cNvSpPr/>
      </dsp:nvSpPr>
      <dsp:spPr>
        <a:xfrm>
          <a:off x="304800" y="289708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800" kern="1200" dirty="0" smtClean="0"/>
            <a:t>Индикатори ресурса и структуре</a:t>
          </a:r>
          <a:endParaRPr lang="en-US" sz="1800" kern="1200" dirty="0"/>
        </a:p>
      </dsp:txBody>
      <dsp:txXfrm>
        <a:off x="330739" y="2923019"/>
        <a:ext cx="4215322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6B849-3C0A-4F17-9A7D-ACAEEE869522}">
      <dsp:nvSpPr>
        <dsp:cNvPr id="0" name=""/>
        <dsp:cNvSpPr/>
      </dsp:nvSpPr>
      <dsp:spPr>
        <a:xfrm>
          <a:off x="-4643435" y="-990596"/>
          <a:ext cx="5404540" cy="5404540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ACBA6-CD52-4922-8EEE-014DB44EE7D3}">
      <dsp:nvSpPr>
        <dsp:cNvPr id="0" name=""/>
        <dsp:cNvSpPr/>
      </dsp:nvSpPr>
      <dsp:spPr>
        <a:xfrm>
          <a:off x="249567" y="682311"/>
          <a:ext cx="7725059" cy="1146490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002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</a:t>
          </a:r>
          <a:r>
            <a:rPr lang="sr-Cyrl-RS" sz="2100" b="1" kern="1200" dirty="0" smtClean="0"/>
            <a:t>Мета-анализа</a:t>
          </a:r>
          <a:r>
            <a:rPr lang="sr-Cyrl-RS" sz="2100" kern="1200" dirty="0" smtClean="0"/>
            <a:t>: фактори који утичу на учење у</a:t>
          </a:r>
          <a:r>
            <a:rPr lang="en-US" sz="2100" kern="1200" dirty="0" smtClean="0"/>
            <a:t> </a:t>
          </a:r>
          <a:r>
            <a:rPr lang="sr-Cyrl-RS" sz="2100" kern="1200" dirty="0" smtClean="0"/>
            <a:t> </a:t>
          </a:r>
          <a:r>
            <a:rPr lang="en-US" sz="2100" kern="1200" dirty="0" smtClean="0"/>
            <a:t>                </a:t>
          </a:r>
          <a:r>
            <a:rPr lang="sr-Latn-RS" sz="2100" kern="1200" dirty="0" smtClean="0"/>
            <a:t>  </a:t>
          </a:r>
          <a:r>
            <a:rPr lang="sr-Cyrl-RS" sz="2100" kern="1200" dirty="0" smtClean="0"/>
            <a:t>п  </a:t>
          </a:r>
          <a:r>
            <a:rPr lang="sr-Latn-RS" sz="2100" kern="1200" dirty="0" smtClean="0"/>
            <a:t> </a:t>
          </a:r>
          <a:r>
            <a:rPr lang="sr-Cyrl-RS" sz="2100" kern="1200" dirty="0" smtClean="0"/>
            <a:t>планетаријуму (</a:t>
          </a:r>
          <a:r>
            <a:rPr lang="en-US" sz="2100" kern="1200" dirty="0" err="1" smtClean="0"/>
            <a:t>Brazell</a:t>
          </a:r>
          <a:r>
            <a:rPr lang="en-US" sz="2100" kern="1200" dirty="0" smtClean="0"/>
            <a:t>, 2009)</a:t>
          </a:r>
          <a:r>
            <a:rPr lang="sr-Cyrl-RS" sz="2100" kern="1200" dirty="0" smtClean="0"/>
            <a:t>; ефикасност учења у    ппланетаријуму </a:t>
          </a:r>
          <a:r>
            <a:rPr lang="en-US" sz="2100" kern="1200" dirty="0" smtClean="0"/>
            <a:t>(</a:t>
          </a:r>
          <a:r>
            <a:rPr lang="en-US" sz="2100" kern="1200" dirty="0" err="1" smtClean="0"/>
            <a:t>Sunal</a:t>
          </a:r>
          <a:r>
            <a:rPr lang="en-US" sz="2100" kern="1200" dirty="0" smtClean="0"/>
            <a:t>, 1977; </a:t>
          </a:r>
          <a:r>
            <a:rPr lang="sr-Latn-RS" sz="2100" kern="1200" dirty="0" smtClean="0"/>
            <a:t>R</a:t>
          </a:r>
          <a:r>
            <a:rPr lang="en-US" sz="2100" kern="1200" dirty="0" err="1" smtClean="0"/>
            <a:t>eed</a:t>
          </a:r>
          <a:r>
            <a:rPr lang="en-US" sz="2100" kern="1200" dirty="0" smtClean="0"/>
            <a:t>, 1970</a:t>
          </a:r>
          <a:r>
            <a:rPr lang="sr-Cyrl-RS" sz="2100" kern="1200" dirty="0" smtClean="0"/>
            <a:t>; </a:t>
          </a:r>
          <a:r>
            <a:rPr lang="sr-Latn-RS" sz="2100" kern="1200" dirty="0" smtClean="0"/>
            <a:t>Rosemergy, 1959</a:t>
          </a:r>
          <a:r>
            <a:rPr lang="en-US" sz="2100" kern="1200" dirty="0" smtClean="0"/>
            <a:t>)</a:t>
          </a:r>
          <a:endParaRPr lang="en-US" sz="2100" kern="1200" dirty="0"/>
        </a:p>
      </dsp:txBody>
      <dsp:txXfrm>
        <a:off x="249567" y="682311"/>
        <a:ext cx="7725059" cy="1146490"/>
      </dsp:txXfrm>
    </dsp:sp>
    <dsp:sp modelId="{5B64D639-1A26-4DD9-A9F1-064F068F0552}">
      <dsp:nvSpPr>
        <dsp:cNvPr id="0" name=""/>
        <dsp:cNvSpPr/>
      </dsp:nvSpPr>
      <dsp:spPr>
        <a:xfrm>
          <a:off x="-57883" y="533399"/>
          <a:ext cx="1433113" cy="14331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4158C-0E50-4973-A1D2-33AF9D20B683}">
      <dsp:nvSpPr>
        <dsp:cNvPr id="0" name=""/>
        <dsp:cNvSpPr/>
      </dsp:nvSpPr>
      <dsp:spPr>
        <a:xfrm>
          <a:off x="616497" y="2819404"/>
          <a:ext cx="7165903" cy="1146490"/>
        </a:xfrm>
        <a:prstGeom prst="rect">
          <a:avLst/>
        </a:prstGeom>
        <a:solidFill>
          <a:schemeClr val="accent4">
            <a:shade val="50000"/>
            <a:hueOff val="-209432"/>
            <a:satOff val="-6337"/>
            <a:lumOff val="416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002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100" b="1" u="sng" kern="1200" dirty="0" smtClean="0"/>
            <a:t>Часопис „Васиона“ </a:t>
          </a:r>
          <a:r>
            <a:rPr lang="sr-Cyrl-RS" sz="2100" b="1" u="none" kern="1200" dirty="0" smtClean="0"/>
            <a:t>(од 1953)</a:t>
          </a:r>
          <a:r>
            <a:rPr lang="sr-Cyrl-RS" sz="2100" b="1" kern="1200" dirty="0" smtClean="0"/>
            <a:t>: </a:t>
          </a:r>
          <a:r>
            <a:rPr lang="sr-Cyrl-RS" sz="2100" kern="1200" dirty="0" smtClean="0"/>
            <a:t>Активности у планетаријуму и сарадња са школама (Поповић, 1997; Јанковић, 1984; Пејовић, 1983); </a:t>
          </a:r>
          <a:endParaRPr lang="en-US" sz="2100" kern="1200" dirty="0"/>
        </a:p>
      </dsp:txBody>
      <dsp:txXfrm>
        <a:off x="616497" y="2819404"/>
        <a:ext cx="7165903" cy="1146490"/>
      </dsp:txXfrm>
    </dsp:sp>
    <dsp:sp modelId="{7572BB25-82A2-4D74-85B6-7B91AAA48CAC}">
      <dsp:nvSpPr>
        <dsp:cNvPr id="0" name=""/>
        <dsp:cNvSpPr/>
      </dsp:nvSpPr>
      <dsp:spPr>
        <a:xfrm>
          <a:off x="-118619" y="2506759"/>
          <a:ext cx="1433113" cy="14331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-209432"/>
              <a:satOff val="-6337"/>
              <a:lumOff val="416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EF5A5-E9D6-44CF-8C71-B9B485886982}">
      <dsp:nvSpPr>
        <dsp:cNvPr id="0" name=""/>
        <dsp:cNvSpPr/>
      </dsp:nvSpPr>
      <dsp:spPr>
        <a:xfrm>
          <a:off x="0" y="0"/>
          <a:ext cx="2910897" cy="867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kern="1200" dirty="0" smtClean="0"/>
            <a:t>Индикатори ресурса и структуре</a:t>
          </a:r>
          <a:endParaRPr lang="en-US" sz="2000" kern="1200" dirty="0"/>
        </a:p>
      </dsp:txBody>
      <dsp:txXfrm>
        <a:off x="42353" y="42353"/>
        <a:ext cx="2826191" cy="782896"/>
      </dsp:txXfrm>
    </dsp:sp>
    <dsp:sp modelId="{CB2286C5-5AC4-4E36-9B62-BC090B2C6A70}">
      <dsp:nvSpPr>
        <dsp:cNvPr id="0" name=""/>
        <dsp:cNvSpPr/>
      </dsp:nvSpPr>
      <dsp:spPr>
        <a:xfrm>
          <a:off x="0" y="1935349"/>
          <a:ext cx="2910897" cy="651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kern="1200" dirty="0" smtClean="0"/>
            <a:t>Индикатори постигнућа</a:t>
          </a:r>
          <a:endParaRPr lang="en-US" sz="2000" kern="1200" dirty="0"/>
        </a:p>
      </dsp:txBody>
      <dsp:txXfrm>
        <a:off x="31811" y="1967160"/>
        <a:ext cx="2847275" cy="5880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80494-859A-4581-8E99-5530062B724B}" type="datetimeFigureOut">
              <a:rPr lang="en-PH" smtClean="0"/>
              <a:t>19/04/2017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88048-F625-4CD4-A837-B4EBA9EEF48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7441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4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72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98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21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45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70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94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8600" y="1066802"/>
            <a:ext cx="4648200" cy="1470025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50292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BBAFA-F605-4B94-9355-BA9980721D61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B6DD7-306D-4BCC-9020-4AD6CCA75560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A1BE-442E-4A90-9BE7-DE618571EC2D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8600" y="1066802"/>
            <a:ext cx="4648200" cy="1470025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50292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A612-205F-446E-8C65-ACF12A64D0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2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8112-1479-4770-9531-CE3F61CF1C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8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ECE0-CFDD-450C-B293-626AD8D89D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3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4896-7BB1-46E6-95AA-67B9F289CC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68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4513-DB95-4FDB-8484-FC1E5BEAD4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0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B8E-1FD3-4236-8827-8ED19203E9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2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C700-DBC1-4BA6-B290-5AD747BD4A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6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F6CA-7621-4EAC-8BA7-B99FFB61FB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8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FD69-61E2-49BF-B172-F9A9F685B2FF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8" indent="0">
              <a:buNone/>
              <a:defRPr sz="2000"/>
            </a:lvl5pPr>
            <a:lvl6pPr marL="2285621" indent="0">
              <a:buNone/>
              <a:defRPr sz="2000"/>
            </a:lvl6pPr>
            <a:lvl7pPr marL="2742745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0DAC-AEB1-4B38-A3D3-28E1580117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4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1483-5EC5-4D88-9562-9E72FF6F3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3807-B6F8-4D63-B80C-6CC3AC8B4D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6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8600" y="1066802"/>
            <a:ext cx="4648200" cy="1470025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50292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BBAFA-F605-4B94-9355-BA9980721D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70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FD69-61E2-49BF-B172-F9A9F685B2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35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64C92-FC7F-4BA9-A4CC-7DB123A64E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01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C26F-5A32-4636-9CF5-9482190977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71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C57F-A0CE-4B2C-86D0-7F9D51C801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6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3156E-0DB3-49D2-9650-47BA11ED2E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45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1B66-D2CB-49CE-99FA-FF7355011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64C92-FC7F-4BA9-A4CC-7DB123A64EEA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9705-2E2D-4F68-A892-2C94A68DBE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2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8" indent="0">
              <a:buNone/>
              <a:defRPr sz="2000"/>
            </a:lvl5pPr>
            <a:lvl6pPr marL="2285621" indent="0">
              <a:buNone/>
              <a:defRPr sz="2000"/>
            </a:lvl6pPr>
            <a:lvl7pPr marL="2742745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1484-7EED-4F4A-B20C-10FF00866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27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B6DD7-306D-4BCC-9020-4AD6CCA75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93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A1BE-442E-4A90-9BE7-DE618571EC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35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8600" y="1066802"/>
            <a:ext cx="4648200" cy="1470025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50292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44DB-FB4A-4AD2-9A30-A2CE580E2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91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60D0-56A4-4727-AED2-CFAF40E995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8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A6EA6-6B15-4F7B-A337-319873F68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31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BC28-C8F4-448F-89C0-F3FC08013E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7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8DD5-F072-4059-9F8B-AB25EE2689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35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B180-5E23-4322-BC4F-98E30D76DA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2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C26F-5A32-4636-9CF5-9482190977DF}" type="datetime1">
              <a:rPr lang="en-US" smtClean="0"/>
              <a:t>19-Apr-17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90BF-2855-4438-A1EC-DF05BBFD18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32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355B-9839-4A24-9B7B-717A65A371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88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8" indent="0">
              <a:buNone/>
              <a:defRPr sz="2000"/>
            </a:lvl5pPr>
            <a:lvl6pPr marL="2285621" indent="0">
              <a:buNone/>
              <a:defRPr sz="2000"/>
            </a:lvl6pPr>
            <a:lvl7pPr marL="2742745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9AE5-BC3D-463C-97F3-29E4114922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47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CDC2-F188-4CCC-A5D3-FEDED871A7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22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1DDA-5E6E-4CCA-982B-750DD35C11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72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8600" y="1066802"/>
            <a:ext cx="4648200" cy="1470025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50292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BBAFA-F605-4B94-9355-BA9980721D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48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FD69-61E2-49BF-B172-F9A9F685B2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77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64C92-FC7F-4BA9-A4CC-7DB123A64E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84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C26F-5A32-4636-9CF5-9482190977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05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C57F-A0CE-4B2C-86D0-7F9D51C801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8" indent="0">
              <a:buNone/>
              <a:defRPr sz="1600" b="1"/>
            </a:lvl5pPr>
            <a:lvl6pPr marL="2285621" indent="0">
              <a:buNone/>
              <a:defRPr sz="1600" b="1"/>
            </a:lvl6pPr>
            <a:lvl7pPr marL="2742745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C57F-A0CE-4B2C-86D0-7F9D51C801B8}" type="datetime1">
              <a:rPr lang="en-US" smtClean="0"/>
              <a:t>19-Apr-17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3156E-0DB3-49D2-9650-47BA11ED2E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9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1B66-D2CB-49CE-99FA-FF7355011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1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9705-2E2D-4F68-A892-2C94A68DBE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31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8" indent="0">
              <a:buNone/>
              <a:defRPr sz="2000"/>
            </a:lvl5pPr>
            <a:lvl6pPr marL="2285621" indent="0">
              <a:buNone/>
              <a:defRPr sz="2000"/>
            </a:lvl6pPr>
            <a:lvl7pPr marL="2742745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1484-7EED-4F4A-B20C-10FF00866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6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B6DD7-306D-4BCC-9020-4AD6CCA75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4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A1BE-442E-4A90-9BE7-DE618571EC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3156E-0DB3-49D2-9650-47BA11ED2EB8}" type="datetime1">
              <a:rPr lang="en-US" smtClean="0"/>
              <a:t>19-Apr-17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1B66-D2CB-49CE-99FA-FF7355011862}" type="datetime1">
              <a:rPr lang="en-US" smtClean="0"/>
              <a:t>19-Apr-17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9705-2E2D-4F68-A892-2C94A68DBE54}" type="datetime1">
              <a:rPr lang="en-US" smtClean="0"/>
              <a:t>19-Apr-17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8" indent="0">
              <a:buNone/>
              <a:defRPr sz="2000"/>
            </a:lvl5pPr>
            <a:lvl6pPr marL="2285621" indent="0">
              <a:buNone/>
              <a:defRPr sz="2000"/>
            </a:lvl6pPr>
            <a:lvl7pPr marL="2742745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8" indent="0">
              <a:buNone/>
              <a:defRPr sz="900"/>
            </a:lvl5pPr>
            <a:lvl6pPr marL="2285621" indent="0">
              <a:buNone/>
              <a:defRPr sz="900"/>
            </a:lvl6pPr>
            <a:lvl7pPr marL="2742745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1484-7EED-4F4A-B20C-10FF008668E2}" type="datetime1">
              <a:rPr lang="en-US" smtClean="0"/>
              <a:t>19-Apr-17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1" y="35859"/>
            <a:ext cx="72390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2"/>
            <a:ext cx="8229600" cy="42211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AD4B-6E5A-400A-86B9-6A27C2E83107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48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42" indent="-342842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4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9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1" y="35859"/>
            <a:ext cx="72390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2"/>
            <a:ext cx="8229600" cy="42211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07593-D496-4D25-AFCC-468824CBE7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0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248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42" indent="-342842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4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9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1" y="35859"/>
            <a:ext cx="72390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2"/>
            <a:ext cx="8229600" cy="42211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AD4B-6E5A-400A-86B9-6A27C2E831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248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42" indent="-342842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4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9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1" y="35859"/>
            <a:ext cx="72390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2"/>
            <a:ext cx="8229600" cy="42211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E86B-357E-45BC-B798-1FDE0BBF0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5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248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42" indent="-342842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4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9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1" y="35859"/>
            <a:ext cx="72390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2"/>
            <a:ext cx="8229600" cy="42211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AD4B-6E5A-400A-86B9-6A27C2E831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914248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42" indent="-342842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4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9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304800"/>
            <a:ext cx="5486400" cy="5562600"/>
          </a:xfrm>
        </p:spPr>
        <p:txBody>
          <a:bodyPr/>
          <a:lstStyle/>
          <a:p>
            <a:r>
              <a:rPr lang="ru-RU" sz="3200" dirty="0"/>
              <a:t>ЗНАЧАЈ ПЛАНЕТАРИЈУМА </a:t>
            </a:r>
            <a:r>
              <a:rPr lang="sr-Latn-RS" sz="3200" dirty="0" smtClean="0"/>
              <a:t/>
            </a:r>
            <a:br>
              <a:rPr lang="sr-Latn-RS" sz="3200" dirty="0" smtClean="0"/>
            </a:br>
            <a:r>
              <a:rPr lang="ru-RU" sz="3200" dirty="0" smtClean="0"/>
              <a:t>ЗА </a:t>
            </a:r>
            <a:r>
              <a:rPr lang="ru-RU" sz="3200" dirty="0"/>
              <a:t>УНАПРЕЂЕЊЕ НАСТАВЕ ГЕОГРАФИЈЕ И ФИЗИКЕ </a:t>
            </a:r>
            <a:r>
              <a:rPr lang="sr-Latn-RS" sz="3200" dirty="0" smtClean="0"/>
              <a:t/>
            </a:r>
            <a:br>
              <a:rPr lang="sr-Latn-RS" sz="3200" dirty="0" smtClean="0"/>
            </a:br>
            <a:r>
              <a:rPr lang="sr-Cyrl-RS" sz="2800" b="0" dirty="0" smtClean="0"/>
              <a:t>г</a:t>
            </a:r>
            <a:r>
              <a:rPr lang="ru-RU" sz="2800" b="0" dirty="0" smtClean="0"/>
              <a:t>лавни </a:t>
            </a:r>
            <a:r>
              <a:rPr lang="ru-RU" sz="2800" b="0" dirty="0"/>
              <a:t>закључци докторске </a:t>
            </a:r>
            <a:r>
              <a:rPr lang="ru-RU" sz="2800" b="0" dirty="0" smtClean="0"/>
              <a:t>тезе</a:t>
            </a:r>
            <a:r>
              <a:rPr lang="sr-Cyrl-RS" sz="3200" dirty="0"/>
              <a:t/>
            </a:r>
            <a:br>
              <a:rPr lang="sr-Cyrl-RS" sz="3200" dirty="0"/>
            </a:br>
            <a:r>
              <a:rPr lang="sr-Cyrl-RS" sz="3300" dirty="0"/>
              <a:t/>
            </a:r>
            <a:br>
              <a:rPr lang="sr-Cyrl-RS" sz="3300" dirty="0"/>
            </a:br>
            <a:r>
              <a:rPr lang="sr-Cyrl-RS" sz="2500" dirty="0">
                <a:solidFill>
                  <a:srgbClr val="006600"/>
                </a:solidFill>
              </a:rPr>
              <a:t/>
            </a:r>
            <a:br>
              <a:rPr lang="sr-Cyrl-RS" sz="2500" dirty="0">
                <a:solidFill>
                  <a:srgbClr val="006600"/>
                </a:solidFill>
              </a:rPr>
            </a:br>
            <a:r>
              <a:rPr lang="sr-Cyrl-RS" sz="2500" dirty="0">
                <a:solidFill>
                  <a:srgbClr val="006600"/>
                </a:solidFill>
              </a:rPr>
              <a:t/>
            </a:r>
            <a:br>
              <a:rPr lang="sr-Cyrl-RS" sz="2500" dirty="0">
                <a:solidFill>
                  <a:srgbClr val="006600"/>
                </a:solidFill>
              </a:rPr>
            </a:br>
            <a:r>
              <a:rPr lang="sr-Cyrl-RS" sz="2500" dirty="0" smtClean="0">
                <a:solidFill>
                  <a:srgbClr val="006600"/>
                </a:solidFill>
              </a:rPr>
              <a:t>др </a:t>
            </a:r>
            <a:r>
              <a:rPr lang="sr-Cyrl-RS" sz="2800" dirty="0" smtClean="0">
                <a:solidFill>
                  <a:srgbClr val="006600"/>
                </a:solidFill>
              </a:rPr>
              <a:t>Наташа </a:t>
            </a:r>
            <a:r>
              <a:rPr lang="sr-Cyrl-RS" sz="2800" dirty="0">
                <a:solidFill>
                  <a:srgbClr val="006600"/>
                </a:solidFill>
              </a:rPr>
              <a:t>Станић</a:t>
            </a:r>
            <a:endParaRPr lang="en-PH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"/>
            <a:ext cx="1676400" cy="231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9" y="152402"/>
            <a:ext cx="68548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02762" y="1292227"/>
            <a:ext cx="3886199" cy="3693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Лав </a:t>
            </a:r>
            <a:r>
              <a:rPr lang="ru-RU" dirty="0">
                <a:solidFill>
                  <a:srgbClr val="C00000"/>
                </a:solidFill>
              </a:rPr>
              <a:t>Симкович Виготски (1896 – 1934)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091" y="1981202"/>
            <a:ext cx="7562487" cy="498596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r>
              <a:rPr lang="sr-Cyrl-RS" sz="2400" dirty="0" smtClean="0">
                <a:solidFill>
                  <a:srgbClr val="FF0000"/>
                </a:solidFill>
              </a:rPr>
              <a:t>Виша </a:t>
            </a:r>
            <a:r>
              <a:rPr lang="sr-Cyrl-RS" sz="2400" dirty="0">
                <a:solidFill>
                  <a:srgbClr val="FF0000"/>
                </a:solidFill>
              </a:rPr>
              <a:t>ментална функција социјалног </a:t>
            </a:r>
            <a:r>
              <a:rPr lang="sr-Cyrl-RS" sz="2400" dirty="0" smtClean="0">
                <a:solidFill>
                  <a:srgbClr val="FF0000"/>
                </a:solidFill>
              </a:rPr>
              <a:t>порекла</a:t>
            </a:r>
            <a:endParaRPr lang="sr-Cyrl-RS" sz="2400" dirty="0">
              <a:solidFill>
                <a:srgbClr val="FF0000"/>
              </a:solidFill>
            </a:endParaRPr>
          </a:p>
          <a:p>
            <a:endParaRPr lang="sr-Cyrl-RS" sz="8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 smtClean="0">
                <a:solidFill>
                  <a:srgbClr val="FF0000"/>
                </a:solidFill>
              </a:rPr>
              <a:t>Претходи развоју личности</a:t>
            </a:r>
            <a:endParaRPr lang="sr-Cyrl-RS" sz="24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sr-Cyrl-RS" sz="8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 smtClean="0">
                <a:solidFill>
                  <a:srgbClr val="FF0000"/>
                </a:solidFill>
              </a:rPr>
              <a:t>Одвија се у „зони </a:t>
            </a:r>
            <a:r>
              <a:rPr lang="sr-Cyrl-RS" sz="2400" dirty="0">
                <a:solidFill>
                  <a:srgbClr val="FF0000"/>
                </a:solidFill>
              </a:rPr>
              <a:t>наредног </a:t>
            </a:r>
            <a:r>
              <a:rPr lang="sr-Cyrl-RS" sz="2400" dirty="0" smtClean="0">
                <a:solidFill>
                  <a:srgbClr val="FF0000"/>
                </a:solidFill>
              </a:rPr>
              <a:t>развоја“, кроз заједничку </a:t>
            </a:r>
          </a:p>
          <a:p>
            <a:r>
              <a:rPr lang="sr-Cyrl-RS" sz="2400" dirty="0">
                <a:solidFill>
                  <a:srgbClr val="FF0000"/>
                </a:solidFill>
              </a:rPr>
              <a:t> </a:t>
            </a:r>
            <a:r>
              <a:rPr lang="sr-Cyrl-RS" sz="2400" dirty="0" smtClean="0">
                <a:solidFill>
                  <a:srgbClr val="FF0000"/>
                </a:solidFill>
              </a:rPr>
              <a:t>    </a:t>
            </a:r>
            <a:r>
              <a:rPr lang="sr-Cyrl-RS" sz="2400" dirty="0">
                <a:solidFill>
                  <a:srgbClr val="FF0000"/>
                </a:solidFill>
              </a:rPr>
              <a:t>конструкцију знања (</a:t>
            </a:r>
            <a:r>
              <a:rPr lang="sr-Cyrl-RS" sz="2400" dirty="0" smtClean="0">
                <a:solidFill>
                  <a:srgbClr val="FF0000"/>
                </a:solidFill>
              </a:rPr>
              <a:t>КО-КОНСТРУКЦИЈУ) </a:t>
            </a:r>
            <a:endParaRPr lang="sr-Cyrl-RS" sz="24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sr-Cyrl-RS" sz="10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b="1" u="sng" dirty="0">
                <a:solidFill>
                  <a:srgbClr val="FF0000"/>
                </a:solidFill>
              </a:rPr>
              <a:t>З</a:t>
            </a:r>
            <a:r>
              <a:rPr lang="sr-Cyrl-RS" sz="2400" b="1" u="sng" dirty="0" smtClean="0">
                <a:solidFill>
                  <a:srgbClr val="FF0000"/>
                </a:solidFill>
              </a:rPr>
              <a:t>ависи </a:t>
            </a:r>
            <a:r>
              <a:rPr lang="sr-Cyrl-RS" sz="2400" b="1" u="sng" dirty="0">
                <a:solidFill>
                  <a:srgbClr val="FF0000"/>
                </a:solidFill>
              </a:rPr>
              <a:t>од садржаја</a:t>
            </a:r>
          </a:p>
          <a:p>
            <a:pPr marL="342842" indent="-342842">
              <a:buFont typeface="Arial" pitchFamily="34" charset="0"/>
              <a:buChar char="•"/>
            </a:pPr>
            <a:endParaRPr lang="sr-Cyrl-RS" sz="1000" dirty="0">
              <a:solidFill>
                <a:srgbClr val="FF0000"/>
              </a:solidFill>
            </a:endParaRPr>
          </a:p>
          <a:p>
            <a:endParaRPr lang="sr-Cyrl-RS" sz="2400" b="1" u="sng" dirty="0" smtClean="0">
              <a:solidFill>
                <a:srgbClr val="FF0000"/>
              </a:solidFill>
            </a:endParaRPr>
          </a:p>
          <a:p>
            <a:r>
              <a:rPr lang="sr-Cyrl-RS" sz="2400" b="1" u="sng" dirty="0" smtClean="0">
                <a:solidFill>
                  <a:srgbClr val="FF0000"/>
                </a:solidFill>
              </a:rPr>
              <a:t>Формирање </a:t>
            </a:r>
            <a:r>
              <a:rPr lang="sr-Cyrl-RS" sz="2400" b="1" u="sng" dirty="0">
                <a:solidFill>
                  <a:srgbClr val="FF0000"/>
                </a:solidFill>
              </a:rPr>
              <a:t>и развој научних појмова </a:t>
            </a:r>
            <a:endParaRPr lang="sr-Cyrl-RS" sz="2400" u="sng" dirty="0">
              <a:solidFill>
                <a:srgbClr val="FF0000"/>
              </a:solidFill>
            </a:endParaRPr>
          </a:p>
          <a:p>
            <a:r>
              <a:rPr lang="sr-Cyrl-RS" sz="2400" b="1" u="sng" dirty="0" smtClean="0">
                <a:solidFill>
                  <a:srgbClr val="FF0000"/>
                </a:solidFill>
              </a:rPr>
              <a:t>кључни су </a:t>
            </a:r>
            <a:r>
              <a:rPr lang="sr-Cyrl-RS" sz="2400" b="1" u="sng" dirty="0">
                <a:solidFill>
                  <a:srgbClr val="FF0000"/>
                </a:solidFill>
              </a:rPr>
              <a:t>за </a:t>
            </a:r>
            <a:r>
              <a:rPr lang="sr-Cyrl-RS" sz="2400" b="1" u="sng" dirty="0" smtClean="0">
                <a:solidFill>
                  <a:srgbClr val="FF0000"/>
                </a:solidFill>
              </a:rPr>
              <a:t>образовање                  ПЛАНЕТАРИЈУМ ЈЕ </a:t>
            </a:r>
          </a:p>
          <a:p>
            <a:r>
              <a:rPr lang="sr-Cyrl-RS" sz="2400" b="1" u="sng" dirty="0" smtClean="0">
                <a:solidFill>
                  <a:srgbClr val="FF0000"/>
                </a:solidFill>
              </a:rPr>
              <a:t>КЉУЧНА ИНСТИТУЦИЈА ЗА ОБРАЗОВАЊЕ</a:t>
            </a:r>
            <a:endParaRPr lang="sr-Cyrl-RS" sz="2400" b="1" u="sng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sr-Cyrl-RS" sz="2400" dirty="0">
              <a:solidFill>
                <a:srgbClr val="FF000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sr-Cyrl-R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3241-4392-4362-BDAF-FDA8CB0DFB67}" type="datetime1">
              <a:rPr lang="en-US" smtClean="0"/>
              <a:t>19-Apr-17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1519537"/>
            <a:ext cx="110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УЧЕЊЕ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00" y="402432"/>
            <a:ext cx="65055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otched Right Arrow 8"/>
          <p:cNvSpPr/>
          <p:nvPr/>
        </p:nvSpPr>
        <p:spPr>
          <a:xfrm>
            <a:off x="4577879" y="5181600"/>
            <a:ext cx="685800" cy="228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5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8E3B-52BD-488A-8C57-9447738714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8600" y="152400"/>
            <a:ext cx="4953000" cy="1143000"/>
          </a:xfrm>
        </p:spPr>
        <p:txBody>
          <a:bodyPr>
            <a:normAutofit/>
          </a:bodyPr>
          <a:lstStyle/>
          <a:p>
            <a:r>
              <a:rPr lang="sr-Cyrl-RS" sz="3600" dirty="0"/>
              <a:t>Значај истраживања</a:t>
            </a:r>
            <a:endParaRPr lang="en-PH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27892" y="1981200"/>
            <a:ext cx="8836618" cy="397030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Развој астрономског образовања у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</a:t>
            </a:r>
            <a:r>
              <a:rPr lang="sr-Cyrl-RS" sz="2000" dirty="0" smtClean="0">
                <a:solidFill>
                  <a:prstClr val="black"/>
                </a:solidFill>
              </a:rPr>
              <a:t> основној </a:t>
            </a:r>
            <a:r>
              <a:rPr lang="sr-Cyrl-RS" sz="2000" dirty="0">
                <a:solidFill>
                  <a:prstClr val="black"/>
                </a:solidFill>
              </a:rPr>
              <a:t>школи</a:t>
            </a:r>
          </a:p>
          <a:p>
            <a:pPr marL="342842" indent="-342842">
              <a:buFont typeface="Arial" pitchFamily="34" charset="0"/>
              <a:buChar char="•"/>
            </a:pPr>
            <a:endParaRPr lang="sr-Cyrl-RS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Развој односа између астрономије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</a:t>
            </a:r>
            <a:r>
              <a:rPr lang="sr-Cyrl-RS" sz="2000" dirty="0" smtClean="0">
                <a:solidFill>
                  <a:prstClr val="black"/>
                </a:solidFill>
              </a:rPr>
              <a:t> и </a:t>
            </a:r>
            <a:r>
              <a:rPr lang="sr-Cyrl-RS" sz="2000" dirty="0">
                <a:solidFill>
                  <a:prstClr val="black"/>
                </a:solidFill>
              </a:rPr>
              <a:t>психологије, и астрономије </a:t>
            </a:r>
            <a:r>
              <a:rPr lang="sr-Cyrl-RS" sz="2000" dirty="0" smtClean="0">
                <a:solidFill>
                  <a:prstClr val="black"/>
                </a:solidFill>
              </a:rPr>
              <a:t>и </a:t>
            </a:r>
            <a:r>
              <a:rPr lang="sr-Cyrl-RS" sz="2000" dirty="0">
                <a:solidFill>
                  <a:prstClr val="black"/>
                </a:solidFill>
              </a:rPr>
              <a:t>педагогије</a:t>
            </a:r>
          </a:p>
          <a:p>
            <a:endParaRPr lang="sr-Cyrl-RS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Значај планетаријума за формирање и </a:t>
            </a:r>
            <a:r>
              <a:rPr lang="sr-Cyrl-RS" sz="2000" dirty="0" smtClean="0">
                <a:solidFill>
                  <a:prstClr val="black"/>
                </a:solidFill>
              </a:rPr>
              <a:t>развој</a:t>
            </a:r>
          </a:p>
          <a:p>
            <a:r>
              <a:rPr lang="sr-Cyrl-RS" sz="2000" dirty="0" smtClean="0">
                <a:solidFill>
                  <a:prstClr val="black"/>
                </a:solidFill>
              </a:rPr>
              <a:t>      научних појмова код </a:t>
            </a:r>
            <a:r>
              <a:rPr lang="sr-Cyrl-RS" sz="2000" dirty="0">
                <a:solidFill>
                  <a:prstClr val="black"/>
                </a:solidFill>
              </a:rPr>
              <a:t>преадолесцената и за </a:t>
            </a:r>
            <a:endParaRPr lang="sr-Cyrl-RS" sz="2000" dirty="0" smtClean="0">
              <a:solidFill>
                <a:prstClr val="black"/>
              </a:solidFill>
            </a:endParaRPr>
          </a:p>
          <a:p>
            <a:r>
              <a:rPr lang="sr-Cyrl-RS" sz="2000" dirty="0">
                <a:solidFill>
                  <a:prstClr val="black"/>
                </a:solidFill>
              </a:rPr>
              <a:t> </a:t>
            </a:r>
            <a:r>
              <a:rPr lang="sr-Cyrl-RS" sz="2000" dirty="0" smtClean="0">
                <a:solidFill>
                  <a:prstClr val="black"/>
                </a:solidFill>
              </a:rPr>
              <a:t>     развој </a:t>
            </a:r>
            <a:r>
              <a:rPr lang="sr-Cyrl-RS" sz="2000" dirty="0">
                <a:solidFill>
                  <a:prstClr val="black"/>
                </a:solidFill>
              </a:rPr>
              <a:t>научне писмености</a:t>
            </a:r>
          </a:p>
          <a:p>
            <a:pPr marL="342842" indent="-342842">
              <a:buFont typeface="Arial" pitchFamily="34" charset="0"/>
              <a:buChar char="•"/>
            </a:pPr>
            <a:endParaRPr lang="sr-Cyrl-RS" sz="800" dirty="0" smtClean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Хуманистичка димензија ВОАП – кроз концепте о настанку и еволуцији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</a:t>
            </a:r>
            <a:r>
              <a:rPr lang="sr-Cyrl-RS" sz="2000" dirty="0" smtClean="0">
                <a:solidFill>
                  <a:prstClr val="black"/>
                </a:solidFill>
              </a:rPr>
              <a:t>     универзума, Сунчевог система и Земље открива детету космичку димензију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</a:t>
            </a:r>
            <a:r>
              <a:rPr lang="sr-Cyrl-RS" sz="2000" dirty="0" smtClean="0">
                <a:solidFill>
                  <a:prstClr val="black"/>
                </a:solidFill>
              </a:rPr>
              <a:t>     постојања</a:t>
            </a:r>
          </a:p>
          <a:p>
            <a:endParaRPr lang="sr-Cyrl-RS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Пионирски рад у области планетаријумске педагогије у Србији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2968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828799"/>
            <a:ext cx="3364061" cy="26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4600" y="2514600"/>
            <a:ext cx="4572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4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252" y="2590801"/>
            <a:ext cx="8101929" cy="13234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/>
            </a:pPr>
            <a:r>
              <a:rPr lang="sr-Cyrl-R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Развој појмова: </a:t>
            </a: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планетаријум, научни језик, научна писменост</a:t>
            </a:r>
          </a:p>
          <a:p>
            <a:pPr marL="457124" indent="-457124">
              <a:buFontTx/>
              <a:buAutoNum type="arabicPeriod"/>
            </a:pPr>
            <a:endParaRPr lang="sr-Cyrl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Развој планетаријума као наставног средства кроз различите</a:t>
            </a:r>
          </a:p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социо-културне средине и различита историјска раздобља  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7591" y="1781145"/>
            <a:ext cx="2678906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Теоријски </a:t>
            </a:r>
            <a:r>
              <a:rPr lang="sr-Cyrl-R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допринос: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562" y="3962401"/>
            <a:ext cx="8005621" cy="163120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 startAt="3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Разматрање односа школског и ваншколског учења</a:t>
            </a:r>
          </a:p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као неодвојивих делова социо-културне дијаде која је основа</a:t>
            </a:r>
          </a:p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образовања  </a:t>
            </a:r>
          </a:p>
          <a:p>
            <a:endParaRPr lang="sr-Cyrl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Дидактички шестоугао и </a:t>
            </a:r>
            <a:r>
              <a:rPr lang="sr-Cyrl-R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дидактичка </a:t>
            </a: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пирамида активности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9492-FC5C-4D23-A7C7-FABCF12B07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5" y="187036"/>
            <a:ext cx="2968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38600" y="152400"/>
            <a:ext cx="4953000" cy="1143000"/>
          </a:xfrm>
        </p:spPr>
        <p:txBody>
          <a:bodyPr>
            <a:normAutofit/>
          </a:bodyPr>
          <a:lstStyle/>
          <a:p>
            <a:r>
              <a:rPr lang="sr-Cyrl-RS" sz="3600" dirty="0"/>
              <a:t>Значај истраживања</a:t>
            </a:r>
            <a:endParaRPr lang="en-PH" sz="3600" dirty="0"/>
          </a:p>
        </p:txBody>
      </p:sp>
    </p:spTree>
    <p:extLst>
      <p:ext uri="{BB962C8B-B14F-4D97-AF65-F5344CB8AC3E}">
        <p14:creationId xmlns:p14="http://schemas.microsoft.com/office/powerpoint/2010/main" val="18820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F8A4-DD8D-4C55-82B1-83E2F7FE01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66800" y="1898075"/>
            <a:ext cx="7543800" cy="4031857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Школско и ваншколско учење су неодвојиви и међусобно прожимајући процеси социјалног порекла,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Планетаријум има бројне социо-културне потенцијале </a:t>
            </a:r>
          </a:p>
          <a:p>
            <a:r>
              <a:rPr lang="ru-RU" sz="2000" dirty="0">
                <a:solidFill>
                  <a:prstClr val="black"/>
                </a:solidFill>
              </a:rPr>
              <a:t>      на основу којих представља значајан образовни ресурс,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Природа ВОАП произлази из социо-конструктивистичке концепције учења, принципа КНУ и НУУ: активна конструкција знања уз вођену партиципацију организатора наставе (ко-конструкција знања), интерактивност, сараднички однос са ученицима уз поделу одговорности, зависност од садржаја и динамичне контекстуалне мреже услова учења, прилагођеност узрасту и прилагођеност сваком детету, методе су засноване на посматрању природних појава (показивање)</a:t>
            </a:r>
          </a:p>
        </p:txBody>
      </p:sp>
    </p:spTree>
    <p:extLst>
      <p:ext uri="{BB962C8B-B14F-4D97-AF65-F5344CB8AC3E}">
        <p14:creationId xmlns:p14="http://schemas.microsoft.com/office/powerpoint/2010/main" val="1831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2630-FAD7-4DB6-A410-46BDE4551E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95400" y="1745673"/>
            <a:ext cx="7543800" cy="427809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ВОАП код ученика ангажују различите аспекте личности (когнитивни, конативни, афективни и соматски) и утиче на ,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ВОАП код ученика подстиче развој интризичке мотивације и целоживотно учење (не постоји оцењивање),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ВОАП посматра дете као целовиту личност са јединственим потенцијалом за развој, подстиче и </a:t>
            </a:r>
            <a:r>
              <a:rPr lang="sr-Latn-RS" sz="2000" dirty="0">
                <a:solidFill>
                  <a:prstClr val="black"/>
                </a:solidFill>
              </a:rPr>
              <a:t>„</a:t>
            </a:r>
            <a:r>
              <a:rPr lang="sr-Cyrl-RS" sz="2000" dirty="0">
                <a:solidFill>
                  <a:prstClr val="black"/>
                </a:solidFill>
              </a:rPr>
              <a:t>вуче</a:t>
            </a:r>
            <a:r>
              <a:rPr lang="sr-Latn-RS" sz="2000" dirty="0">
                <a:solidFill>
                  <a:prstClr val="black"/>
                </a:solidFill>
              </a:rPr>
              <a:t>“ </a:t>
            </a:r>
            <a:r>
              <a:rPr lang="ru-RU" sz="2000" dirty="0">
                <a:solidFill>
                  <a:prstClr val="black"/>
                </a:solidFill>
              </a:rPr>
              <a:t>развој личности, индивидуалности и саморегулативности,</a:t>
            </a:r>
          </a:p>
          <a:p>
            <a:pPr marL="342842" indent="-342842">
              <a:buFont typeface="Arial" pitchFamily="34" charset="0"/>
              <a:buChar char="•"/>
            </a:pPr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ВОАП формира и развија научне појмове код ученика у развоју  и значајно доприноси повећању фонда научних појмова у школском узрасту </a:t>
            </a:r>
            <a:r>
              <a:rPr lang="ru-RU" sz="2000">
                <a:solidFill>
                  <a:prstClr val="black"/>
                </a:solidFill>
              </a:rPr>
              <a:t>и </a:t>
            </a:r>
            <a:r>
              <a:rPr lang="ru-RU" sz="2000" smtClean="0">
                <a:solidFill>
                  <a:prstClr val="black"/>
                </a:solidFill>
              </a:rPr>
              <a:t>повећању зоне </a:t>
            </a:r>
            <a:r>
              <a:rPr lang="ru-RU" sz="2000" dirty="0">
                <a:solidFill>
                  <a:prstClr val="black"/>
                </a:solidFill>
              </a:rPr>
              <a:t>наредног </a:t>
            </a:r>
            <a:r>
              <a:rPr lang="ru-RU" sz="2000">
                <a:solidFill>
                  <a:prstClr val="black"/>
                </a:solidFill>
              </a:rPr>
              <a:t>развоја </a:t>
            </a:r>
            <a:endParaRPr lang="ru-RU" sz="20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ru-RU" sz="8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ВОАП је специфичан облик социјалне интеракције који има кључну улогу у развоју научне писмености </a:t>
            </a:r>
          </a:p>
        </p:txBody>
      </p:sp>
    </p:spTree>
    <p:extLst>
      <p:ext uri="{BB962C8B-B14F-4D97-AF65-F5344CB8AC3E}">
        <p14:creationId xmlns:p14="http://schemas.microsoft.com/office/powerpoint/2010/main" val="33574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3486-ADAF-46FE-97DE-2D427E1FD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br>
              <a:rPr lang="sr-Cyrl-RS" sz="3600" dirty="0"/>
            </a:br>
            <a:r>
              <a:rPr lang="sr-Cyrl-RS" sz="3600" dirty="0"/>
              <a:t>- педагошке импликације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46398"/>
            <a:ext cx="520065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00200" y="5893045"/>
            <a:ext cx="6250461" cy="33853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1600" dirty="0">
                <a:solidFill>
                  <a:prstClr val="black"/>
                </a:solidFill>
              </a:rPr>
              <a:t>Фиксни планетаријум АДРБ (горе лево) и мобилни планетаријум ДАС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1" y="1143000"/>
            <a:ext cx="5176449" cy="92331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AutoNum type="arabicPeriod"/>
            </a:pPr>
            <a:r>
              <a:rPr lang="sr-Cyrl-R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Мобилни планетаријум као наставно средство </a:t>
            </a:r>
          </a:p>
          <a:p>
            <a:r>
              <a:rPr lang="sr-Cyrl-R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у настави географије и физике</a:t>
            </a:r>
          </a:p>
          <a:p>
            <a:r>
              <a:rPr lang="sr-Cyrl-R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1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9F1C-1735-4E3E-9334-11871CB4D8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br>
              <a:rPr lang="sr-Cyrl-RS" sz="3600" dirty="0"/>
            </a:br>
            <a:r>
              <a:rPr lang="sr-Cyrl-RS" sz="3600" dirty="0"/>
              <a:t>- педагошке импликације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81200" y="2133600"/>
            <a:ext cx="71628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4675" y="1295400"/>
            <a:ext cx="5160548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Научне радионице са астрономским садржајем </a:t>
            </a:r>
          </a:p>
          <a:p>
            <a:r>
              <a:rPr lang="sr-Cyrl-R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 оквиру школске наставе географије и физике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" y="2263907"/>
            <a:ext cx="5479875" cy="409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496344" y="2971980"/>
            <a:ext cx="16002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5794236"/>
            <a:ext cx="838200" cy="7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64" y="5486400"/>
            <a:ext cx="1282471" cy="9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64" y="4858894"/>
            <a:ext cx="1483908" cy="11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0496" r="24327" b="3453"/>
          <a:stretch/>
        </p:blipFill>
        <p:spPr bwMode="auto">
          <a:xfrm>
            <a:off x="6727639" y="4038600"/>
            <a:ext cx="1579192" cy="122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7822" r="13175" b="7758"/>
          <a:stretch/>
        </p:blipFill>
        <p:spPr bwMode="auto">
          <a:xfrm>
            <a:off x="7248972" y="2819400"/>
            <a:ext cx="1895028" cy="122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t="9040" r="12310" b="3899"/>
          <a:stretch/>
        </p:blipFill>
        <p:spPr bwMode="auto">
          <a:xfrm>
            <a:off x="7086600" y="1348681"/>
            <a:ext cx="2057400" cy="147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31" y="2320636"/>
            <a:ext cx="1904999" cy="239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4572000" y="4800600"/>
            <a:ext cx="304800" cy="1553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68580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044680"/>
            <a:ext cx="2438400" cy="455507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Апликације</a:t>
            </a: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sr-Cyrl-RS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мобилне</a:t>
            </a:r>
            <a:r>
              <a:rPr lang="sr-Cyrl-RS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уређаје (телефоне, таблете,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GB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офтверски пакети</a:t>
            </a:r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рачунаре</a:t>
            </a:r>
          </a:p>
          <a:p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2000 000 звезда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Cyrl-RS" dirty="0" smtClean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18 милиона</a:t>
            </a: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орисника!!!</a:t>
            </a:r>
          </a:p>
          <a:p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60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НЕДОСТАТАК: ДИ</a:t>
            </a:r>
          </a:p>
          <a:p>
            <a:r>
              <a:rPr lang="sr-Cyrl-RS" sz="160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Ко-конструкција </a:t>
            </a:r>
            <a:endParaRPr lang="sr-Latn-RS" sz="16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A5D-CD61-410B-B07D-2ABBFFA684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96040" y="75206"/>
            <a:ext cx="4800600" cy="877096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Примена у настави</a:t>
            </a:r>
            <a:endParaRPr lang="en-PH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880549"/>
            <a:ext cx="476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кООПЕРАТИВНО УЧЕЊЕ – групЕ 2-4 </a:t>
            </a:r>
            <a:r>
              <a:rPr lang="sr-Cyrl-RS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ученика</a:t>
            </a:r>
            <a:endParaRPr lang="en-US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6277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0370-4C5A-4A72-9F7F-F2F5EBB237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44144" y="152402"/>
            <a:ext cx="4800600" cy="912813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Примена у настави </a:t>
            </a:r>
            <a:endParaRPr lang="en-PH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17526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prstClr val="black"/>
                </a:solidFill>
              </a:rPr>
              <a:t>В</a:t>
            </a:r>
            <a:r>
              <a:rPr lang="sr-Cyrl-RS" sz="2800" dirty="0" smtClean="0">
                <a:solidFill>
                  <a:prstClr val="black"/>
                </a:solidFill>
              </a:rPr>
              <a:t>иртуелна путовања: планете, галаксије, маглине...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33" name="Picture 9" descr="Резултат слика за vr in the sch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44" y="2275819"/>
            <a:ext cx="6248400" cy="41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10661" y="1143000"/>
            <a:ext cx="476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кООПЕРАТИВНО УЧЕЊЕ – групЕ 2-4 </a:t>
            </a:r>
            <a:r>
              <a:rPr lang="sr-Cyrl-RS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ученика</a:t>
            </a:r>
            <a:endParaRPr lang="en-US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632" y="2819400"/>
            <a:ext cx="21696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Пробне лекције</a:t>
            </a:r>
          </a:p>
          <a:p>
            <a:r>
              <a:rPr lang="sr-Cyrl-RS" b="1" dirty="0">
                <a:solidFill>
                  <a:srgbClr val="7030A0"/>
                </a:solidFill>
              </a:rPr>
              <a:t>у</a:t>
            </a:r>
            <a:r>
              <a:rPr lang="sr-Cyrl-RS" b="1" dirty="0" smtClean="0">
                <a:solidFill>
                  <a:srgbClr val="7030A0"/>
                </a:solidFill>
              </a:rPr>
              <a:t> току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(индивидуални рад</a:t>
            </a:r>
          </a:p>
          <a:p>
            <a:r>
              <a:rPr lang="sr-Cyrl-RS" dirty="0">
                <a:solidFill>
                  <a:prstClr val="black"/>
                </a:solidFill>
              </a:rPr>
              <a:t>с</a:t>
            </a:r>
            <a:r>
              <a:rPr lang="sr-Cyrl-RS" dirty="0" smtClean="0">
                <a:solidFill>
                  <a:prstClr val="black"/>
                </a:solidFill>
              </a:rPr>
              <a:t>а ученицима)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Мобилни телефони 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(минимум 2)</a:t>
            </a:r>
          </a:p>
          <a:p>
            <a:endParaRPr lang="sr-Cyrl-RS" dirty="0">
              <a:solidFill>
                <a:prstClr val="black"/>
              </a:solidFill>
            </a:endParaRPr>
          </a:p>
          <a:p>
            <a:r>
              <a:rPr lang="en-US" b="1" dirty="0" err="1" smtClean="0">
                <a:solidFill>
                  <a:prstClr val="black"/>
                </a:solidFill>
              </a:rPr>
              <a:t>Alkatel</a:t>
            </a:r>
            <a:r>
              <a:rPr lang="en-US" b="1" dirty="0" smtClean="0">
                <a:solidFill>
                  <a:prstClr val="black"/>
                </a:solidFill>
              </a:rPr>
              <a:t> Idol 4</a:t>
            </a:r>
            <a:endParaRPr lang="sr-Cyrl-RS" b="1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CBD9-2A44-4C89-B7C0-CFC1F0B17E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833" y="267855"/>
            <a:ext cx="1477232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343" y="5257800"/>
            <a:ext cx="5612402" cy="107720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13 година педагошке праксе у планетаријуму</a:t>
            </a:r>
          </a:p>
          <a:p>
            <a:pPr algn="ctr"/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5 година педагошке праксе у основној школи</a:t>
            </a:r>
          </a:p>
          <a:p>
            <a:pPr algn="ctr"/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379 страна, 43 сликовита приказа (скице, шеме, фотографије),</a:t>
            </a:r>
          </a:p>
          <a:p>
            <a:pPr algn="ctr"/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78 табела, 212 библиографских јединица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4" y="2362200"/>
            <a:ext cx="53641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8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13"/>
            <a:ext cx="1219200" cy="172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609601"/>
            <a:ext cx="5562600" cy="101566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развојних промена код детета </a:t>
            </a:r>
          </a:p>
          <a:p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теорији Виготског</a:t>
            </a:r>
          </a:p>
          <a:p>
            <a:endParaRPr lang="ru-RU" sz="2000" dirty="0">
              <a:solidFill>
                <a:srgbClr val="CC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F1D0-D12F-43ED-9F33-45CCEA56E9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3626"/>
            <a:ext cx="9171709" cy="48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1" y="932765"/>
            <a:ext cx="275956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(Према Бауцал, 2003: 519)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4158734"/>
            <a:ext cx="80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Делор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772400" y="3962400"/>
            <a:ext cx="554497" cy="333413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6200" y="2895600"/>
            <a:ext cx="1905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20267" y="2429225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ДИ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59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314D-08CD-441D-8C40-D29159039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4" t="16719" r="20319" b="14810"/>
          <a:stretch/>
        </p:blipFill>
        <p:spPr bwMode="auto">
          <a:xfrm>
            <a:off x="1524000" y="1371600"/>
            <a:ext cx="7620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867400"/>
            <a:ext cx="7543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2400" dirty="0">
                <a:solidFill>
                  <a:prstClr val="black"/>
                </a:solidFill>
              </a:rPr>
              <a:t>Модификована шема развојних промена детета, </a:t>
            </a:r>
          </a:p>
          <a:p>
            <a:pPr algn="ctr"/>
            <a:r>
              <a:rPr lang="sr-Cyrl-RS" sz="2400" dirty="0">
                <a:solidFill>
                  <a:prstClr val="black"/>
                </a:solidFill>
              </a:rPr>
              <a:t>са факторима који утичу на развој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091" y="-1"/>
            <a:ext cx="7620000" cy="137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143000" y="2286000"/>
            <a:ext cx="606311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2514600"/>
            <a:ext cx="1580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solidFill>
                  <a:prstClr val="black"/>
                </a:solidFill>
              </a:rPr>
              <a:t>Социо-културни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66800" y="3352800"/>
            <a:ext cx="66629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399" y="3510532"/>
            <a:ext cx="15969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solidFill>
                  <a:prstClr val="black"/>
                </a:solidFill>
              </a:rPr>
              <a:t>Научно-</a:t>
            </a:r>
          </a:p>
          <a:p>
            <a:r>
              <a:rPr lang="sr-Cyrl-RS" sz="1600" dirty="0" smtClean="0">
                <a:solidFill>
                  <a:prstClr val="black"/>
                </a:solidFill>
              </a:rPr>
              <a:t>технолошко-</a:t>
            </a:r>
          </a:p>
          <a:p>
            <a:r>
              <a:rPr lang="sr-Cyrl-RS" sz="1600" dirty="0" smtClean="0">
                <a:solidFill>
                  <a:prstClr val="black"/>
                </a:solidFill>
              </a:rPr>
              <a:t>информационо-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к</a:t>
            </a:r>
            <a:r>
              <a:rPr lang="sr-Cyrl-RS" sz="1600" dirty="0" smtClean="0">
                <a:solidFill>
                  <a:prstClr val="black"/>
                </a:solidFill>
              </a:rPr>
              <a:t>омуникациони</a:t>
            </a:r>
          </a:p>
          <a:p>
            <a:endParaRPr lang="sr-Cyrl-RS" sz="1600" dirty="0">
              <a:solidFill>
                <a:prstClr val="black"/>
              </a:solidFill>
            </a:endParaRPr>
          </a:p>
          <a:p>
            <a:r>
              <a:rPr lang="sr-Cyrl-RS" sz="1600" dirty="0" smtClean="0">
                <a:solidFill>
                  <a:prstClr val="black"/>
                </a:solidFill>
              </a:rPr>
              <a:t>КОНТЕКСТ</a:t>
            </a:r>
          </a:p>
          <a:p>
            <a:endParaRPr lang="sr-Cyrl-RS" sz="1600" dirty="0">
              <a:solidFill>
                <a:prstClr val="black"/>
              </a:solidFill>
            </a:endParaRPr>
          </a:p>
          <a:p>
            <a:r>
              <a:rPr lang="sr-Cyrl-RS" sz="1600" dirty="0" smtClean="0">
                <a:solidFill>
                  <a:prstClr val="black"/>
                </a:solidFill>
              </a:rPr>
              <a:t>(СК-НТИК)</a:t>
            </a:r>
          </a:p>
          <a:p>
            <a:r>
              <a:rPr lang="sr-Cyrl-RS" sz="1600" dirty="0" smtClean="0">
                <a:solidFill>
                  <a:prstClr val="black"/>
                </a:solidFill>
              </a:rPr>
              <a:t>КОНТЕКСТ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177967"/>
            <a:ext cx="5562600" cy="101566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развојних промена код детета </a:t>
            </a:r>
          </a:p>
          <a:p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теорији Виготског</a:t>
            </a:r>
          </a:p>
          <a:p>
            <a:endParaRPr lang="ru-RU" sz="2000" dirty="0">
              <a:solidFill>
                <a:srgbClr val="CC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501140"/>
            <a:ext cx="275956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(Према Бауцал, 2003: 519)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6477000" y="3581400"/>
            <a:ext cx="838200" cy="762000"/>
          </a:xfrm>
          <a:prstGeom prst="hexagon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15000" y="5486400"/>
            <a:ext cx="182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2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5DE9C-A24F-43B0-9C19-F3C6FF4E1E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2" y="1828800"/>
            <a:ext cx="77593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096000" y="1295400"/>
            <a:ext cx="8382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48400" y="914400"/>
            <a:ext cx="23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rgbClr val="C00000"/>
                </a:solidFill>
              </a:rPr>
              <a:t>ПЛАНЕТАРИЈУМ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2296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>
                <a:solidFill>
                  <a:srgbClr val="FF0000"/>
                </a:solidFill>
              </a:rPr>
              <a:t>П</a:t>
            </a:r>
            <a:r>
              <a:rPr lang="sr-Cyrl-RS" sz="2400" dirty="0" smtClean="0">
                <a:solidFill>
                  <a:srgbClr val="FF0000"/>
                </a:solidFill>
              </a:rPr>
              <a:t>рела</a:t>
            </a:r>
            <a:r>
              <a:rPr lang="ru-RU" sz="2400" dirty="0" smtClean="0">
                <a:solidFill>
                  <a:srgbClr val="FF0000"/>
                </a:solidFill>
              </a:rPr>
              <a:t>зно доба </a:t>
            </a:r>
            <a:r>
              <a:rPr lang="ru-RU" sz="2400" dirty="0">
                <a:solidFill>
                  <a:srgbClr val="FF0000"/>
                </a:solidFill>
              </a:rPr>
              <a:t>из детињства у </a:t>
            </a:r>
            <a:r>
              <a:rPr lang="ru-RU" sz="2400" dirty="0" smtClean="0">
                <a:solidFill>
                  <a:srgbClr val="FF0000"/>
                </a:solidFill>
              </a:rPr>
              <a:t>адолесценцију </a:t>
            </a:r>
            <a:r>
              <a:rPr lang="ru-RU" sz="2400" dirty="0">
                <a:solidFill>
                  <a:srgbClr val="FF0000"/>
                </a:solidFill>
              </a:rPr>
              <a:t>захтева </a:t>
            </a:r>
            <a:r>
              <a:rPr lang="ru-RU" sz="2400" b="1" dirty="0" smtClean="0">
                <a:solidFill>
                  <a:srgbClr val="FF0000"/>
                </a:solidFill>
              </a:rPr>
              <a:t>стимуланс </a:t>
            </a:r>
            <a:r>
              <a:rPr lang="ru-RU" sz="2400" b="1" dirty="0">
                <a:solidFill>
                  <a:srgbClr val="FF0000"/>
                </a:solidFill>
              </a:rPr>
              <a:t>за интелектуални </a:t>
            </a:r>
            <a:r>
              <a:rPr lang="ru-RU" sz="2400" b="1" dirty="0" smtClean="0">
                <a:solidFill>
                  <a:srgbClr val="FF0000"/>
                </a:solidFill>
              </a:rPr>
              <a:t>развој</a:t>
            </a:r>
            <a:r>
              <a:rPr lang="sr-Cyrl-RS" sz="2400" dirty="0">
                <a:solidFill>
                  <a:srgbClr val="FF0000"/>
                </a:solidFill>
              </a:rPr>
              <a:t> </a:t>
            </a:r>
            <a:r>
              <a:rPr lang="sr-Cyrl-RS" sz="2400" u="sng" dirty="0" smtClean="0">
                <a:solidFill>
                  <a:srgbClr val="FF0000"/>
                </a:solidFill>
              </a:rPr>
              <a:t>кроз</a:t>
            </a:r>
            <a:r>
              <a:rPr lang="ru-RU" sz="2400" u="sng" dirty="0" smtClean="0">
                <a:solidFill>
                  <a:srgbClr val="FF0000"/>
                </a:solidFill>
              </a:rPr>
              <a:t> </a:t>
            </a:r>
            <a:r>
              <a:rPr lang="ru-RU" sz="2400" u="sng" dirty="0">
                <a:solidFill>
                  <a:srgbClr val="FF0000"/>
                </a:solidFill>
              </a:rPr>
              <a:t>образовање </a:t>
            </a:r>
            <a:r>
              <a:rPr lang="sr-Cyrl-RS" sz="2400" u="sng" dirty="0" smtClean="0">
                <a:solidFill>
                  <a:srgbClr val="FF0000"/>
                </a:solidFill>
              </a:rPr>
              <a:t>у</a:t>
            </a:r>
            <a:r>
              <a:rPr lang="ru-RU" sz="2400" u="sng" dirty="0" smtClean="0">
                <a:solidFill>
                  <a:srgbClr val="FF0000"/>
                </a:solidFill>
              </a:rPr>
              <a:t> школама и у </a:t>
            </a:r>
            <a:r>
              <a:rPr lang="ru-RU" sz="2400" b="1" u="sng" dirty="0" smtClean="0">
                <a:solidFill>
                  <a:srgbClr val="FF0000"/>
                </a:solidFill>
              </a:rPr>
              <a:t>посебним </a:t>
            </a:r>
            <a:r>
              <a:rPr lang="ru-RU" sz="2400" b="1" u="sng" dirty="0">
                <a:solidFill>
                  <a:srgbClr val="FF0000"/>
                </a:solidFill>
              </a:rPr>
              <a:t>институцијама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sr-Cyrl-RS" sz="2400" dirty="0" smtClean="0">
                <a:solidFill>
                  <a:srgbClr val="FF0000"/>
                </a:solidFill>
              </a:rPr>
              <a:t>које треба да обезбеде постепени прелаз:</a:t>
            </a:r>
          </a:p>
          <a:p>
            <a:pPr marL="0" indent="0">
              <a:buNone/>
            </a:pPr>
            <a:r>
              <a:rPr lang="sr-Cyrl-RS" sz="800" u="sng" dirty="0" smtClean="0">
                <a:solidFill>
                  <a:srgbClr val="FF0000"/>
                </a:solidFill>
              </a:rPr>
              <a:t> </a:t>
            </a:r>
            <a:endParaRPr lang="en-US" sz="800" u="sng" dirty="0">
              <a:solidFill>
                <a:srgbClr val="FF0000"/>
              </a:solidFill>
            </a:endParaRPr>
          </a:p>
          <a:p>
            <a:r>
              <a:rPr lang="sr-Cyrl-RS" sz="2000" dirty="0"/>
              <a:t>Егоцентрично</a:t>
            </a:r>
            <a:r>
              <a:rPr lang="sr-Cyrl-RS" sz="2000" dirty="0">
                <a:solidFill>
                  <a:srgbClr val="FF0000"/>
                </a:solidFill>
              </a:rPr>
              <a:t>/алоцентрично мишљење</a:t>
            </a:r>
          </a:p>
          <a:p>
            <a:r>
              <a:rPr lang="sr-Cyrl-RS" sz="2000" dirty="0"/>
              <a:t>Конкретно</a:t>
            </a:r>
            <a:r>
              <a:rPr lang="sr-Cyrl-RS" sz="2000" dirty="0">
                <a:solidFill>
                  <a:srgbClr val="FF0000"/>
                </a:solidFill>
              </a:rPr>
              <a:t>/апстрактно мишљење</a:t>
            </a:r>
          </a:p>
          <a:p>
            <a:pPr lvl="0"/>
            <a:r>
              <a:rPr lang="sr-Cyrl-RS" sz="2000" dirty="0" smtClean="0">
                <a:solidFill>
                  <a:prstClr val="black"/>
                </a:solidFill>
              </a:rPr>
              <a:t>Синкретичко </a:t>
            </a:r>
            <a:r>
              <a:rPr lang="sr-Cyrl-RS" sz="2000" dirty="0">
                <a:solidFill>
                  <a:prstClr val="black"/>
                </a:solidFill>
              </a:rPr>
              <a:t>мишљење</a:t>
            </a:r>
            <a:r>
              <a:rPr lang="sr-Cyrl-RS" sz="2000" dirty="0">
                <a:solidFill>
                  <a:srgbClr val="FF0000"/>
                </a:solidFill>
              </a:rPr>
              <a:t>/појмовно мишљење</a:t>
            </a:r>
          </a:p>
          <a:p>
            <a:r>
              <a:rPr lang="sr-Cyrl-RS" sz="2000" dirty="0"/>
              <a:t>Невољна</a:t>
            </a:r>
            <a:r>
              <a:rPr lang="sr-Cyrl-RS" sz="2000" dirty="0">
                <a:solidFill>
                  <a:srgbClr val="FF0000"/>
                </a:solidFill>
              </a:rPr>
              <a:t>/вољна пажња</a:t>
            </a:r>
          </a:p>
          <a:p>
            <a:r>
              <a:rPr lang="sr-Cyrl-RS" sz="2000" dirty="0"/>
              <a:t>Мнемичке функције</a:t>
            </a:r>
            <a:r>
              <a:rPr lang="sr-Cyrl-RS" sz="2000" dirty="0">
                <a:solidFill>
                  <a:srgbClr val="FF0000"/>
                </a:solidFill>
              </a:rPr>
              <a:t>/логичко </a:t>
            </a:r>
            <a:r>
              <a:rPr lang="sr-Cyrl-RS" sz="2000" dirty="0" smtClean="0">
                <a:solidFill>
                  <a:srgbClr val="FF0000"/>
                </a:solidFill>
              </a:rPr>
              <a:t>памћење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sr-Cyrl-R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Спонтани појмови</a:t>
            </a:r>
            <a:r>
              <a:rPr lang="sr-Cyrl-R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/научни појмови</a:t>
            </a:r>
          </a:p>
          <a:p>
            <a:endParaRPr lang="sr-Cyrl-RS" sz="2800" dirty="0">
              <a:solidFill>
                <a:srgbClr val="FF0000"/>
              </a:solidFill>
            </a:endParaRPr>
          </a:p>
          <a:p>
            <a:endParaRPr lang="sr-Cyrl-RS" sz="2800" dirty="0">
              <a:solidFill>
                <a:srgbClr val="FF0000"/>
              </a:solidFill>
            </a:endParaRPr>
          </a:p>
          <a:p>
            <a:endParaRPr lang="sr-Cyrl-RS" sz="2800" dirty="0">
              <a:solidFill>
                <a:srgbClr val="FF0000"/>
              </a:solidFill>
            </a:endParaRPr>
          </a:p>
          <a:p>
            <a:endParaRPr lang="sr-Cyrl-RS" sz="2800" dirty="0">
              <a:solidFill>
                <a:srgbClr val="FF0000"/>
              </a:solidFill>
            </a:endParaRPr>
          </a:p>
          <a:p>
            <a:endParaRPr lang="sr-Cyrl-R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35130"/>
            <a:ext cx="4648200" cy="70787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Развојни период: </a:t>
            </a:r>
            <a:endParaRPr lang="sr-Cyrl-RS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преадолесценција</a:t>
            </a:r>
            <a:r>
              <a:rPr lang="sr-Cyrl-R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(11-13 година)</a:t>
            </a:r>
            <a:endParaRPr lang="sr-Latn-R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C77B-91EA-4FF6-8AC4-D9E957D25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"/>
            <a:ext cx="12192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638800" y="3124200"/>
            <a:ext cx="1905000" cy="1447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63007" y="4655203"/>
            <a:ext cx="23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rgbClr val="FF0000"/>
                </a:solidFill>
              </a:rPr>
              <a:t>ПЛАНЕТАРИЈУМ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24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7198" t="15504" r="7520" b="13860"/>
          <a:stretch/>
        </p:blipFill>
        <p:spPr bwMode="auto">
          <a:xfrm>
            <a:off x="1219200" y="1905000"/>
            <a:ext cx="773439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 rot="19839374">
            <a:off x="6395353" y="5339585"/>
            <a:ext cx="2776562" cy="101564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СВАКОДНЕВНИ</a:t>
            </a:r>
          </a:p>
          <a:p>
            <a:r>
              <a:rPr lang="sr-Cyrl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НАУЧНИ ПОЈМОВИ</a:t>
            </a:r>
          </a:p>
          <a:p>
            <a:r>
              <a:rPr lang="sr-Cyrl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Когнитивни сукоб!</a:t>
            </a:r>
            <a:endParaRPr lang="sr-Latn-R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6172200" y="4724401"/>
            <a:ext cx="1143000" cy="762001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3733800" y="1905000"/>
            <a:ext cx="533400" cy="381000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0800000" flipV="1">
            <a:off x="7162800" y="1792586"/>
            <a:ext cx="762000" cy="41721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15789" y="1443335"/>
            <a:ext cx="1508714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СК-</a:t>
            </a:r>
            <a:r>
              <a:rPr lang="sr-Cyrl-R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НТИК</a:t>
            </a:r>
            <a:endParaRPr lang="sr-Latn-R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1367" y="1549787"/>
            <a:ext cx="1516730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СК-НТИК</a:t>
            </a:r>
            <a:endParaRPr lang="sr-Latn-R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3983-514B-4DD8-A542-186979AFB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07" y="304800"/>
            <a:ext cx="69373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78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6400" y="295564"/>
            <a:ext cx="5601604" cy="8309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sr-Cyrl-R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Развој планетаријума као наставног средства </a:t>
            </a:r>
            <a:r>
              <a:rPr lang="sr-Cyrl-RS" sz="2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XVI</a:t>
            </a:r>
            <a:r>
              <a:rPr lang="sr-Cyrl-RS" sz="2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sr-Cyrl-RS" sz="2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век)</a:t>
            </a:r>
            <a:endParaRPr lang="sr-Latn-RS" sz="2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E64A-088A-499F-BDB1-07EA9E125A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36" y="1728027"/>
            <a:ext cx="6620164" cy="426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31109" y="5965209"/>
            <a:ext cx="6781800" cy="40009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000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Ораријум 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 поучавање Коперниковог система, 17</a:t>
            </a:r>
            <a:r>
              <a:rPr lang="sr-Latn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r-Latn-RS" sz="2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90800" y="152400"/>
            <a:ext cx="6477000" cy="6477000"/>
            <a:chOff x="0" y="0"/>
            <a:chExt cx="3430270" cy="335661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430270" cy="33566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" y="48768"/>
              <a:ext cx="3328416" cy="3267456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152400" y="2055092"/>
            <a:ext cx="2590800" cy="433963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Готорпов глобус, </a:t>
            </a: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</a:t>
            </a:r>
            <a:r>
              <a:rPr lang="en-GB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пречник 3,1 </a:t>
            </a:r>
            <a:r>
              <a:rPr lang="en-GB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sr-Cyrl-RS" sz="20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r-Cyrl-RS" sz="20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Изнутра осликан </a:t>
            </a: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sr-Cyrl-RS" sz="2000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везданом 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мапом</a:t>
            </a:r>
          </a:p>
          <a:p>
            <a:endParaRPr lang="sr-Cyrl-RS" sz="20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НАМЕНА:</a:t>
            </a:r>
          </a:p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поучавање и учење</a:t>
            </a:r>
          </a:p>
          <a:p>
            <a:endParaRPr lang="sr-Cyrl-RS" sz="20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XVI-XVII </a:t>
            </a:r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век</a:t>
            </a:r>
          </a:p>
          <a:p>
            <a:endParaRPr lang="sr-Cyrl-RS" sz="20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Музеј,</a:t>
            </a:r>
          </a:p>
          <a:p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Санкт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Петерсбург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289A-1C86-4833-8CCD-21CB0999E4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71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t="18199" r="12721" b="12856"/>
          <a:stretch/>
        </p:blipFill>
        <p:spPr bwMode="auto">
          <a:xfrm>
            <a:off x="1905000" y="2498"/>
            <a:ext cx="7239000" cy="5788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5793284"/>
            <a:ext cx="8458200" cy="41086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  <a:tabLst>
                <a:tab pos="1142810" algn="l"/>
              </a:tabLst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Атвудов глобус (1913) – за поучавање астрономских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појава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6BB2-98FE-41D9-B638-3171349B10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52" y="2514600"/>
            <a:ext cx="18282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rgbClr val="92D050"/>
                </a:solidFill>
              </a:rPr>
              <a:t>Пречник куполе:</a:t>
            </a:r>
          </a:p>
          <a:p>
            <a:r>
              <a:rPr lang="sr-Cyrl-RS" dirty="0" smtClean="0">
                <a:solidFill>
                  <a:srgbClr val="92D050"/>
                </a:solidFill>
              </a:rPr>
              <a:t>5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</a:p>
          <a:p>
            <a:endParaRPr lang="en-US" dirty="0">
              <a:solidFill>
                <a:srgbClr val="92D050"/>
              </a:solidFill>
            </a:endParaRPr>
          </a:p>
          <a:p>
            <a:r>
              <a:rPr lang="sr-Cyrl-RS" dirty="0" smtClean="0">
                <a:solidFill>
                  <a:srgbClr val="92D050"/>
                </a:solidFill>
              </a:rPr>
              <a:t>692 звезде</a:t>
            </a:r>
          </a:p>
          <a:p>
            <a:r>
              <a:rPr lang="sr-Cyrl-RS" dirty="0" smtClean="0">
                <a:solidFill>
                  <a:srgbClr val="92D050"/>
                </a:solidFill>
              </a:rPr>
              <a:t>и све познате</a:t>
            </a:r>
          </a:p>
          <a:p>
            <a:r>
              <a:rPr lang="sr-Cyrl-RS" dirty="0" smtClean="0">
                <a:solidFill>
                  <a:srgbClr val="92D050"/>
                </a:solidFill>
              </a:rPr>
              <a:t>планете</a:t>
            </a:r>
          </a:p>
          <a:p>
            <a:endParaRPr lang="sr-Cyrl-RS" dirty="0">
              <a:solidFill>
                <a:srgbClr val="92D050"/>
              </a:solidFill>
            </a:endParaRPr>
          </a:p>
          <a:p>
            <a:r>
              <a:rPr lang="sr-Cyrl-RS" dirty="0" smtClean="0">
                <a:solidFill>
                  <a:srgbClr val="92D050"/>
                </a:solidFill>
              </a:rPr>
              <a:t>Сунце-светлећа</a:t>
            </a:r>
          </a:p>
          <a:p>
            <a:r>
              <a:rPr lang="sr-Cyrl-RS" dirty="0" smtClean="0">
                <a:solidFill>
                  <a:srgbClr val="92D050"/>
                </a:solidFill>
              </a:rPr>
              <a:t>покретна кугла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85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8088" r="50259" b="4400"/>
          <a:stretch/>
        </p:blipFill>
        <p:spPr bwMode="auto">
          <a:xfrm>
            <a:off x="4455478" y="0"/>
            <a:ext cx="4688523" cy="6887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8600" y="2590800"/>
            <a:ext cx="4572000" cy="292387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Орбитоскоп </a:t>
            </a: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професора Хиндермана</a:t>
            </a: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демонстрацију кретања </a:t>
            </a: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Земље и Марса </a:t>
            </a: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endParaRPr lang="sr-Cyrl-RS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Музеј науке и технике у Минхену </a:t>
            </a:r>
          </a:p>
          <a:p>
            <a:pPr>
              <a:lnSpc>
                <a:spcPct val="115000"/>
              </a:lnSpc>
              <a:tabLst>
                <a:tab pos="2509739" algn="l"/>
              </a:tabLst>
            </a:pPr>
            <a:r>
              <a:rPr lang="sr-Cyrl-RS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sr-Cyrl-R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извор: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Hartl</a:t>
            </a:r>
            <a:r>
              <a:rPr lang="sr-Cyrl-R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1987: 205).</a:t>
            </a:r>
            <a:endParaRPr lang="sr-Latn-RS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685686">
              <a:lnSpc>
                <a:spcPct val="115000"/>
              </a:lnSpc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BA0C-0AE0-4E85-8215-2B888715C5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61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05002"/>
            <a:ext cx="7696200" cy="422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b="1" dirty="0"/>
              <a:t>Утврђивање значаја и основних карактеристика поучавања и учења </a:t>
            </a:r>
            <a:r>
              <a:rPr lang="sr-Cyrl-RS" sz="2400" b="1" dirty="0" smtClean="0"/>
              <a:t>ПЛАНЕТАРИЈУМУ</a:t>
            </a:r>
            <a:r>
              <a:rPr lang="sr-Cyrl-RS" sz="2400" dirty="0" smtClean="0"/>
              <a:t> </a:t>
            </a:r>
            <a:r>
              <a:rPr lang="sr-Cyrl-RS" sz="2400" dirty="0"/>
              <a:t>у функцији реализације </a:t>
            </a:r>
            <a:r>
              <a:rPr lang="sr-Cyrl-RS" sz="2400" b="1" dirty="0">
                <a:solidFill>
                  <a:srgbClr val="FF0000"/>
                </a:solidFill>
              </a:rPr>
              <a:t>астрономских садржаја у настави </a:t>
            </a:r>
            <a:r>
              <a:rPr lang="sr-Cyrl-RS" sz="2400" b="1" dirty="0"/>
              <a:t>географије и физике</a:t>
            </a:r>
            <a:r>
              <a:rPr lang="sr-Cyrl-RS" sz="2400" dirty="0"/>
              <a:t>, </a:t>
            </a:r>
            <a:r>
              <a:rPr lang="sr-Cyrl-RS" sz="2400" b="1" dirty="0" smtClean="0">
                <a:solidFill>
                  <a:srgbClr val="00B050"/>
                </a:solidFill>
              </a:rPr>
              <a:t>развоја </a:t>
            </a:r>
            <a:r>
              <a:rPr lang="sr-Cyrl-RS" sz="2400" b="1" dirty="0">
                <a:solidFill>
                  <a:srgbClr val="00B050"/>
                </a:solidFill>
              </a:rPr>
              <a:t>општих циљева школе</a:t>
            </a:r>
            <a:r>
              <a:rPr lang="sr-Cyrl-RS" sz="2400" b="1" dirty="0"/>
              <a:t>, </a:t>
            </a:r>
          </a:p>
          <a:p>
            <a:pPr marL="0" indent="0">
              <a:buNone/>
            </a:pPr>
            <a:r>
              <a:rPr lang="sr-Cyrl-RS" sz="2400" b="1" dirty="0" smtClean="0">
                <a:solidFill>
                  <a:srgbClr val="00B0F0"/>
                </a:solidFill>
              </a:rPr>
              <a:t>унапређивања </a:t>
            </a:r>
            <a:r>
              <a:rPr lang="sr-Cyrl-RS" sz="2400" b="1" dirty="0">
                <a:solidFill>
                  <a:srgbClr val="00B0F0"/>
                </a:solidFill>
              </a:rPr>
              <a:t>квалитета образовања </a:t>
            </a:r>
            <a:r>
              <a:rPr lang="sr-Cyrl-RS" sz="2400" dirty="0"/>
              <a:t>у складу са концептуализацијом </a:t>
            </a:r>
            <a:r>
              <a:rPr lang="sr-Cyrl-RS" sz="2400" dirty="0" smtClean="0"/>
              <a:t>квалитета дефинисаном </a:t>
            </a:r>
            <a:r>
              <a:rPr lang="sr-Cyrl-RS" sz="2400" dirty="0"/>
              <a:t>од стране међународних организација </a:t>
            </a:r>
            <a:r>
              <a:rPr lang="en-US" sz="2400" i="1" dirty="0"/>
              <a:t>UNESCO</a:t>
            </a:r>
            <a:r>
              <a:rPr lang="sr-Cyrl-RS" sz="2400" i="1" dirty="0"/>
              <a:t>, </a:t>
            </a:r>
            <a:r>
              <a:rPr lang="sr-Cyrl-RS" sz="2400" dirty="0"/>
              <a:t>ЕУ</a:t>
            </a:r>
            <a:r>
              <a:rPr lang="en-US" sz="2400" dirty="0"/>
              <a:t>,</a:t>
            </a:r>
            <a:r>
              <a:rPr lang="sr-Cyrl-RS" sz="2400" dirty="0"/>
              <a:t> </a:t>
            </a:r>
            <a:r>
              <a:rPr lang="sr-Latn-RS" sz="2400" i="1" dirty="0"/>
              <a:t>IEA, IPS, IAU, </a:t>
            </a:r>
            <a:endParaRPr lang="en-US" sz="2400" dirty="0"/>
          </a:p>
          <a:p>
            <a:pPr marL="0" indent="0">
              <a:buNone/>
            </a:pPr>
            <a:r>
              <a:rPr lang="sr-Cyrl-RS" sz="2400" dirty="0"/>
              <a:t>и у складу са препорукама ефеката основног школовања и свеобухватне анализе система образовања на националном нивоу.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5C1D-9226-444A-A9EA-F1E69FEF05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4648200" cy="1143000"/>
          </a:xfrm>
        </p:spPr>
        <p:txBody>
          <a:bodyPr>
            <a:normAutofit/>
          </a:bodyPr>
          <a:lstStyle/>
          <a:p>
            <a:r>
              <a:rPr lang="sr-Cyrl-RS" sz="3600" dirty="0"/>
              <a:t>ЦИЉ истраживања</a:t>
            </a:r>
            <a:endParaRPr lang="en-PH" sz="3600" dirty="0"/>
          </a:p>
        </p:txBody>
      </p:sp>
    </p:spTree>
    <p:extLst>
      <p:ext uri="{BB962C8B-B14F-4D97-AF65-F5344CB8AC3E}">
        <p14:creationId xmlns:p14="http://schemas.microsoft.com/office/powerpoint/2010/main" val="25824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dorn-stephan.de/fotos/miller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/>
          <a:stretch/>
        </p:blipFill>
        <p:spPr bwMode="auto">
          <a:xfrm>
            <a:off x="3484157" y="2231071"/>
            <a:ext cx="2193682" cy="2401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upload.wikimedia.org/wikipedia/commons/e/e0/Max_Wol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48" y="2231071"/>
            <a:ext cx="1746692" cy="24013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676401" y="2180275"/>
            <a:ext cx="5727383" cy="249745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4" tIns="45712" rIns="91424" bIns="45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8" name="Picture 7" descr="http://www.techniklexikon.net/images/b1103_bauersfeld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39" y="2214633"/>
            <a:ext cx="1682115" cy="24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66318" y="228602"/>
            <a:ext cx="5163083" cy="8309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планетаријумска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револуција 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(1911-1923)</a:t>
            </a:r>
            <a:endParaRPr lang="sr-Latn-R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8947" y="5144233"/>
            <a:ext cx="8570906" cy="70788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 Волф, Оскар фон Милер, Валтер Бауерсфелд, најзначајнији научници за појаву првих савремених планетаријума (1910–1923)</a:t>
            </a:r>
            <a:endParaRPr lang="sr-Latn-RS" sz="2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75F3-898D-4D03-9967-3A62031C50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4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09" y="2444868"/>
            <a:ext cx="3120923" cy="223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44" y="2215818"/>
            <a:ext cx="1502996" cy="15029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550" y="2084243"/>
            <a:ext cx="6628850" cy="271635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4" tIns="45712" rIns="91424" bIns="45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31" y="2394670"/>
            <a:ext cx="2055495" cy="22975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002616"/>
            <a:ext cx="8686800" cy="70235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 </a:t>
            </a:r>
            <a:r>
              <a:rPr lang="sr-Latn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први планетаријумски пројекциони уређај, 1923.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године</a:t>
            </a:r>
          </a:p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конструисан је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куполи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крову фабрике </a:t>
            </a:r>
            <a:r>
              <a:rPr lang="sr-Latn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Carl Zeiss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Јени (Источна Немачка) 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494-34B7-42E3-AB22-E21DE8952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6318" y="228602"/>
            <a:ext cx="5163083" cy="8309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планетаријумска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револуција 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(1911-1923)</a:t>
            </a:r>
            <a:endParaRPr lang="sr-Latn-R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625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228602"/>
            <a:ext cx="7543800" cy="4793933"/>
            <a:chOff x="76101" y="-1"/>
            <a:chExt cx="5663231" cy="29419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20" b="4418"/>
            <a:stretch/>
          </p:blipFill>
          <p:spPr bwMode="auto">
            <a:xfrm>
              <a:off x="76101" y="-1"/>
              <a:ext cx="2826124" cy="29419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218" y="0"/>
              <a:ext cx="2890114" cy="294198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5257800"/>
            <a:ext cx="9144000" cy="10209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Zeiss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планетаријума: Модел I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(8956 звезда, </a:t>
            </a:r>
            <a:r>
              <a:rPr lang="el-GR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Δφ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Модел I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(Беч, 1927; Рим, 1928; Москва, 1929; Чикаго, 1930; </a:t>
            </a:r>
          </a:p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Њујорк, 1935; Осака, 1937; Токио, 1938...)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2184400"/>
            <a:ext cx="1531156" cy="369316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1927 –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1938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FDC4-8913-40FA-A714-332817008B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44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1200" y="228602"/>
            <a:ext cx="7010400" cy="4973955"/>
            <a:chOff x="0" y="0"/>
            <a:chExt cx="5627549" cy="35471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" y="36334"/>
              <a:ext cx="3088371" cy="34638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705" y="36334"/>
              <a:ext cx="2452530" cy="345776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5627549" cy="3547135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1000" y="5241983"/>
            <a:ext cx="8686800" cy="70235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Браћа Коркоц: уређаји за пројекцију 9500 звезда, без пројекције планета – за астрономско образовање деце школског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узраста (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1937, Спрингфилд)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615-B106-4096-824F-5C386A358B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35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t="9338" r="37293" b="4280"/>
          <a:stretch/>
        </p:blipFill>
        <p:spPr bwMode="auto">
          <a:xfrm>
            <a:off x="4648200" y="0"/>
            <a:ext cx="44958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286002"/>
            <a:ext cx="4572000" cy="3596353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 планетаријума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ZKP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Zeiss 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Kleine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Planetarium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са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6000 звезда и</a:t>
            </a:r>
          </a:p>
          <a:p>
            <a:pPr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роменом географске ширине производи се после </a:t>
            </a:r>
            <a:r>
              <a:rPr lang="en-U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светског рата</a:t>
            </a:r>
            <a:endParaRPr lang="sr-Cyrl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631 уређај)</a:t>
            </a:r>
            <a:endParaRPr lang="sr-Cyrl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sr-Cyrl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ШКОЛСКЕ ПРОЈЕКЦИЈЕ</a:t>
            </a:r>
          </a:p>
          <a:p>
            <a:pPr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користи се од 1970,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Астрономском друштву „Руђер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Бошковић“, а у </a:t>
            </a:r>
          </a:p>
          <a:p>
            <a:pPr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Астрономском друштву „Нови Сад“ </a:t>
            </a:r>
          </a:p>
          <a:p>
            <a:pPr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 1999.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D8AC-1C4D-4505-8D67-A7BBEF4CC8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39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1981200"/>
            <a:ext cx="7966710" cy="3581400"/>
            <a:chOff x="55232" y="6136"/>
            <a:chExt cx="5418757" cy="21601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4" r="13133"/>
            <a:stretch/>
          </p:blipFill>
          <p:spPr bwMode="auto">
            <a:xfrm>
              <a:off x="1086233" y="6137"/>
              <a:ext cx="2467039" cy="21601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2" y="6136"/>
              <a:ext cx="1644692" cy="21601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9" r="16604"/>
            <a:stretch/>
          </p:blipFill>
          <p:spPr bwMode="auto">
            <a:xfrm>
              <a:off x="3553272" y="6137"/>
              <a:ext cx="1920717" cy="21601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04800" y="5638800"/>
            <a:ext cx="8652510" cy="72941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 првих мобилних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(преносивих инструмената) </a:t>
            </a:r>
          </a:p>
          <a:p>
            <a:pPr algn="ctr">
              <a:lnSpc>
                <a:spcPct val="115000"/>
              </a:lnSpc>
            </a:pP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планетаријума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(Арманд Спиц):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odel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(1947), М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odel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М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odel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51F8-4F1C-435C-9BC3-F99F77432E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967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2045855"/>
            <a:ext cx="8229600" cy="3657600"/>
            <a:chOff x="77575" y="0"/>
            <a:chExt cx="5707806" cy="21908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5" y="0"/>
              <a:ext cx="2923374" cy="219087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50" y="0"/>
              <a:ext cx="2784431" cy="219087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62000" y="5715002"/>
            <a:ext cx="8382000" cy="70235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Дигитални уређаји: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Starmaster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ZeissMediumPlanetarium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TD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(Бостон) и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Zeiss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Universarium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IX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(Штутгард), са треперењем звезда.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2" y="387849"/>
            <a:ext cx="5834479" cy="46164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планетаријумска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револуција (19</a:t>
            </a:r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sr-Latn-R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916C-68EC-4A9E-B0C4-DD3018F260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272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D0BC4-EE4E-4106-8EE2-F82F13433D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6" y="1"/>
            <a:ext cx="9155545" cy="489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0" y="5320207"/>
            <a:ext cx="594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Валенсији, Шпанија, отворен 2003. године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0E0C-C80C-4DFD-95B0-AAE0FEFAD4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5" y="0"/>
            <a:ext cx="926592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7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B3AC-8CB4-4D54-BBF3-F9E506170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5410200"/>
            <a:ext cx="662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Чикагу, САД, отворен 1930, реконструисан 1999.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5181600" y="3249893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ABA-6C46-4CA1-BB97-B6CBA7640E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4124" y="365129"/>
            <a:ext cx="6160693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sr-Cyrl-R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Чиниоци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избора предмета истраживања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67936867"/>
              </p:ext>
            </p:extLst>
          </p:nvPr>
        </p:nvGraphicFramePr>
        <p:xfrm>
          <a:off x="228600" y="2362200"/>
          <a:ext cx="1905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9188523"/>
              </p:ext>
            </p:extLst>
          </p:nvPr>
        </p:nvGraphicFramePr>
        <p:xfrm>
          <a:off x="1524000" y="1397001"/>
          <a:ext cx="289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Oval 10"/>
          <p:cNvSpPr/>
          <p:nvPr/>
        </p:nvSpPr>
        <p:spPr>
          <a:xfrm>
            <a:off x="4539673" y="1295401"/>
            <a:ext cx="679966" cy="3992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5527" y="2487893"/>
            <a:ext cx="13335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УСЛОВИ: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Кадровски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Материјални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временски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705600" y="1725893"/>
            <a:ext cx="1066800" cy="3048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sr-Cyrl-RS" sz="1400" dirty="0">
              <a:solidFill>
                <a:prstClr val="white"/>
              </a:solidFill>
            </a:endParaRPr>
          </a:p>
          <a:p>
            <a:pPr algn="ctr"/>
            <a:endParaRPr lang="sr-Cyrl-RS" sz="1400" dirty="0">
              <a:solidFill>
                <a:prstClr val="white"/>
              </a:solidFill>
            </a:endParaRPr>
          </a:p>
          <a:p>
            <a:pPr algn="ctr"/>
            <a:r>
              <a:rPr lang="sr-Cyrl-RS" sz="1400" dirty="0">
                <a:solidFill>
                  <a:prstClr val="white"/>
                </a:solidFill>
              </a:rPr>
              <a:t>Мето-доло-шке могу-ћности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7961744" y="1725893"/>
            <a:ext cx="1182256" cy="3048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400" dirty="0">
                <a:solidFill>
                  <a:prstClr val="white"/>
                </a:solidFill>
              </a:rPr>
              <a:t>ИЗБОР</a:t>
            </a:r>
          </a:p>
          <a:p>
            <a:pPr algn="ctr"/>
            <a:r>
              <a:rPr lang="sr-Cyrl-RS" sz="1400" dirty="0">
                <a:solidFill>
                  <a:prstClr val="white"/>
                </a:solidFill>
              </a:rPr>
              <a:t>пред-мета</a:t>
            </a:r>
          </a:p>
          <a:p>
            <a:pPr algn="ctr"/>
            <a:r>
              <a:rPr lang="sr-Cyrl-RS" sz="1400" dirty="0">
                <a:solidFill>
                  <a:prstClr val="white"/>
                </a:solidFill>
              </a:rPr>
              <a:t>истра-жива-ња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67200" y="2286000"/>
            <a:ext cx="381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91000" y="2971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91002" y="3733800"/>
            <a:ext cx="348673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267200" y="44958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3772671" y="2903544"/>
            <a:ext cx="2213972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white"/>
                </a:solidFill>
              </a:rPr>
              <a:t>Лична мотивисаност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892934715"/>
              </p:ext>
            </p:extLst>
          </p:nvPr>
        </p:nvGraphicFramePr>
        <p:xfrm>
          <a:off x="5486402" y="5010575"/>
          <a:ext cx="2862177" cy="1584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34" name="Elbow Connector 33"/>
          <p:cNvCxnSpPr/>
          <p:nvPr/>
        </p:nvCxnSpPr>
        <p:spPr>
          <a:xfrm rot="5400000" flipH="1" flipV="1">
            <a:off x="7802996" y="5170481"/>
            <a:ext cx="1028700" cy="23552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5400000" flipH="1" flipV="1">
            <a:off x="7869123" y="4919628"/>
            <a:ext cx="407707" cy="11624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7697857" y="5364519"/>
            <a:ext cx="1474506" cy="29325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93146" y="826778"/>
            <a:ext cx="348508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(према Банђур и Поткоњак 1999)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404A-1540-47C3-8562-BA71DB2E11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94EA-31C2-4848-8E0E-7E1DA8881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5929745"/>
            <a:ext cx="566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Чикагу, САД, најновији ентеријер, 2016.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B2E3-8C47-42A4-99E2-372EF70A8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5715000"/>
            <a:ext cx="541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Чикагу, САД, пројекциона сала, 2016.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381002"/>
            <a:ext cx="7239000" cy="5300345"/>
            <a:chOff x="1765935" y="1557655"/>
            <a:chExt cx="5612130" cy="3742690"/>
          </a:xfrm>
        </p:grpSpPr>
        <p:pic>
          <p:nvPicPr>
            <p:cNvPr id="4" name="Picture 3" descr="http://www.artnit.net/media/k2/items/cache/4fd575b03eae045941eb58c35ab6b353_XL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935" y="1898650"/>
              <a:ext cx="2802255" cy="32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13827"/>
            <a:stretch/>
          </p:blipFill>
          <p:spPr bwMode="auto">
            <a:xfrm>
              <a:off x="4671695" y="1618615"/>
              <a:ext cx="2645410" cy="3559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769745" y="1557655"/>
              <a:ext cx="5608320" cy="37426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66802" y="5681345"/>
            <a:ext cx="8271911" cy="104796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Cyrl-RS" i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„Град Сунца“ Томаза Кампанеле (1602) и планетеријум у </a:t>
            </a:r>
          </a:p>
          <a:p>
            <a:pPr algn="ctr">
              <a:lnSpc>
                <a:spcPct val="115000"/>
              </a:lnSpc>
            </a:pP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граду Нагоја, у Јапану (са ротирајућом пројекционом салом).</a:t>
            </a:r>
            <a:endParaRPr lang="sr-Latn-RS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685686" algn="just">
              <a:lnSpc>
                <a:spcPct val="115000"/>
              </a:lnSpc>
              <a:tabLst>
                <a:tab pos="457124" algn="l"/>
              </a:tabLst>
            </a:pPr>
            <a:r>
              <a:rPr lang="sr-Cyrl-R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r-Latn-R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36-EA8A-4BFA-BD51-3DB02D3453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3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2BEB-8805-40C1-9AC4-C87955E82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822487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0236" y="4724400"/>
            <a:ext cx="1939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Расподела </a:t>
            </a:r>
          </a:p>
          <a:p>
            <a:r>
              <a:rPr lang="sr-Cyrl-RS" dirty="0">
                <a:solidFill>
                  <a:prstClr val="black"/>
                </a:solidFill>
              </a:rPr>
              <a:t>п</a:t>
            </a:r>
            <a:r>
              <a:rPr lang="sr-Cyrl-RS" dirty="0" smtClean="0">
                <a:solidFill>
                  <a:prstClr val="black"/>
                </a:solidFill>
              </a:rPr>
              <a:t>ланетаријума</a:t>
            </a:r>
          </a:p>
          <a:p>
            <a:r>
              <a:rPr lang="sr-Cyrl-RS" dirty="0">
                <a:solidFill>
                  <a:prstClr val="black"/>
                </a:solidFill>
              </a:rPr>
              <a:t>п</a:t>
            </a:r>
            <a:r>
              <a:rPr lang="sr-Cyrl-RS" dirty="0" smtClean="0">
                <a:solidFill>
                  <a:prstClr val="black"/>
                </a:solidFill>
              </a:rPr>
              <a:t>о континентима 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и државама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77092"/>
            <a:ext cx="6303240" cy="8309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(софтверска) планетаријумска</a:t>
            </a:r>
          </a:p>
          <a:p>
            <a:pPr algn="ctr"/>
            <a:r>
              <a:rPr lang="sr-Cyrl-R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револуција </a:t>
            </a:r>
            <a:r>
              <a:rPr lang="sr-Cyrl-R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sr-Cyrl-R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68580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044680"/>
            <a:ext cx="2438400" cy="446274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Апликације</a:t>
            </a: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sr-Cyrl-RS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мобилне</a:t>
            </a:r>
            <a:r>
              <a:rPr lang="sr-Cyrl-RS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уређаје (телефоне, таблете, </a:t>
            </a:r>
            <a:r>
              <a:rPr lang="en-GB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 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GB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офтверски пакети</a:t>
            </a:r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ДЕСКТОП рачунаре са</a:t>
            </a:r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</a:t>
            </a:r>
            <a:r>
              <a:rPr lang="sr-Cyrl-RS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2000 000 звезда</a:t>
            </a:r>
            <a:r>
              <a:rPr lang="sr-Cyrl-R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Cyrl-RS" dirty="0" smtClean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18 милиона</a:t>
            </a:r>
          </a:p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орисника!!!</a:t>
            </a:r>
          </a:p>
          <a:p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60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НЕДОСТАТАК: ДИ</a:t>
            </a:r>
          </a:p>
          <a:p>
            <a:r>
              <a:rPr lang="sr-Cyrl-RS" sz="160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Ко-конструкција </a:t>
            </a:r>
            <a:endParaRPr lang="sr-Latn-RS" sz="16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DD5D4-AC64-42AF-ADA6-6B35E616C2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224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latin typeface="Arial"/>
              </a:rPr>
              <a:t>Дидактички елементи наставе</a:t>
            </a:r>
            <a:endParaRPr lang="en-US" sz="2000" kern="0" dirty="0">
              <a:latin typeface="Arial"/>
            </a:endParaRPr>
          </a:p>
        </p:txBody>
      </p:sp>
      <p:sp>
        <p:nvSpPr>
          <p:cNvPr id="5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23C5-C4BA-4216-9C8B-FC555D89611F}" type="datetime1">
              <a:rPr lang="en-US" smtClean="0"/>
              <a:t>19-Apr-17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-1292" t="10090" r="1248" b="16569"/>
          <a:stretch/>
        </p:blipFill>
        <p:spPr bwMode="auto">
          <a:xfrm>
            <a:off x="1295400" y="2286000"/>
            <a:ext cx="7848603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-Point Star 7"/>
          <p:cNvSpPr/>
          <p:nvPr/>
        </p:nvSpPr>
        <p:spPr>
          <a:xfrm>
            <a:off x="4463677" y="4371109"/>
            <a:ext cx="216647" cy="22629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0145" y="1600200"/>
            <a:ext cx="7291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Дидактички принципи У ВОАП: научности, прилагођености узрасту, систематичности и поступности, повезаности </a:t>
            </a:r>
            <a:r>
              <a:rPr lang="ru-RU" dirty="0">
                <a:solidFill>
                  <a:srgbClr val="92D050"/>
                </a:solidFill>
              </a:rPr>
              <a:t>теорије и </a:t>
            </a:r>
            <a:r>
              <a:rPr lang="ru-RU" dirty="0" smtClean="0">
                <a:solidFill>
                  <a:srgbClr val="92D050"/>
                </a:solidFill>
              </a:rPr>
              <a:t>праксе, очигледности и свесне активности </a:t>
            </a:r>
            <a:endParaRPr lang="ru-RU" dirty="0">
              <a:solidFill>
                <a:srgbClr val="92D05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58000" y="4056965"/>
            <a:ext cx="762000" cy="5150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19140" y="3410634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Троугао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кооперације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78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7286-7790-4ABE-B341-CC05C078C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191" y="1905000"/>
            <a:ext cx="7713746" cy="40318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92D050"/>
                </a:solidFill>
              </a:rPr>
              <a:t>НАСТАВНЕ МЕТОДЕ у </a:t>
            </a:r>
            <a:r>
              <a:rPr lang="sr-Cyrl-RS" sz="2000" b="1" dirty="0" smtClean="0">
                <a:solidFill>
                  <a:srgbClr val="92D050"/>
                </a:solidFill>
              </a:rPr>
              <a:t>ВОАП (према сценарију планетаријума АДРБ)</a:t>
            </a:r>
            <a:endParaRPr lang="sr-Cyrl-RS" sz="2000" b="1" dirty="0">
              <a:solidFill>
                <a:srgbClr val="92D050"/>
              </a:solidFill>
            </a:endParaRPr>
          </a:p>
          <a:p>
            <a:endParaRPr lang="sr-Cyrl-RS" sz="400" b="1" dirty="0">
              <a:solidFill>
                <a:srgbClr val="92D050"/>
              </a:solidFill>
            </a:endParaRPr>
          </a:p>
          <a:p>
            <a:r>
              <a:rPr lang="ru-RU" sz="2000" dirty="0">
                <a:solidFill>
                  <a:srgbClr val="92D050"/>
                </a:solidFill>
              </a:rPr>
              <a:t>(Окоњ, Куписиевич, Засински, према Трнавац и Ђорђевић, </a:t>
            </a:r>
            <a:r>
              <a:rPr lang="ru-RU" sz="2000" dirty="0" smtClean="0">
                <a:solidFill>
                  <a:srgbClr val="92D050"/>
                </a:solidFill>
              </a:rPr>
              <a:t>2013)</a:t>
            </a:r>
            <a:r>
              <a:rPr lang="sr-Cyrl-RS" sz="2000" b="1" dirty="0" smtClean="0">
                <a:solidFill>
                  <a:srgbClr val="92D050"/>
                </a:solidFill>
              </a:rPr>
              <a:t> </a:t>
            </a:r>
            <a:endParaRPr lang="sr-Cyrl-RS" sz="2000" b="1" dirty="0">
              <a:solidFill>
                <a:srgbClr val="92D050"/>
              </a:solidFill>
            </a:endParaRPr>
          </a:p>
          <a:p>
            <a:endParaRPr lang="en-US" sz="1200" dirty="0">
              <a:solidFill>
                <a:srgbClr val="92D050"/>
              </a:solidFill>
            </a:endParaRPr>
          </a:p>
          <a:p>
            <a:pPr marL="457124" indent="-457124">
              <a:buAutoNum type="arabicParenBoth"/>
            </a:pPr>
            <a:r>
              <a:rPr lang="ru-RU" sz="2000" dirty="0">
                <a:solidFill>
                  <a:srgbClr val="92D050"/>
                </a:solidFill>
              </a:rPr>
              <a:t>методе засноване на речима: </a:t>
            </a:r>
          </a:p>
          <a:p>
            <a:r>
              <a:rPr lang="ru-RU" sz="2000" dirty="0">
                <a:solidFill>
                  <a:srgbClr val="92D050"/>
                </a:solidFill>
              </a:rPr>
              <a:t>       </a:t>
            </a:r>
            <a:r>
              <a:rPr lang="ru-RU" sz="2000" dirty="0" smtClean="0">
                <a:solidFill>
                  <a:srgbClr val="92D050"/>
                </a:solidFill>
              </a:rPr>
              <a:t> монолошке </a:t>
            </a:r>
            <a:r>
              <a:rPr lang="ru-RU" sz="2000" dirty="0">
                <a:solidFill>
                  <a:srgbClr val="92D050"/>
                </a:solidFill>
              </a:rPr>
              <a:t>(опис, причање, приповедање) – </a:t>
            </a:r>
            <a:r>
              <a:rPr lang="ru-RU" sz="2000" b="1" dirty="0">
                <a:solidFill>
                  <a:srgbClr val="92D050"/>
                </a:solidFill>
              </a:rPr>
              <a:t>31%, </a:t>
            </a:r>
          </a:p>
          <a:p>
            <a:r>
              <a:rPr lang="ru-RU" sz="2000" dirty="0">
                <a:solidFill>
                  <a:srgbClr val="92D050"/>
                </a:solidFill>
              </a:rPr>
              <a:t>       </a:t>
            </a:r>
            <a:r>
              <a:rPr lang="ru-RU" sz="2000" dirty="0" smtClean="0">
                <a:solidFill>
                  <a:srgbClr val="92D050"/>
                </a:solidFill>
              </a:rPr>
              <a:t> дијалошке </a:t>
            </a:r>
            <a:r>
              <a:rPr lang="ru-RU" sz="2000" dirty="0">
                <a:solidFill>
                  <a:srgbClr val="92D050"/>
                </a:solidFill>
              </a:rPr>
              <a:t>(популарна предавања, дискусије) – </a:t>
            </a:r>
            <a:r>
              <a:rPr lang="ru-RU" sz="2000" b="1" dirty="0">
                <a:solidFill>
                  <a:srgbClr val="92D050"/>
                </a:solidFill>
              </a:rPr>
              <a:t>57</a:t>
            </a:r>
            <a:r>
              <a:rPr lang="ru-RU" sz="2000" b="1" dirty="0" smtClean="0">
                <a:solidFill>
                  <a:srgbClr val="92D050"/>
                </a:solidFill>
              </a:rPr>
              <a:t>%</a:t>
            </a:r>
            <a:endParaRPr lang="ru-RU" sz="2000" b="1" dirty="0">
              <a:solidFill>
                <a:srgbClr val="92D050"/>
              </a:solidFill>
            </a:endParaRPr>
          </a:p>
          <a:p>
            <a:r>
              <a:rPr lang="ru-RU" sz="2000" dirty="0">
                <a:solidFill>
                  <a:srgbClr val="92D050"/>
                </a:solidFill>
              </a:rPr>
              <a:t>(2) </a:t>
            </a:r>
            <a:r>
              <a:rPr lang="ru-RU" sz="2000" dirty="0" smtClean="0">
                <a:solidFill>
                  <a:srgbClr val="92D050"/>
                </a:solidFill>
              </a:rPr>
              <a:t>  методе </a:t>
            </a:r>
            <a:r>
              <a:rPr lang="ru-RU" sz="2000" dirty="0">
                <a:solidFill>
                  <a:srgbClr val="92D050"/>
                </a:solidFill>
              </a:rPr>
              <a:t>засноване на посматрању (показивање) – </a:t>
            </a:r>
            <a:r>
              <a:rPr lang="ru-RU" sz="2000" b="1" dirty="0">
                <a:solidFill>
                  <a:srgbClr val="FF0000"/>
                </a:solidFill>
              </a:rPr>
              <a:t>100%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92D050"/>
                </a:solidFill>
              </a:rPr>
              <a:t>(3) </a:t>
            </a:r>
            <a:r>
              <a:rPr lang="ru-RU" sz="2000" dirty="0" smtClean="0">
                <a:solidFill>
                  <a:srgbClr val="92D050"/>
                </a:solidFill>
              </a:rPr>
              <a:t>  методе </a:t>
            </a:r>
            <a:r>
              <a:rPr lang="ru-RU" sz="2000" dirty="0">
                <a:solidFill>
                  <a:srgbClr val="92D050"/>
                </a:solidFill>
              </a:rPr>
              <a:t>засноване на практичним активностима ученика – </a:t>
            </a:r>
            <a:r>
              <a:rPr lang="ru-RU" sz="2000" b="1" dirty="0">
                <a:solidFill>
                  <a:srgbClr val="92D050"/>
                </a:solidFill>
              </a:rPr>
              <a:t>12%</a:t>
            </a:r>
            <a:r>
              <a:rPr lang="ru-RU" sz="2000" dirty="0">
                <a:solidFill>
                  <a:srgbClr val="92D050"/>
                </a:solidFill>
              </a:rPr>
              <a:t>. </a:t>
            </a:r>
          </a:p>
          <a:p>
            <a:endParaRPr lang="sr-Cyrl-RS" sz="2000" dirty="0">
              <a:solidFill>
                <a:srgbClr val="92D050"/>
              </a:solidFill>
            </a:endParaRPr>
          </a:p>
          <a:p>
            <a:r>
              <a:rPr lang="en-US" sz="2000" dirty="0">
                <a:solidFill>
                  <a:srgbClr val="92D050"/>
                </a:solidFill>
              </a:rPr>
              <a:t>*    </a:t>
            </a:r>
            <a:r>
              <a:rPr lang="sr-Cyrl-RS" sz="2000" dirty="0" smtClean="0">
                <a:solidFill>
                  <a:srgbClr val="92D050"/>
                </a:solidFill>
              </a:rPr>
              <a:t>  </a:t>
            </a:r>
            <a:r>
              <a:rPr lang="sr-Latn-RS" sz="2000" i="1" dirty="0" smtClean="0">
                <a:solidFill>
                  <a:srgbClr val="92D050"/>
                </a:solidFill>
              </a:rPr>
              <a:t>Storyline </a:t>
            </a:r>
            <a:r>
              <a:rPr lang="sr-Cyrl-RS" sz="2000" dirty="0">
                <a:solidFill>
                  <a:srgbClr val="92D050"/>
                </a:solidFill>
              </a:rPr>
              <a:t>– причање приче (Прушевић Садовић и Шековић, 2012)</a:t>
            </a:r>
          </a:p>
          <a:p>
            <a:r>
              <a:rPr lang="en-US" sz="2000" i="1" dirty="0">
                <a:solidFill>
                  <a:srgbClr val="92D050"/>
                </a:solidFill>
              </a:rPr>
              <a:t>*    </a:t>
            </a:r>
            <a:r>
              <a:rPr lang="sr-Cyrl-RS" sz="2000" i="1" dirty="0" smtClean="0">
                <a:solidFill>
                  <a:srgbClr val="92D050"/>
                </a:solidFill>
              </a:rPr>
              <a:t>  </a:t>
            </a:r>
            <a:r>
              <a:rPr lang="sr-Cyrl-RS" sz="2000" dirty="0" smtClean="0">
                <a:solidFill>
                  <a:srgbClr val="92D050"/>
                </a:solidFill>
              </a:rPr>
              <a:t>Истраживачки </a:t>
            </a:r>
            <a:r>
              <a:rPr lang="sr-Cyrl-RS" sz="2000" dirty="0">
                <a:solidFill>
                  <a:srgbClr val="92D050"/>
                </a:solidFill>
              </a:rPr>
              <a:t>разговор (Милин, 2012)</a:t>
            </a:r>
            <a:endParaRPr lang="en-US" sz="2000" i="1" dirty="0">
              <a:solidFill>
                <a:srgbClr val="92D050"/>
              </a:solidFill>
            </a:endParaRPr>
          </a:p>
          <a:p>
            <a:endParaRPr lang="en-US" sz="2000" dirty="0">
              <a:solidFill>
                <a:srgbClr val="92D050"/>
              </a:solidFill>
            </a:endParaRPr>
          </a:p>
          <a:p>
            <a:endParaRPr lang="sr-Cyrl-R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latin typeface="Arial"/>
              </a:rPr>
              <a:t>Елементи квалитета наставе</a:t>
            </a:r>
            <a:endParaRPr lang="en-US" sz="2000" kern="0" dirty="0">
              <a:latin typeface="Arial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376550"/>
            <a:ext cx="5713968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Квалитет </a:t>
            </a:r>
            <a:r>
              <a:rPr lang="sr-Cyrl-R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ВОАП </a:t>
            </a:r>
            <a:r>
              <a:rPr lang="sr-Cyrl-R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 социјално конструисан</a:t>
            </a:r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7382" y="2776660"/>
            <a:ext cx="7052539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Глобалном политиком </a:t>
            </a:r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развоја образовања  </a:t>
            </a:r>
            <a:r>
              <a:rPr lang="en-GB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r-Latn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2825" y="4592542"/>
            <a:ext cx="6052715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Националном </a:t>
            </a:r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стратегија развоја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образовања</a:t>
            </a:r>
            <a:endParaRPr lang="sr-Latn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856" y="3884656"/>
            <a:ext cx="7889179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Стратегија развоја астрономије (МАУ) и визија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Међународног</a:t>
            </a:r>
          </a:p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удружења планетаријума </a:t>
            </a:r>
            <a:endParaRPr lang="sr-Latn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384" y="3176771"/>
            <a:ext cx="7170264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Стандардима постигнућа </a:t>
            </a:r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ученика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дефинисаним </a:t>
            </a:r>
          </a:p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међународним евалуативним студијама </a:t>
            </a:r>
            <a:r>
              <a:rPr lang="en-GB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TIMSS</a:t>
            </a:r>
            <a:r>
              <a:rPr lang="sr-Cyrl-R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1360-9376-4460-AC97-E2780C3091E5}" type="datetime1">
              <a:rPr lang="en-US" smtClean="0"/>
              <a:t>19-Apr-17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7102346"/>
              </p:ext>
            </p:extLst>
          </p:nvPr>
        </p:nvGraphicFramePr>
        <p:xfrm>
          <a:off x="4391200" y="3048000"/>
          <a:ext cx="3228801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304800" y="5257800"/>
            <a:ext cx="8382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2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BE87-05D7-4E58-8773-F52D9457D3BE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3055284"/>
            <a:ext cx="2083936" cy="184664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Индикатори </a:t>
            </a:r>
          </a:p>
          <a:p>
            <a:r>
              <a:rPr lang="sr-Cyrl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квалитета ЕУ</a:t>
            </a:r>
          </a:p>
          <a:p>
            <a:endParaRPr lang="sr-Cyrl-R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sr-Cyrl-R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којима</a:t>
            </a:r>
          </a:p>
          <a:p>
            <a:r>
              <a:rPr lang="sr-Cyrl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</a:t>
            </a:r>
            <a:r>
              <a:rPr lang="sr-Cyrl-R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грађен концепт</a:t>
            </a:r>
          </a:p>
          <a:p>
            <a:r>
              <a:rPr lang="sr-Cyrl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sr-Cyrl-R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валитета ВОАП  </a:t>
            </a:r>
            <a:endParaRPr lang="sr-Latn-R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8"/>
          <p:cNvSpPr/>
          <p:nvPr/>
        </p:nvSpPr>
        <p:spPr>
          <a:xfrm>
            <a:off x="5200334" y="3714864"/>
            <a:ext cx="2222692" cy="3462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415" tIns="0" rIns="85415" bIns="0" numCol="1" spcCol="1270" anchor="ctr" anchorCtr="0">
            <a:noAutofit/>
          </a:bodyPr>
          <a:lstStyle/>
          <a:p>
            <a:pPr defTabSz="57775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r-Cyrl-RS" sz="1300" dirty="0"/>
              <a:t>Праћења образовања</a:t>
            </a:r>
            <a:endParaRPr lang="en-US" sz="1300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4168574632"/>
              </p:ext>
            </p:extLst>
          </p:nvPr>
        </p:nvGraphicFramePr>
        <p:xfrm>
          <a:off x="2629397" y="18560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7-Point Star 23"/>
          <p:cNvSpPr/>
          <p:nvPr/>
        </p:nvSpPr>
        <p:spPr>
          <a:xfrm>
            <a:off x="6553200" y="2362200"/>
            <a:ext cx="304800" cy="3048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25" name="7-Point Star 24"/>
          <p:cNvSpPr/>
          <p:nvPr/>
        </p:nvSpPr>
        <p:spPr>
          <a:xfrm>
            <a:off x="6705600" y="4876800"/>
            <a:ext cx="304800" cy="3048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latin typeface="Arial"/>
              </a:rPr>
              <a:t>Елементи квалитета наставе</a:t>
            </a:r>
            <a:endParaRPr lang="en-US" sz="2000" kern="0" dirty="0">
              <a:latin typeface="Arial"/>
            </a:endParaRPr>
          </a:p>
        </p:txBody>
      </p:sp>
      <p:sp>
        <p:nvSpPr>
          <p:cNvPr id="27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7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546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39F3-3B6E-4EBB-9E76-FF4C6762B2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ВОАП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635023"/>
            <a:ext cx="8763000" cy="70787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sr-Cyrl-RS" sz="2000" dirty="0" smtClean="0">
                <a:solidFill>
                  <a:prstClr val="black"/>
                </a:solidFill>
              </a:rPr>
              <a:t>Домен развоја астрономије – социо-културни троугао </a:t>
            </a:r>
          </a:p>
          <a:p>
            <a:pPr algn="ctr"/>
            <a:r>
              <a:rPr lang="sr-Cyrl-RS" sz="2000" dirty="0" smtClean="0">
                <a:solidFill>
                  <a:prstClr val="black"/>
                </a:solidFill>
              </a:rPr>
              <a:t>КУЛТУРА-НАУКА-ТЕХНОЛОГИЈА (СК-НТИК контекст)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Елементи квалитета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7381" y="2212110"/>
            <a:ext cx="7391400" cy="32931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Квалитет </a:t>
            </a:r>
            <a:r>
              <a:rPr lang="sr-Latn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бразовања у ВОАП </a:t>
            </a:r>
          </a:p>
          <a:p>
            <a:r>
              <a:rPr lang="sr-Cyrl-RS" sz="2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(дефинисан је преко </a:t>
            </a:r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атрибута који описују пожељне процесе у настави):</a:t>
            </a:r>
          </a:p>
          <a:p>
            <a:endParaRPr lang="sr-Cyrl-RS" sz="24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Интерактивност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Динамичност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Процесуалност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Зависност од локалног контекста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Зависност од међународног контекста </a:t>
            </a:r>
            <a:endParaRPr lang="sr-Latn-RS" sz="24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3512-6B9F-43BD-90EA-35C24FCDCD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Елементи квалитета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6798" y="2286001"/>
            <a:ext cx="6249114" cy="292386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Кроз ВОАП се постиже 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према препорукама Ефеката основног школовања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(Хавелка и сар., 1990):</a:t>
            </a:r>
          </a:p>
          <a:p>
            <a:endParaRPr lang="sr-Cyrl-RS" sz="24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Осавремењивање наставног процеса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Интеграција школе и локалне средине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Побољшање наставног садржаја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Боља постигнућа ученика</a:t>
            </a:r>
            <a:endParaRPr lang="sr-Latn-RS" sz="24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AD5A-3DF2-4B38-AD35-684ABFA39F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>
            <a:off x="6781800" y="3984486"/>
            <a:ext cx="0" cy="1806714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981202" y="342117"/>
            <a:ext cx="6695875" cy="788966"/>
            <a:chOff x="263356" y="4673791"/>
            <a:chExt cx="7966117" cy="788966"/>
          </a:xfrm>
        </p:grpSpPr>
        <p:sp>
          <p:nvSpPr>
            <p:cNvPr id="7" name="Rectangle 36"/>
            <p:cNvSpPr/>
            <p:nvPr/>
          </p:nvSpPr>
          <p:spPr>
            <a:xfrm>
              <a:off x="263356" y="4673791"/>
              <a:ext cx="4820653" cy="788966"/>
            </a:xfrm>
            <a:custGeom>
              <a:avLst/>
              <a:gdLst/>
              <a:ahLst/>
              <a:cxnLst/>
              <a:rect l="l" t="t" r="r" b="b"/>
              <a:pathLst>
                <a:path w="4956908" h="640080">
                  <a:moveTo>
                    <a:pt x="462171" y="0"/>
                  </a:moveTo>
                  <a:lnTo>
                    <a:pt x="4494737" y="0"/>
                  </a:lnTo>
                  <a:lnTo>
                    <a:pt x="4956908" y="640080"/>
                  </a:lnTo>
                  <a:lnTo>
                    <a:pt x="0" y="64008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42855" y="4673791"/>
              <a:ext cx="3886618" cy="788966"/>
            </a:xfrm>
            <a:prstGeom prst="rect">
              <a:avLst/>
            </a:prstGeom>
            <a:gradFill flip="none" rotWithShape="1">
              <a:gsLst>
                <a:gs pos="47000">
                  <a:srgbClr val="905EB5"/>
                </a:gs>
                <a:gs pos="0">
                  <a:sysClr val="window" lastClr="FFFFFF">
                    <a:alpha val="0"/>
                  </a:sysClr>
                </a:gs>
                <a:gs pos="100000">
                  <a:srgbClr val="7030A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>
                <a:defRPr/>
              </a:pPr>
              <a:r>
                <a:rPr lang="sr-Cyrl-RS" sz="2000" b="1" kern="0" dirty="0">
                  <a:solidFill>
                    <a:prstClr val="black"/>
                  </a:solidFill>
                  <a:latin typeface="Arial"/>
                </a:rPr>
                <a:t>Педагошка пракса у планетаријуму и школи</a:t>
              </a:r>
              <a:endParaRPr lang="en-US" sz="2000" b="1" kern="0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9942-45BF-45C7-93F9-1C606D41A2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93071164"/>
              </p:ext>
            </p:extLst>
          </p:nvPr>
        </p:nvGraphicFramePr>
        <p:xfrm>
          <a:off x="1066800" y="1447800"/>
          <a:ext cx="7924800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06056" y="2362201"/>
            <a:ext cx="1622271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Me</a:t>
            </a:r>
            <a:r>
              <a:rPr lang="sr-Cyrl-RS" dirty="0" smtClean="0">
                <a:solidFill>
                  <a:srgbClr val="7030A0"/>
                </a:solidFill>
              </a:rPr>
              <a:t>ђународни </a:t>
            </a:r>
          </a:p>
          <a:p>
            <a:pPr algn="ctr"/>
            <a:r>
              <a:rPr lang="sr-Cyrl-RS" dirty="0" smtClean="0">
                <a:solidFill>
                  <a:srgbClr val="7030A0"/>
                </a:solidFill>
              </a:rPr>
              <a:t>ниво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057" y="4347951"/>
            <a:ext cx="1554431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sr-Cyrl-RS" dirty="0" smtClean="0">
                <a:solidFill>
                  <a:srgbClr val="7030A0"/>
                </a:solidFill>
              </a:rPr>
              <a:t>Планетаријум</a:t>
            </a:r>
          </a:p>
          <a:p>
            <a:pPr algn="ctr"/>
            <a:r>
              <a:rPr lang="sr-Cyrl-RS" dirty="0" smtClean="0">
                <a:solidFill>
                  <a:srgbClr val="7030A0"/>
                </a:solidFill>
              </a:rPr>
              <a:t>АДРБ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3476647"/>
            <a:ext cx="5231015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 smtClean="0">
                <a:solidFill>
                  <a:srgbClr val="7030A0"/>
                </a:solidFill>
              </a:rPr>
              <a:t>Међународни </a:t>
            </a:r>
            <a:r>
              <a:rPr lang="sr-Cyrl-RS" sz="2000" u="sng" dirty="0">
                <a:solidFill>
                  <a:srgbClr val="7030A0"/>
                </a:solidFill>
              </a:rPr>
              <a:t>часопис „</a:t>
            </a:r>
            <a:r>
              <a:rPr lang="en-US" sz="2000" i="1" u="sng" dirty="0" err="1">
                <a:solidFill>
                  <a:srgbClr val="7030A0"/>
                </a:solidFill>
              </a:rPr>
              <a:t>Planetarian</a:t>
            </a:r>
            <a:r>
              <a:rPr lang="sr-Latn-RS" sz="2000" i="1" u="sng" dirty="0">
                <a:solidFill>
                  <a:srgbClr val="7030A0"/>
                </a:solidFill>
              </a:rPr>
              <a:t>“</a:t>
            </a:r>
            <a:r>
              <a:rPr lang="en-US" sz="2000" i="1" dirty="0">
                <a:solidFill>
                  <a:srgbClr val="7030A0"/>
                </a:solidFill>
              </a:rPr>
              <a:t> </a:t>
            </a:r>
            <a:r>
              <a:rPr lang="sr-Cyrl-RS" sz="2000" dirty="0">
                <a:solidFill>
                  <a:srgbClr val="7030A0"/>
                </a:solidFill>
              </a:rPr>
              <a:t>(од 1972)</a:t>
            </a:r>
            <a:r>
              <a:rPr lang="sr-Latn-RS" sz="2000" i="1" dirty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1" y="5781965"/>
            <a:ext cx="4420730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7030A0"/>
                </a:solidFill>
              </a:rPr>
              <a:t>4 пута годишње, 5-7 радова.....</a:t>
            </a:r>
            <a:r>
              <a:rPr lang="sr-Cyrl-RS" b="1" u="sng" dirty="0" smtClean="0">
                <a:solidFill>
                  <a:srgbClr val="7030A0"/>
                </a:solidFill>
              </a:rPr>
              <a:t>2000 радова</a:t>
            </a:r>
          </a:p>
          <a:p>
            <a:r>
              <a:rPr lang="sr-Cyrl-RS" dirty="0" smtClean="0">
                <a:solidFill>
                  <a:srgbClr val="7030A0"/>
                </a:solidFill>
              </a:rPr>
              <a:t>у области планетаријумске педагогије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70A9-102C-4A7F-9B42-C395BC7E46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 descr="C:\Users\NATASA\Desktop\ADRB\NES\planetariju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8" y="381000"/>
            <a:ext cx="6854825" cy="51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0" y="5740400"/>
            <a:ext cx="746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Београду, основан 1969, није реконструисан од оснивања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BE57-E3FD-48B9-91AB-FEF7E52262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6" y="701964"/>
            <a:ext cx="6939374" cy="502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2886" y="5791200"/>
            <a:ext cx="468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Планетаријум у Београду, пројекциона сала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4139-4110-43A0-8105-AF8AEF82E768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Узорак, методе, технике и </a:t>
            </a:r>
            <a:br>
              <a:rPr lang="sr-Cyrl-RS" sz="3600" dirty="0"/>
            </a:br>
            <a:r>
              <a:rPr lang="sr-Cyrl-RS" sz="3600" dirty="0"/>
              <a:t>инструменти истраживања</a:t>
            </a:r>
            <a:endParaRPr lang="en-PH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15154" y="1981200"/>
            <a:ext cx="8506464" cy="378563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/>
              <a:t>Популација 1: </a:t>
            </a:r>
            <a:r>
              <a:rPr lang="sr-Cyrl-RS" sz="2400" b="1" dirty="0"/>
              <a:t>ученици </a:t>
            </a:r>
            <a:r>
              <a:rPr lang="en-US" sz="2400" b="1" dirty="0"/>
              <a:t>VI </a:t>
            </a:r>
            <a:r>
              <a:rPr lang="sr-Cyrl-RS" sz="2400" b="1" dirty="0"/>
              <a:t>разреда основне школе </a:t>
            </a:r>
          </a:p>
          <a:p>
            <a:r>
              <a:rPr lang="sr-Cyrl-RS" sz="2400" dirty="0"/>
              <a:t>                           са територије Србије (2014/15) </a:t>
            </a:r>
          </a:p>
          <a:p>
            <a:endParaRPr lang="sr-Cyrl-RS" sz="2400" dirty="0"/>
          </a:p>
          <a:p>
            <a:r>
              <a:rPr lang="sr-Cyrl-RS" sz="2400" dirty="0"/>
              <a:t>Популација 2: </a:t>
            </a:r>
            <a:r>
              <a:rPr lang="sr-Cyrl-RS" sz="2400" b="1" dirty="0"/>
              <a:t>наставници географије и физике</a:t>
            </a:r>
          </a:p>
          <a:p>
            <a:r>
              <a:rPr lang="sr-Cyrl-RS" sz="2400" dirty="0"/>
              <a:t>                           са територије Србије (2014/15)</a:t>
            </a:r>
          </a:p>
          <a:p>
            <a:endParaRPr lang="sr-Cyrl-RS" sz="2400" dirty="0"/>
          </a:p>
          <a:p>
            <a:r>
              <a:rPr lang="sr-Cyrl-RS" sz="2400" dirty="0"/>
              <a:t>Метода: </a:t>
            </a:r>
            <a:r>
              <a:rPr lang="sr-Cyrl-RS" sz="2400" b="1" dirty="0"/>
              <a:t>дескриптивно аналитичка </a:t>
            </a:r>
            <a:r>
              <a:rPr lang="sr-Cyrl-RS" sz="2400" dirty="0"/>
              <a:t>(некаузалне везе и односи)</a:t>
            </a:r>
          </a:p>
          <a:p>
            <a:r>
              <a:rPr lang="sr-Cyrl-RS" sz="2400" dirty="0"/>
              <a:t>Технике: </a:t>
            </a:r>
            <a:r>
              <a:rPr lang="sr-Cyrl-RS" sz="2400" b="1" dirty="0"/>
              <a:t>анкетирање, тестирање, скалирање</a:t>
            </a:r>
          </a:p>
          <a:p>
            <a:r>
              <a:rPr lang="sr-Cyrl-RS" sz="2400" dirty="0"/>
              <a:t>Инструменти: </a:t>
            </a:r>
            <a:r>
              <a:rPr lang="sr-Cyrl-RS" sz="2400" b="1" dirty="0"/>
              <a:t>упитник за наставнике, упитник за ученике</a:t>
            </a:r>
          </a:p>
          <a:p>
            <a:r>
              <a:rPr lang="sr-Cyrl-RS" sz="2400" dirty="0"/>
              <a:t>                            </a:t>
            </a:r>
            <a:r>
              <a:rPr lang="sr-Cyrl-RS" sz="2400" b="1" dirty="0"/>
              <a:t>тест знања из астрономије </a:t>
            </a:r>
            <a:r>
              <a:rPr lang="sr-Cyrl-RS" sz="2400" dirty="0"/>
              <a:t>(са подтестовима) </a:t>
            </a:r>
          </a:p>
        </p:txBody>
      </p:sp>
    </p:spTree>
    <p:extLst>
      <p:ext uri="{BB962C8B-B14F-4D97-AF65-F5344CB8AC3E}">
        <p14:creationId xmlns:p14="http://schemas.microsoft.com/office/powerpoint/2010/main" val="1547489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867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9" y="1981202"/>
            <a:ext cx="3278750" cy="286230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Школе </a:t>
            </a:r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из којих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су ученици </a:t>
            </a:r>
            <a:endParaRPr lang="sr-Cyrl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учествовали </a:t>
            </a:r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истраживању</a:t>
            </a:r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r-Cyrl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811 ученика из 33 школе</a:t>
            </a:r>
          </a:p>
          <a:p>
            <a:pPr marL="342842" indent="-342842">
              <a:buFontTx/>
              <a:buChar char="-"/>
            </a:pP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 ТЕСТИРАЊА</a:t>
            </a:r>
          </a:p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    И АНКЕТИРАЊА:</a:t>
            </a:r>
          </a:p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    мај – јун 2015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Помоћни истраживачи:</a:t>
            </a:r>
          </a:p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    22 студента </a:t>
            </a:r>
            <a:endParaRPr 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67D7-D131-4FD2-BCDB-1BAB921302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8674" r="57843" b="76879"/>
          <a:stretch/>
        </p:blipFill>
        <p:spPr bwMode="auto">
          <a:xfrm>
            <a:off x="579582" y="5134378"/>
            <a:ext cx="2078182" cy="42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2209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7485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2057402"/>
            <a:ext cx="2806313" cy="347785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Места становања</a:t>
            </a:r>
          </a:p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наставника</a:t>
            </a:r>
          </a:p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који су</a:t>
            </a:r>
          </a:p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учествовали у </a:t>
            </a:r>
          </a:p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истраживању:</a:t>
            </a:r>
          </a:p>
          <a:p>
            <a:pPr marL="342842" indent="-342842">
              <a:buFontTx/>
              <a:buChar char="-"/>
            </a:pPr>
            <a:endParaRPr lang="sr-Cyrl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Упитник (онлајн)</a:t>
            </a:r>
          </a:p>
          <a:p>
            <a:pPr marL="342842" indent="-342842">
              <a:buFontTx/>
              <a:buChar char="-"/>
            </a:pP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152 наставника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Време анкетирања</a:t>
            </a:r>
          </a:p>
          <a:p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     јул-август 2015.</a:t>
            </a:r>
          </a:p>
          <a:p>
            <a:pPr marL="342842" indent="-342842">
              <a:buFontTx/>
              <a:buChar char="-"/>
            </a:pPr>
            <a:endParaRPr lang="sr-Latn-RS" sz="2000" dirty="0">
              <a:solidFill>
                <a:srgbClr val="8064A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288-79C3-46C1-972A-76C419DDFF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98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25EE-1EC2-4F67-8B47-ED1514DCB9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304802"/>
            <a:ext cx="7086600" cy="120031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457124" indent="-457124">
              <a:buFontTx/>
              <a:buAutoNum type="arabicPeriod" startAt="2"/>
            </a:pPr>
            <a:r>
              <a:rPr lang="sr-Cyrl-RS" sz="2400" b="1" dirty="0">
                <a:solidFill>
                  <a:prstClr val="black"/>
                </a:solidFill>
              </a:rPr>
              <a:t>Хипотеза: Наставници географије и физике у оквиру школске наставе најчешће користе вербалне методе поучавања и учења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85612"/>
              </p:ext>
            </p:extLst>
          </p:nvPr>
        </p:nvGraphicFramePr>
        <p:xfrm>
          <a:off x="2057400" y="1905000"/>
          <a:ext cx="5200650" cy="4156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50"/>
                <a:gridCol w="1733550"/>
                <a:gridCol w="1733550"/>
              </a:tblGrid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Наставна метода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Наставници</a:t>
                      </a:r>
                    </a:p>
                    <a:p>
                      <a:r>
                        <a:rPr lang="sr-Cyrl-RS" sz="1800" dirty="0" smtClean="0"/>
                        <a:t>географије (%)</a:t>
                      </a:r>
                      <a:r>
                        <a:rPr lang="sr-Cyrl-RS" sz="1800" baseline="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Наставници физике</a:t>
                      </a:r>
                      <a:r>
                        <a:rPr lang="sr-Cyrl-RS" sz="1800" baseline="0" dirty="0" smtClean="0"/>
                        <a:t> (%)</a:t>
                      </a:r>
                      <a:endParaRPr lang="en-US" sz="1800" dirty="0"/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Дијалошка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19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33.9</a:t>
                      </a:r>
                      <a:endParaRPr lang="en-US" sz="1800" dirty="0"/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Монолошка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12.4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2.5</a:t>
                      </a:r>
                      <a:endParaRPr lang="en-US" sz="1800" dirty="0"/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Рад</a:t>
                      </a:r>
                      <a:r>
                        <a:rPr lang="sr-Cyrl-RS" sz="1800" baseline="0" dirty="0" smtClean="0"/>
                        <a:t> са књигом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9.9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2.5</a:t>
                      </a:r>
                      <a:endParaRPr lang="en-US" sz="1800" dirty="0"/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Показивање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20.7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16.5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Истраживачки</a:t>
                      </a:r>
                      <a:r>
                        <a:rPr lang="sr-Cyrl-RS" sz="1800" baseline="0" dirty="0" smtClean="0"/>
                        <a:t> рад ученика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13.2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17.4</a:t>
                      </a:r>
                      <a:endParaRPr lang="en-US" sz="18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Практичне</a:t>
                      </a:r>
                      <a:r>
                        <a:rPr lang="sr-Cyrl-RS" sz="1800" baseline="0" dirty="0" smtClean="0"/>
                        <a:t> активности </a:t>
                      </a:r>
                    </a:p>
                    <a:p>
                      <a:r>
                        <a:rPr lang="sr-Cyrl-RS" sz="1800" baseline="0" dirty="0" smtClean="0"/>
                        <a:t>ученика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0.8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9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887B-A792-448F-A60C-8D4FF5FDEE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09641"/>
              </p:ext>
            </p:extLst>
          </p:nvPr>
        </p:nvGraphicFramePr>
        <p:xfrm>
          <a:off x="609600" y="1905000"/>
          <a:ext cx="8382000" cy="4377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5943600"/>
              </a:tblGrid>
              <a:tr h="911585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Наставна метода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800" dirty="0" smtClean="0"/>
                        <a:t>Наставници (%)</a:t>
                      </a:r>
                    </a:p>
                    <a:p>
                      <a:pPr algn="ctr"/>
                      <a:r>
                        <a:rPr lang="sr-Cyrl-RS" sz="1800" b="0" dirty="0" smtClean="0"/>
                        <a:t>У највећој могућој мери / Углавном / у занем. малој мери</a:t>
                      </a:r>
                    </a:p>
                  </a:txBody>
                  <a:tcPr/>
                </a:tc>
              </a:tr>
              <a:tr h="63820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Дијалошка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                      23.1  </a:t>
                      </a:r>
                      <a:r>
                        <a:rPr lang="sr-Cyrl-RS" sz="1800" dirty="0" smtClean="0"/>
                        <a:t>/  46.2  /  5.8             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Сценарио</a:t>
                      </a:r>
                      <a:r>
                        <a:rPr lang="sr-Cyrl-R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ВОАП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57% 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3820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Монолошка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                     13.5</a:t>
                      </a:r>
                      <a:r>
                        <a:rPr lang="sr-Cyrl-RS" sz="1800" baseline="0" dirty="0" smtClean="0"/>
                        <a:t> /  30.8  /  19.2            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Сценарио</a:t>
                      </a:r>
                      <a:r>
                        <a:rPr lang="sr-Cyrl-R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ВОАП 31%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3820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Показивање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                      62.3 </a:t>
                      </a:r>
                      <a:r>
                        <a:rPr lang="sr-Cyrl-RS" sz="1800" dirty="0" smtClean="0"/>
                        <a:t>/  30.2  /  16.5            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Сценарио</a:t>
                      </a:r>
                      <a:r>
                        <a:rPr lang="sr-Cyrl-R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ВОАП 100%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Истраживачки</a:t>
                      </a:r>
                      <a:r>
                        <a:rPr lang="sr-Cyrl-RS" sz="1800" baseline="0" dirty="0" smtClean="0"/>
                        <a:t> рад </a:t>
                      </a:r>
                    </a:p>
                    <a:p>
                      <a:r>
                        <a:rPr lang="sr-Cyrl-RS" sz="1800" baseline="0" dirty="0" smtClean="0"/>
                        <a:t>ученика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                      11.5 / </a:t>
                      </a:r>
                      <a:r>
                        <a:rPr lang="sr-Cyrl-RS" sz="1800" baseline="0" dirty="0" smtClean="0"/>
                        <a:t> 21.2  /  23.1            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Сценарио</a:t>
                      </a:r>
                      <a:r>
                        <a:rPr lang="sr-Cyrl-R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ВОАП 12%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11585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Практичне</a:t>
                      </a:r>
                      <a:r>
                        <a:rPr lang="sr-Cyrl-RS" sz="1800" baseline="0" dirty="0" smtClean="0"/>
                        <a:t> активности </a:t>
                      </a:r>
                    </a:p>
                    <a:p>
                      <a:r>
                        <a:rPr lang="sr-Cyrl-RS" sz="1800" baseline="0" dirty="0" smtClean="0"/>
                        <a:t>ученика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                       21.6</a:t>
                      </a:r>
                      <a:r>
                        <a:rPr lang="sr-Cyrl-RS" sz="1800" baseline="0" dirty="0" smtClean="0"/>
                        <a:t> /  25.5  /  11.8            </a:t>
                      </a:r>
                      <a:r>
                        <a:rPr lang="sr-Cyrl-R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Сценарио</a:t>
                      </a:r>
                      <a:r>
                        <a:rPr lang="sr-Cyrl-R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ВОАП 12%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52600" y="381002"/>
            <a:ext cx="6520873" cy="120031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/>
              <a:t>3. Хипотеза: При реализацији ВОАП преовладавају </a:t>
            </a:r>
            <a:r>
              <a:rPr lang="ru-RU" sz="2400" b="1" dirty="0" smtClean="0"/>
              <a:t>облици </a:t>
            </a:r>
            <a:r>
              <a:rPr lang="ru-RU" sz="2400" b="1" dirty="0"/>
              <a:t>активног учења и </a:t>
            </a:r>
            <a:r>
              <a:rPr lang="ru-RU" sz="2400" b="1" dirty="0" smtClean="0"/>
              <a:t>наставе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967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16" y="0"/>
            <a:ext cx="743019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8638" y="6122969"/>
            <a:ext cx="7663969" cy="40009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Модификована шема стратешког плана за развој 2010–2020 (МАУ)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6984-D1FE-4B8B-A342-0C374C8ABA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84453" y="2286000"/>
            <a:ext cx="1371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050040" y="1597853"/>
            <a:ext cx="235965" cy="261172"/>
          </a:xfrm>
          <a:custGeom>
            <a:avLst/>
            <a:gdLst>
              <a:gd name="connsiteX0" fmla="*/ 122326 w 235965"/>
              <a:gd name="connsiteY0" fmla="*/ 38 h 261172"/>
              <a:gd name="connsiteX1" fmla="*/ 2253 w 235965"/>
              <a:gd name="connsiteY1" fmla="*/ 240183 h 261172"/>
              <a:gd name="connsiteX2" fmla="*/ 233162 w 235965"/>
              <a:gd name="connsiteY2" fmla="*/ 221711 h 261172"/>
              <a:gd name="connsiteX3" fmla="*/ 122326 w 235965"/>
              <a:gd name="connsiteY3" fmla="*/ 38 h 26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965" h="261172">
                <a:moveTo>
                  <a:pt x="122326" y="38"/>
                </a:moveTo>
                <a:cubicBezTo>
                  <a:pt x="83841" y="3117"/>
                  <a:pt x="-16220" y="203238"/>
                  <a:pt x="2253" y="240183"/>
                </a:cubicBezTo>
                <a:cubicBezTo>
                  <a:pt x="20726" y="277128"/>
                  <a:pt x="213150" y="261735"/>
                  <a:pt x="233162" y="221711"/>
                </a:cubicBezTo>
                <a:cubicBezTo>
                  <a:pt x="253174" y="181687"/>
                  <a:pt x="160811" y="-3041"/>
                  <a:pt x="122326" y="3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48000" y="914402"/>
            <a:ext cx="2120020" cy="863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55982" y="403743"/>
            <a:ext cx="1161439" cy="58475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3200" dirty="0">
                <a:solidFill>
                  <a:srgbClr val="FF0000"/>
                </a:solidFill>
              </a:rPr>
              <a:t>ВОАП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>
            <a:stCxn id="13" idx="0"/>
          </p:cNvCxnSpPr>
          <p:nvPr/>
        </p:nvCxnSpPr>
        <p:spPr>
          <a:xfrm flipV="1">
            <a:off x="5172364" y="1346293"/>
            <a:ext cx="452856" cy="251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3" y="1346294"/>
            <a:ext cx="660277" cy="38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8" y="1415217"/>
            <a:ext cx="766817" cy="4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20" y="1529159"/>
            <a:ext cx="485837" cy="2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5625220" y="838200"/>
            <a:ext cx="1080380" cy="633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3200" y="422703"/>
            <a:ext cx="2427620" cy="83098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srgbClr val="FF0000"/>
                </a:solidFill>
              </a:rPr>
              <a:t>Планетаријумска</a:t>
            </a:r>
          </a:p>
          <a:p>
            <a:r>
              <a:rPr lang="sr-Cyrl-RS" sz="2400" dirty="0">
                <a:solidFill>
                  <a:srgbClr val="FF0000"/>
                </a:solidFill>
              </a:rPr>
              <a:t>педагогија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125" y="3962400"/>
            <a:ext cx="2153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rgbClr val="FF0000"/>
                </a:solidFill>
              </a:rPr>
              <a:t>В</a:t>
            </a:r>
            <a:r>
              <a:rPr lang="sr-Cyrl-RS" sz="2400" dirty="0" smtClean="0">
                <a:solidFill>
                  <a:prstClr val="black"/>
                </a:solidFill>
              </a:rPr>
              <a:t>аншколске</a:t>
            </a:r>
          </a:p>
          <a:p>
            <a:r>
              <a:rPr lang="sr-Cyrl-RS" sz="2400" b="1" dirty="0" smtClean="0">
                <a:solidFill>
                  <a:srgbClr val="FF0000"/>
                </a:solidFill>
              </a:rPr>
              <a:t>О</a:t>
            </a:r>
            <a:r>
              <a:rPr lang="sr-Cyrl-RS" sz="2400" dirty="0" smtClean="0">
                <a:solidFill>
                  <a:prstClr val="black"/>
                </a:solidFill>
              </a:rPr>
              <a:t>бразовне</a:t>
            </a:r>
          </a:p>
          <a:p>
            <a:r>
              <a:rPr lang="sr-Cyrl-RS" sz="2400" b="1" dirty="0" smtClean="0">
                <a:solidFill>
                  <a:srgbClr val="FF0000"/>
                </a:solidFill>
              </a:rPr>
              <a:t>А</a:t>
            </a:r>
            <a:r>
              <a:rPr lang="sr-Cyrl-RS" sz="2400" dirty="0" smtClean="0">
                <a:solidFill>
                  <a:prstClr val="black"/>
                </a:solidFill>
              </a:rPr>
              <a:t>ктивности у</a:t>
            </a:r>
          </a:p>
          <a:p>
            <a:r>
              <a:rPr lang="sr-Cyrl-RS" sz="2400" b="1" dirty="0" smtClean="0">
                <a:solidFill>
                  <a:srgbClr val="FF0000"/>
                </a:solidFill>
              </a:rPr>
              <a:t>П</a:t>
            </a:r>
            <a:r>
              <a:rPr lang="sr-Cyrl-RS" sz="2400" dirty="0" smtClean="0">
                <a:solidFill>
                  <a:prstClr val="black"/>
                </a:solidFill>
              </a:rPr>
              <a:t>ланетаријуму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5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6FBF-CF5C-4A0D-B347-E0B3640762F8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244764"/>
            <a:ext cx="7315200" cy="120031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/>
              <a:t>3а. Хипотеза:   Већина наставника која је користила ВОАП </a:t>
            </a:r>
            <a:r>
              <a:rPr lang="ru-RU" sz="2400" b="1" dirty="0" smtClean="0"/>
              <a:t>сагласна </a:t>
            </a:r>
            <a:r>
              <a:rPr lang="ru-RU" sz="2400" b="1" dirty="0"/>
              <a:t>је са тврдњом да ВОАП доприноси </a:t>
            </a:r>
            <a:r>
              <a:rPr lang="ru-RU" sz="2400" b="1" dirty="0" smtClean="0"/>
              <a:t>побољшању </a:t>
            </a:r>
            <a:r>
              <a:rPr lang="ru-RU" sz="2400" b="1" dirty="0"/>
              <a:t>квалитета наставе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210166"/>
              </p:ext>
            </p:extLst>
          </p:nvPr>
        </p:nvGraphicFramePr>
        <p:xfrm>
          <a:off x="762000" y="2057400"/>
          <a:ext cx="8077200" cy="2624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971800"/>
                <a:gridCol w="3048000"/>
              </a:tblGrid>
              <a:tr h="855301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Сагласност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Географија  (%)</a:t>
                      </a:r>
                    </a:p>
                    <a:p>
                      <a:r>
                        <a:rPr lang="sr-Cyrl-RS" sz="1400" b="0" dirty="0" smtClean="0"/>
                        <a:t>Укупан</a:t>
                      </a:r>
                      <a:r>
                        <a:rPr lang="sr-Cyrl-RS" sz="1400" b="0" baseline="0" dirty="0" smtClean="0"/>
                        <a:t> бр. одговора / унутар групе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Физика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Укупан бр. одговора/ унутар групе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3820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ДА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32.0</a:t>
                      </a:r>
                      <a:r>
                        <a:rPr lang="sr-Cyrl-RS" sz="1800" dirty="0" smtClean="0"/>
                        <a:t> / 88.9     (16 наставника)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50.0</a:t>
                      </a:r>
                      <a:r>
                        <a:rPr lang="sr-Cyrl-RS" sz="1800" dirty="0" smtClean="0"/>
                        <a:t> / 78.1    (25 наставника)</a:t>
                      </a:r>
                      <a:endParaRPr lang="en-US" sz="1800" dirty="0"/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НЕ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50</a:t>
                      </a:r>
                      <a:r>
                        <a:rPr lang="sr-Cyrl-RS" sz="1800" baseline="0" dirty="0" smtClean="0"/>
                        <a:t> / 5.6           </a:t>
                      </a:r>
                      <a:r>
                        <a:rPr lang="sr-Cyrl-RS" sz="1800" dirty="0" smtClean="0"/>
                        <a:t>(1 наставник)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50 / 3.1           (1 наставник)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НИСАМ</a:t>
                      </a:r>
                      <a:r>
                        <a:rPr lang="sr-Cyrl-RS" sz="1800" baseline="0" dirty="0" smtClean="0"/>
                        <a:t> СИГУРАН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dirty="0" smtClean="0"/>
                        <a:t>14.3 / 5.6        </a:t>
                      </a:r>
                      <a:r>
                        <a:rPr kumimoji="0" lang="sr-Cyrl-R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 наставник)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 24             (6 наставника)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Brace 9"/>
          <p:cNvSpPr/>
          <p:nvPr/>
        </p:nvSpPr>
        <p:spPr>
          <a:xfrm rot="5400000">
            <a:off x="5410200" y="3810000"/>
            <a:ext cx="457200" cy="2743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16895" y="5444924"/>
            <a:ext cx="4673683" cy="83098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srgbClr val="FF0000"/>
                </a:solidFill>
              </a:rPr>
              <a:t>82.0% </a:t>
            </a:r>
            <a:r>
              <a:rPr lang="sr-Cyrl-RS" sz="2400" dirty="0" smtClean="0">
                <a:solidFill>
                  <a:srgbClr val="FF0000"/>
                </a:solidFill>
              </a:rPr>
              <a:t>од оних који су одговорили </a:t>
            </a:r>
          </a:p>
          <a:p>
            <a:r>
              <a:rPr lang="sr-Cyrl-RS" sz="2400" dirty="0">
                <a:solidFill>
                  <a:srgbClr val="FF0000"/>
                </a:solidFill>
              </a:rPr>
              <a:t>н</a:t>
            </a:r>
            <a:r>
              <a:rPr lang="sr-Cyrl-RS" sz="2400" dirty="0" smtClean="0">
                <a:solidFill>
                  <a:srgbClr val="FF0000"/>
                </a:solidFill>
              </a:rPr>
              <a:t>а питање је сагласно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304" y="1593273"/>
            <a:ext cx="389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Од 50 наставника који су одговорили: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79F4-4659-4C1F-94BE-65F958A54A4E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228602"/>
            <a:ext cx="73152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 smtClean="0"/>
              <a:t>4. Хипотеза: Наставници </a:t>
            </a:r>
            <a:r>
              <a:rPr lang="ru-RU" sz="2400" b="1" dirty="0"/>
              <a:t>углавном сматрају да су предности </a:t>
            </a:r>
            <a:r>
              <a:rPr lang="ru-RU" sz="2400" b="1" dirty="0" smtClean="0"/>
              <a:t>ВОАП средина </a:t>
            </a:r>
            <a:r>
              <a:rPr lang="ru-RU" sz="2400" b="1" dirty="0"/>
              <a:t>за учење </a:t>
            </a:r>
            <a:r>
              <a:rPr lang="ru-RU" sz="2400" b="1" dirty="0" smtClean="0"/>
              <a:t>(са </a:t>
            </a:r>
            <a:r>
              <a:rPr lang="ru-RU" sz="2400" b="1" dirty="0"/>
              <a:t>амбијентом </a:t>
            </a:r>
            <a:r>
              <a:rPr lang="ru-RU" sz="2400" b="1" dirty="0" smtClean="0"/>
              <a:t>звезданог)  неба </a:t>
            </a:r>
            <a:r>
              <a:rPr lang="ru-RU" sz="2400" b="1" dirty="0"/>
              <a:t>и </a:t>
            </a:r>
            <a:r>
              <a:rPr lang="ru-RU" sz="2400" b="1" dirty="0" smtClean="0"/>
              <a:t>могућности </a:t>
            </a:r>
            <a:r>
              <a:rPr lang="ru-RU" sz="2400" b="1" dirty="0"/>
              <a:t>за активну наставу, </a:t>
            </a:r>
            <a:endParaRPr lang="ru-RU" sz="2400" b="1" dirty="0" smtClean="0"/>
          </a:p>
          <a:p>
            <a:r>
              <a:rPr lang="ru-RU" sz="2400" b="1" dirty="0" smtClean="0"/>
              <a:t>док </a:t>
            </a:r>
            <a:r>
              <a:rPr lang="ru-RU" sz="2400" b="1" dirty="0"/>
              <a:t>је главно ограничење удаљеност од </a:t>
            </a:r>
            <a:r>
              <a:rPr lang="ru-RU" sz="2400" b="1" dirty="0" smtClean="0"/>
              <a:t>планетаријума</a:t>
            </a:r>
            <a:endParaRPr lang="ru-RU" sz="24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91302"/>
              </p:ext>
            </p:extLst>
          </p:nvPr>
        </p:nvGraphicFramePr>
        <p:xfrm>
          <a:off x="1981200" y="2362200"/>
          <a:ext cx="6400800" cy="4234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514600"/>
              </a:tblGrid>
              <a:tr h="911585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ПРЕДНОСТИ ВОАП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Проценат анкетираних наставника (%)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Наставне</a:t>
                      </a:r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методе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Могућност</a:t>
                      </a:r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сарадње организатора наставе и ученика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87.1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Могућност сарадње организатора наставе и наставника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87.9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Активност</a:t>
                      </a:r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ученика у процесу ВОАП</a:t>
                      </a:r>
                    </a:p>
                    <a:p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             - истраживачки рад ученика</a:t>
                      </a:r>
                    </a:p>
                    <a:p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             - заинтересованост ученика  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R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83.7</a:t>
                      </a:r>
                    </a:p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85.8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820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Повезаност са</a:t>
                      </a:r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наставним садржајем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77.3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0144" y="2362200"/>
            <a:ext cx="1694471" cy="92331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Одговорило </a:t>
            </a:r>
          </a:p>
          <a:p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126 од </a:t>
            </a:r>
          </a:p>
          <a:p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140 наставника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00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E542-9733-4901-A711-BBE5F65A3B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134614"/>
              </p:ext>
            </p:extLst>
          </p:nvPr>
        </p:nvGraphicFramePr>
        <p:xfrm>
          <a:off x="2133600" y="2286000"/>
          <a:ext cx="6400800" cy="400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514600"/>
              </a:tblGrid>
              <a:tr h="911585">
                <a:tc>
                  <a:txBody>
                    <a:bodyPr/>
                    <a:lstStyle/>
                    <a:p>
                      <a:r>
                        <a:rPr lang="sr-Cyrl-RS" sz="1800" dirty="0" smtClean="0"/>
                        <a:t>ОГРАНИЧЕЊА ВОАП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Проценат анкетираних наставника (%)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Удаљеност</a:t>
                      </a:r>
                      <a:r>
                        <a:rPr lang="sr-Cyrl-RS" sz="1800" baseline="0" dirty="0" smtClean="0">
                          <a:solidFill>
                            <a:srgbClr val="FF0000"/>
                          </a:solidFill>
                        </a:rPr>
                        <a:t> до Београда и планетаријума 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71.4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Недовољна подршка</a:t>
                      </a:r>
                      <a:r>
                        <a:rPr lang="sr-Cyrl-RS" sz="1800" baseline="0" dirty="0" smtClean="0">
                          <a:solidFill>
                            <a:schemeClr val="tx1"/>
                          </a:solidFill>
                        </a:rPr>
                        <a:t> школе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67.9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R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Неприступачне цене улазница 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31.4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Лоши услови рада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27.9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Незаинтересованост ученика</a:t>
                      </a:r>
                      <a:r>
                        <a:rPr lang="sr-Cyrl-R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rgbClr val="FF0000"/>
                          </a:solidFill>
                        </a:rPr>
                        <a:t>17.1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0583"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Нешто друго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dirty="0" smtClean="0">
                          <a:solidFill>
                            <a:schemeClr val="tx1"/>
                          </a:solidFill>
                        </a:rPr>
                        <a:t>12.9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2590800"/>
            <a:ext cx="1694471" cy="92331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white">
                    <a:lumMod val="50000"/>
                  </a:prstClr>
                </a:solidFill>
              </a:rPr>
              <a:t>Одговорило</a:t>
            </a:r>
          </a:p>
          <a:p>
            <a:r>
              <a:rPr lang="sr-Cyrl-RS" dirty="0" smtClean="0">
                <a:solidFill>
                  <a:prstClr val="white">
                    <a:lumMod val="50000"/>
                  </a:prstClr>
                </a:solidFill>
              </a:rPr>
              <a:t>126 од </a:t>
            </a:r>
          </a:p>
          <a:p>
            <a:r>
              <a:rPr lang="sr-Cyrl-RS" dirty="0" smtClean="0">
                <a:solidFill>
                  <a:prstClr val="white">
                    <a:lumMod val="50000"/>
                  </a:prstClr>
                </a:solidFill>
              </a:rPr>
              <a:t>140 наставника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28602"/>
            <a:ext cx="73152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 smtClean="0"/>
              <a:t>4. Хипотеза: Наставници </a:t>
            </a:r>
            <a:r>
              <a:rPr lang="ru-RU" sz="2400" b="1" dirty="0"/>
              <a:t>углавном сматрају да су предности </a:t>
            </a:r>
            <a:r>
              <a:rPr lang="ru-RU" sz="2400" b="1" dirty="0" smtClean="0"/>
              <a:t>ВОАП средина </a:t>
            </a:r>
            <a:r>
              <a:rPr lang="ru-RU" sz="2400" b="1" dirty="0"/>
              <a:t>за учење </a:t>
            </a:r>
            <a:r>
              <a:rPr lang="ru-RU" sz="2400" b="1" dirty="0" smtClean="0"/>
              <a:t>(са </a:t>
            </a:r>
            <a:r>
              <a:rPr lang="ru-RU" sz="2400" b="1" dirty="0"/>
              <a:t>амбијентом </a:t>
            </a:r>
            <a:r>
              <a:rPr lang="ru-RU" sz="2400" b="1" dirty="0" smtClean="0"/>
              <a:t>звезданог)  неба </a:t>
            </a:r>
            <a:r>
              <a:rPr lang="ru-RU" sz="2400" b="1" dirty="0"/>
              <a:t>и </a:t>
            </a:r>
            <a:r>
              <a:rPr lang="ru-RU" sz="2400" b="1" dirty="0" smtClean="0"/>
              <a:t>могућности </a:t>
            </a:r>
            <a:r>
              <a:rPr lang="ru-RU" sz="2400" b="1" dirty="0"/>
              <a:t>за активну наставу, </a:t>
            </a:r>
            <a:endParaRPr lang="ru-RU" sz="2400" b="1" dirty="0" smtClean="0"/>
          </a:p>
          <a:p>
            <a:r>
              <a:rPr lang="ru-RU" sz="2400" b="1" dirty="0" smtClean="0"/>
              <a:t>док </a:t>
            </a:r>
            <a:r>
              <a:rPr lang="ru-RU" sz="2400" b="1" dirty="0"/>
              <a:t>је главно ограничење удаљеност од </a:t>
            </a:r>
            <a:r>
              <a:rPr lang="ru-RU" sz="2400" b="1" dirty="0" smtClean="0"/>
              <a:t>планетаријума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86905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0388-7F88-4441-8634-E5EDC3AA2B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568" y="2779870"/>
            <a:ext cx="3156601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Резултати </a:t>
            </a:r>
            <a:r>
              <a:rPr lang="en-US" b="1" i="1" dirty="0" smtClean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теста (811 тестова)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"/>
            <a:ext cx="7391400" cy="16312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/>
            <a:r>
              <a:rPr lang="sr-Cyrl-RS" sz="2000" b="1" dirty="0">
                <a:solidFill>
                  <a:prstClr val="black"/>
                </a:solidFill>
              </a:rPr>
              <a:t>Хипотезе 6 и 7</a:t>
            </a:r>
            <a:r>
              <a:rPr lang="sr-Cyrl-RS" sz="2000" dirty="0">
                <a:solidFill>
                  <a:prstClr val="black"/>
                </a:solidFill>
              </a:rPr>
              <a:t>: Ученици који су учествовали у ВОАП имају боља постигнућа на тесту знања, постоји статистички значајна разлика у нивоу постигнућа и врстама стеченог знања између ученика који су учествовали у ВОАП и ученика који су учествовали само у школској настави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4331" y="1948875"/>
            <a:ext cx="7924800" cy="83098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НУЛТА ХИПОТЕЗА: не постоји разлика између просечног броја поена код ученика</a:t>
            </a:r>
          </a:p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који су учествовали у ВОАП и код ученика који су учествовали само у школској настави</a:t>
            </a:r>
          </a:p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АЛТЕРНАТИВНА ХИПОТЕЗА: постоји разлика.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331" y="3149202"/>
            <a:ext cx="6629400" cy="16312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sz="2000" dirty="0"/>
              <a:t>Укупно постигнуће (укупан број поена)</a:t>
            </a:r>
          </a:p>
          <a:p>
            <a:r>
              <a:rPr lang="sr-Cyrl-RS" sz="2000" dirty="0"/>
              <a:t>Декларативно знање</a:t>
            </a:r>
          </a:p>
          <a:p>
            <a:r>
              <a:rPr lang="sr-Cyrl-RS" sz="2000" dirty="0"/>
              <a:t>Кондиционо знање</a:t>
            </a:r>
          </a:p>
          <a:p>
            <a:r>
              <a:rPr lang="sr-Cyrl-RS" sz="2000" dirty="0"/>
              <a:t>Процедурално знање</a:t>
            </a:r>
          </a:p>
          <a:p>
            <a:r>
              <a:rPr lang="sr-Cyrl-RS" sz="2000" dirty="0"/>
              <a:t>Концептуално знање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105402" y="3352800"/>
            <a:ext cx="451377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52801" y="3657600"/>
            <a:ext cx="22039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48002" y="3733800"/>
            <a:ext cx="2508777" cy="231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76600" y="3857088"/>
            <a:ext cx="2280176" cy="44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00402" y="4038600"/>
            <a:ext cx="2356377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2015" y="2964537"/>
            <a:ext cx="3671807" cy="233908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/>
              <a:t>Одбацује се нулта хипот</a:t>
            </a:r>
            <a:r>
              <a:rPr lang="sr-Cyrl-RS" sz="2000" dirty="0"/>
              <a:t>еза </a:t>
            </a:r>
          </a:p>
          <a:p>
            <a:r>
              <a:rPr lang="sr-Cyrl-RS" dirty="0" smtClean="0"/>
              <a:t>и потврђује алтернативна: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постоји статистички значајна</a:t>
            </a:r>
          </a:p>
          <a:p>
            <a:r>
              <a:rPr lang="sr-Cyrl-RS" dirty="0">
                <a:solidFill>
                  <a:srgbClr val="FF0000"/>
                </a:solidFill>
              </a:rPr>
              <a:t>р</a:t>
            </a:r>
            <a:r>
              <a:rPr lang="sr-Cyrl-RS" dirty="0" smtClean="0">
                <a:solidFill>
                  <a:srgbClr val="FF0000"/>
                </a:solidFill>
              </a:rPr>
              <a:t>азлика у броју поена између</a:t>
            </a:r>
          </a:p>
          <a:p>
            <a:r>
              <a:rPr lang="sr-Cyrl-RS" dirty="0" smtClean="0"/>
              <a:t>ученика који су учествовали у</a:t>
            </a:r>
          </a:p>
          <a:p>
            <a:r>
              <a:rPr lang="sr-Cyrl-RS" dirty="0" smtClean="0"/>
              <a:t>ВОАП и ученика у школској настави</a:t>
            </a:r>
          </a:p>
          <a:p>
            <a:r>
              <a:rPr lang="sr-Cyrl-RS" dirty="0" smtClean="0"/>
              <a:t>на нивоу значајности од 1%</a:t>
            </a:r>
          </a:p>
          <a:p>
            <a:r>
              <a:rPr lang="sr-Cyrl-RS" dirty="0"/>
              <a:t>(</a:t>
            </a:r>
            <a:r>
              <a:rPr lang="en-US" i="1" dirty="0" smtClean="0"/>
              <a:t>p</a:t>
            </a:r>
            <a:r>
              <a:rPr lang="en-US" dirty="0" smtClean="0"/>
              <a:t>&lt;0.01</a:t>
            </a:r>
            <a:r>
              <a:rPr lang="sr-Cyrl-RS" dirty="0" smtClean="0"/>
              <a:t>).  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28967" y="5029201"/>
            <a:ext cx="8105520" cy="92331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Резултати корелационе анализе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(Пирсонова корелација): </a:t>
            </a:r>
            <a:r>
              <a:rPr lang="sr-Cyrl-RS" dirty="0" smtClean="0"/>
              <a:t>Просечна оцена највише корелише са укупним постиг. </a:t>
            </a:r>
          </a:p>
          <a:p>
            <a:r>
              <a:rPr lang="sr-Cyrl-RS" dirty="0"/>
              <a:t> </a:t>
            </a:r>
            <a:r>
              <a:rPr lang="sr-Cyrl-RS" dirty="0" smtClean="0"/>
              <a:t>                                              и са концептуалним знањем ученика  </a:t>
            </a:r>
          </a:p>
        </p:txBody>
      </p:sp>
    </p:spTree>
    <p:extLst>
      <p:ext uri="{BB962C8B-B14F-4D97-AF65-F5344CB8AC3E}">
        <p14:creationId xmlns:p14="http://schemas.microsoft.com/office/powerpoint/2010/main" val="3020846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6EDC-EBA6-4005-A733-4372C50C39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"/>
            <a:ext cx="7391400" cy="16312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000" b="1" dirty="0">
                <a:solidFill>
                  <a:prstClr val="black"/>
                </a:solidFill>
              </a:rPr>
              <a:t>Хипотезе 6 и 7</a:t>
            </a:r>
            <a:r>
              <a:rPr lang="sr-Cyrl-RS" sz="2000" dirty="0">
                <a:solidFill>
                  <a:prstClr val="black"/>
                </a:solidFill>
              </a:rPr>
              <a:t>: Ученици који су учествовали у ВОАП имају боља постигнућа на тесту знања, постоји статистички значајна разлика у нивоу постигнућа и врстама стеченог знања између ученика који су учествовали у ВОАП и ученика који су учествовали само у школској настави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782" y="2133600"/>
            <a:ext cx="8575713" cy="464741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Резултати регресионе анализе: </a:t>
            </a:r>
          </a:p>
          <a:p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Показују варијације зависно променљиве </a:t>
            </a:r>
            <a:r>
              <a:rPr lang="sr-Cyrl-RS" i="1" dirty="0" smtClean="0">
                <a:solidFill>
                  <a:srgbClr val="FF0000"/>
                </a:solidFill>
              </a:rPr>
              <a:t>успех ученика на тесту знања</a:t>
            </a:r>
            <a:r>
              <a:rPr lang="sr-Cyrl-RS" dirty="0" smtClean="0">
                <a:solidFill>
                  <a:srgbClr val="FF0000"/>
                </a:solidFill>
              </a:rPr>
              <a:t>  </a:t>
            </a:r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у односу</a:t>
            </a:r>
          </a:p>
          <a:p>
            <a:r>
              <a:rPr lang="sr-Cyrl-RS" dirty="0" smtClean="0">
                <a:solidFill>
                  <a:schemeClr val="bg1">
                    <a:lumMod val="50000"/>
                  </a:schemeClr>
                </a:solidFill>
              </a:rPr>
              <a:t>на независно променљиве: </a:t>
            </a:r>
            <a:r>
              <a:rPr lang="sr-Cyrl-RS" i="1" dirty="0" smtClean="0">
                <a:solidFill>
                  <a:schemeClr val="bg1">
                    <a:lumMod val="50000"/>
                  </a:schemeClr>
                </a:solidFill>
              </a:rPr>
              <a:t>просечна оцена, посета планетаријуму, регион.</a:t>
            </a:r>
          </a:p>
          <a:p>
            <a:endParaRPr lang="sr-Cyrl-RS" sz="800" dirty="0"/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/>
              <a:t>Региони: Београд и Војводина имају позитиван утицај на зависно променљиву</a:t>
            </a:r>
          </a:p>
          <a:p>
            <a:r>
              <a:rPr lang="sr-Cyrl-RS" dirty="0" smtClean="0"/>
              <a:t>     (постизали су боље резултате)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/>
              <a:t>Коефицијент детерминације даје апсолутну вредност варијације променљиве</a:t>
            </a:r>
          </a:p>
          <a:p>
            <a:r>
              <a:rPr lang="sr-Cyrl-RS" i="1" dirty="0">
                <a:solidFill>
                  <a:srgbClr val="FF0000"/>
                </a:solidFill>
              </a:rPr>
              <a:t> </a:t>
            </a:r>
            <a:r>
              <a:rPr lang="sr-Cyrl-RS" i="1" dirty="0" smtClean="0">
                <a:solidFill>
                  <a:srgbClr val="FF0000"/>
                </a:solidFill>
              </a:rPr>
              <a:t>    успех </a:t>
            </a:r>
            <a:r>
              <a:rPr lang="sr-Cyrl-RS" i="1" dirty="0">
                <a:solidFill>
                  <a:srgbClr val="FF0000"/>
                </a:solidFill>
              </a:rPr>
              <a:t>ученика на тесту </a:t>
            </a:r>
            <a:r>
              <a:rPr lang="sr-Cyrl-RS" i="1" dirty="0" smtClean="0">
                <a:solidFill>
                  <a:srgbClr val="FF0000"/>
                </a:solidFill>
              </a:rPr>
              <a:t>знања </a:t>
            </a:r>
            <a:r>
              <a:rPr lang="sr-Cyrl-RS" dirty="0" smtClean="0"/>
              <a:t>између ученика који су учествовали у ВОАП и оних</a:t>
            </a:r>
          </a:p>
          <a:p>
            <a:r>
              <a:rPr lang="sr-Cyrl-RS" i="1" dirty="0">
                <a:solidFill>
                  <a:srgbClr val="FF0000"/>
                </a:solidFill>
              </a:rPr>
              <a:t> </a:t>
            </a:r>
            <a:r>
              <a:rPr lang="sr-Cyrl-RS" i="1" dirty="0" smtClean="0">
                <a:solidFill>
                  <a:srgbClr val="FF0000"/>
                </a:solidFill>
              </a:rPr>
              <a:t>    </a:t>
            </a:r>
            <a:r>
              <a:rPr lang="sr-Cyrl-RS" dirty="0" smtClean="0"/>
              <a:t>који нису:</a:t>
            </a:r>
          </a:p>
          <a:p>
            <a:r>
              <a:rPr lang="sr-Cyrl-RS" i="1" dirty="0">
                <a:solidFill>
                  <a:srgbClr val="FF0000"/>
                </a:solidFill>
              </a:rPr>
              <a:t> </a:t>
            </a:r>
            <a:r>
              <a:rPr lang="sr-Cyrl-RS" i="1" dirty="0" smtClean="0">
                <a:solidFill>
                  <a:srgbClr val="FF0000"/>
                </a:solidFill>
              </a:rPr>
              <a:t>                      </a:t>
            </a:r>
            <a:r>
              <a:rPr lang="sr-Cyrl-RS" dirty="0" smtClean="0"/>
              <a:t>укупно постигнуће</a:t>
            </a:r>
            <a:r>
              <a:rPr lang="sr-Cyrl-RS" dirty="0" smtClean="0">
                <a:solidFill>
                  <a:srgbClr val="FF0000"/>
                </a:solidFill>
              </a:rPr>
              <a:t>         28.3 %</a:t>
            </a:r>
          </a:p>
          <a:p>
            <a:r>
              <a:rPr lang="sr-Cyrl-RS" i="1" dirty="0">
                <a:solidFill>
                  <a:srgbClr val="FF0000"/>
                </a:solidFill>
              </a:rPr>
              <a:t> </a:t>
            </a:r>
            <a:r>
              <a:rPr lang="sr-Cyrl-RS" i="1" dirty="0" smtClean="0">
                <a:solidFill>
                  <a:srgbClr val="FF0000"/>
                </a:solidFill>
              </a:rPr>
              <a:t>                      </a:t>
            </a:r>
            <a:r>
              <a:rPr lang="sr-Cyrl-RS" dirty="0" smtClean="0"/>
              <a:t>декларативно знање     19.9 %</a:t>
            </a:r>
            <a:r>
              <a:rPr lang="sr-Cyrl-RS" i="1" dirty="0" smtClean="0">
                <a:solidFill>
                  <a:srgbClr val="FF0000"/>
                </a:solidFill>
              </a:rPr>
              <a:t>        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endParaRPr lang="sr-Cyrl-RS" dirty="0" smtClean="0"/>
          </a:p>
          <a:p>
            <a:r>
              <a:rPr lang="sr-Cyrl-RS" dirty="0" smtClean="0"/>
              <a:t>                       кондиционо                     14.7%</a:t>
            </a:r>
          </a:p>
          <a:p>
            <a:r>
              <a:rPr lang="sr-Cyrl-RS" dirty="0"/>
              <a:t> </a:t>
            </a:r>
            <a:r>
              <a:rPr lang="sr-Cyrl-RS" dirty="0" smtClean="0"/>
              <a:t>                      процедурално                 20.8%</a:t>
            </a:r>
          </a:p>
          <a:p>
            <a:r>
              <a:rPr lang="sr-Cyrl-RS" dirty="0" smtClean="0"/>
              <a:t>                       концептуално                  </a:t>
            </a:r>
            <a:r>
              <a:rPr lang="sr-Cyrl-RS" dirty="0" smtClean="0">
                <a:solidFill>
                  <a:srgbClr val="FF0000"/>
                </a:solidFill>
              </a:rPr>
              <a:t>25.0%</a:t>
            </a:r>
          </a:p>
          <a:p>
            <a:endParaRPr lang="sr-Cyrl-RS" i="1" dirty="0" smtClean="0">
              <a:solidFill>
                <a:prstClr val="black"/>
              </a:solidFill>
            </a:endParaRPr>
          </a:p>
          <a:p>
            <a:endParaRPr lang="sr-Cyrl-RS" i="1" dirty="0">
              <a:solidFill>
                <a:prstClr val="black"/>
              </a:solidFill>
            </a:endParaRPr>
          </a:p>
          <a:p>
            <a:endParaRPr lang="sr-Cyrl-R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79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5B3C-AFA7-46B9-9851-C5D5DFDD8C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0600"/>
            <a:ext cx="8131304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835909"/>
            <a:ext cx="6744058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/>
              <a:t>Степен задовољства наставним темама из астрономије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7708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80B9C-124B-43F4-BE37-6C05637715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5834436"/>
            <a:ext cx="4366804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>
                <a:solidFill>
                  <a:prstClr val="black"/>
                </a:solidFill>
              </a:rPr>
              <a:t>Степен задовољства начином учења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65652"/>
            <a:ext cx="8732880" cy="356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F127E-5B5C-45E6-9690-FF07325B48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835909"/>
            <a:ext cx="5030447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>
                <a:solidFill>
                  <a:prstClr val="black"/>
                </a:solidFill>
              </a:rPr>
              <a:t>Степен задовољства простором за учење 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133602"/>
            <a:ext cx="8829564" cy="359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09F-13E1-47FE-B044-05E655069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5835909"/>
            <a:ext cx="6630244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>
                <a:solidFill>
                  <a:prstClr val="black"/>
                </a:solidFill>
              </a:rPr>
              <a:t>Степен задовољства визуелним ефектима током учења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6" y="2363788"/>
            <a:ext cx="8937043" cy="337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4B30-1328-4BD1-9748-13F1F3BCEB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2" y="5835909"/>
            <a:ext cx="6564457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>
                <a:solidFill>
                  <a:prstClr val="black"/>
                </a:solidFill>
              </a:rPr>
              <a:t>Степен задовољства подстицањем наставника у учењу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0" y="2168921"/>
            <a:ext cx="8868760" cy="36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524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 smtClean="0"/>
              <a:t>Примена планетаријума у настави</a:t>
            </a:r>
            <a:br>
              <a:rPr lang="sr-Cyrl-RS" sz="3600" dirty="0" smtClean="0"/>
            </a:br>
            <a:r>
              <a:rPr lang="sr-Cyrl-RS" sz="3600" dirty="0" smtClean="0"/>
              <a:t>света око нас и природе и друштва</a:t>
            </a:r>
            <a:endParaRPr lang="en-PH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2373868"/>
            <a:ext cx="6934200" cy="369332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1994" y="2301240"/>
            <a:ext cx="5861005" cy="640080"/>
          </a:xfrm>
          <a:prstGeom prst="rect">
            <a:avLst/>
          </a:prstGeom>
          <a:gradFill flip="none" rotWithShape="1">
            <a:gsLst>
              <a:gs pos="45000">
                <a:srgbClr val="F1583F"/>
              </a:gs>
              <a:gs pos="0">
                <a:sysClr val="window" lastClr="FFFFFF">
                  <a:alpha val="0"/>
                </a:sysClr>
              </a:gs>
              <a:gs pos="100000">
                <a:srgbClr val="EE381A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Психолошке теорије учења и развоја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4166" y="2999349"/>
            <a:ext cx="5398835" cy="64008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56000">
                <a:srgbClr val="FBBF28"/>
              </a:gs>
              <a:gs pos="100000">
                <a:srgbClr val="FAB3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Педагошки приступ поучавању и учењу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68237" y="3697458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2309" y="4395567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Елементи квалитета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Rectangle 33"/>
          <p:cNvSpPr/>
          <p:nvPr/>
        </p:nvSpPr>
        <p:spPr>
          <a:xfrm>
            <a:off x="1964452" y="2999349"/>
            <a:ext cx="1889371" cy="640080"/>
          </a:xfrm>
          <a:custGeom>
            <a:avLst/>
            <a:gdLst/>
            <a:ahLst/>
            <a:cxnLst/>
            <a:rect l="l" t="t" r="r" b="b"/>
            <a:pathLst>
              <a:path w="1932484" h="640080">
                <a:moveTo>
                  <a:pt x="462171" y="0"/>
                </a:moveTo>
                <a:lnTo>
                  <a:pt x="1470313" y="0"/>
                </a:lnTo>
                <a:lnTo>
                  <a:pt x="1932484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ctangle 34"/>
          <p:cNvSpPr/>
          <p:nvPr/>
        </p:nvSpPr>
        <p:spPr>
          <a:xfrm>
            <a:off x="1471627" y="3697458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ctangle 35"/>
          <p:cNvSpPr/>
          <p:nvPr/>
        </p:nvSpPr>
        <p:spPr>
          <a:xfrm>
            <a:off x="978802" y="4395567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4" name="Isosceles Triangle 40"/>
          <p:cNvSpPr/>
          <p:nvPr/>
        </p:nvSpPr>
        <p:spPr>
          <a:xfrm>
            <a:off x="2457277" y="2301240"/>
            <a:ext cx="903720" cy="640080"/>
          </a:xfrm>
          <a:custGeom>
            <a:avLst/>
            <a:gdLst/>
            <a:ahLst/>
            <a:cxnLst/>
            <a:rect l="l" t="t" r="r" b="b"/>
            <a:pathLst>
              <a:path w="924342" h="640080">
                <a:moveTo>
                  <a:pt x="462171" y="0"/>
                </a:moveTo>
                <a:lnTo>
                  <a:pt x="924342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EE331A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3347" y="5093674"/>
            <a:ext cx="8249653" cy="788966"/>
            <a:chOff x="513346" y="5093674"/>
            <a:chExt cx="8249653" cy="788966"/>
          </a:xfrm>
        </p:grpSpPr>
        <p:sp>
          <p:nvSpPr>
            <p:cNvPr id="19" name="Rectangle 18"/>
            <p:cNvSpPr/>
            <p:nvPr/>
          </p:nvSpPr>
          <p:spPr>
            <a:xfrm>
              <a:off x="4876381" y="5093674"/>
              <a:ext cx="3886618" cy="788966"/>
            </a:xfrm>
            <a:prstGeom prst="rect">
              <a:avLst/>
            </a:prstGeom>
            <a:gradFill flip="none" rotWithShape="1">
              <a:gsLst>
                <a:gs pos="47000">
                  <a:srgbClr val="905EB5"/>
                </a:gs>
                <a:gs pos="0">
                  <a:sysClr val="window" lastClr="FFFFFF">
                    <a:alpha val="0"/>
                  </a:sysClr>
                </a:gs>
                <a:gs pos="100000">
                  <a:srgbClr val="7030A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>
                <a:defRPr/>
              </a:pPr>
              <a:r>
                <a:rPr lang="sr-Cyrl-RS" sz="2000" b="1" kern="0" dirty="0">
                  <a:solidFill>
                    <a:prstClr val="black"/>
                  </a:solidFill>
                  <a:latin typeface="Arial"/>
                </a:rPr>
                <a:t>Педагошка пракса у планетаријуму и школи</a:t>
              </a:r>
              <a:endParaRPr lang="en-US" sz="2000" b="1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Rectangle 36"/>
            <p:cNvSpPr/>
            <p:nvPr/>
          </p:nvSpPr>
          <p:spPr>
            <a:xfrm>
              <a:off x="513346" y="5093674"/>
              <a:ext cx="4820653" cy="788966"/>
            </a:xfrm>
            <a:custGeom>
              <a:avLst/>
              <a:gdLst/>
              <a:ahLst/>
              <a:cxnLst/>
              <a:rect l="l" t="t" r="r" b="b"/>
              <a:pathLst>
                <a:path w="4956908" h="640080">
                  <a:moveTo>
                    <a:pt x="462171" y="0"/>
                  </a:moveTo>
                  <a:lnTo>
                    <a:pt x="4494737" y="0"/>
                  </a:lnTo>
                  <a:lnTo>
                    <a:pt x="4956908" y="640080"/>
                  </a:lnTo>
                  <a:lnTo>
                    <a:pt x="0" y="64008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sp>
        <p:nvSpPr>
          <p:cNvPr id="3" name="Right Arrow 2"/>
          <p:cNvSpPr/>
          <p:nvPr/>
        </p:nvSpPr>
        <p:spPr>
          <a:xfrm>
            <a:off x="228600" y="3429002"/>
            <a:ext cx="1371600" cy="21042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DE86-A1AB-44C3-835F-9B9BEBA87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2" y="2939536"/>
            <a:ext cx="1161439" cy="58475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3200" dirty="0">
                <a:solidFill>
                  <a:prstClr val="black"/>
                </a:solidFill>
              </a:rPr>
              <a:t>ВОАП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62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9205-1AF1-4BF6-815A-563CB1CEC3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5815963"/>
            <a:ext cx="6381908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i="1" dirty="0">
                <a:solidFill>
                  <a:prstClr val="black"/>
                </a:solidFill>
              </a:rPr>
              <a:t>Степен задовољства личним учешћем у процесу учења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4" y="2151548"/>
            <a:ext cx="8813787" cy="366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87649"/>
            <a:ext cx="73914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sr-Cyrl-RS" sz="2400" b="1" dirty="0">
                <a:solidFill>
                  <a:prstClr val="black"/>
                </a:solidFill>
              </a:rPr>
              <a:t>Хипотеза 8: </a:t>
            </a:r>
            <a:r>
              <a:rPr lang="ru-RU" sz="2400" b="1" dirty="0">
                <a:solidFill>
                  <a:prstClr val="black"/>
                </a:solidFill>
              </a:rPr>
              <a:t>Постоји статистички значајна разлика у </a:t>
            </a:r>
            <a:r>
              <a:rPr lang="ru-RU" sz="2400" b="1" dirty="0"/>
              <a:t>степену задовољства процесом учења </a:t>
            </a:r>
            <a:r>
              <a:rPr lang="ru-RU" sz="2400" b="1" dirty="0">
                <a:solidFill>
                  <a:prstClr val="black"/>
                </a:solidFill>
              </a:rPr>
              <a:t>код ученика који су учествовали у ВОАП и код ученика који су учествовали само у школској настави </a:t>
            </a:r>
          </a:p>
          <a:p>
            <a:endParaRPr lang="sr-Cyrl-R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/>
          <p:cNvCxnSpPr/>
          <p:nvPr/>
        </p:nvCxnSpPr>
        <p:spPr>
          <a:xfrm flipV="1">
            <a:off x="8839200" y="2209800"/>
            <a:ext cx="0" cy="320040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04800" y="2880593"/>
            <a:ext cx="8839200" cy="34163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endParaRPr lang="sr-Cyrl-R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 startAt="4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 за увођење индикатора квалитета </a:t>
            </a:r>
          </a:p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астрономског образовања у области </a:t>
            </a:r>
          </a:p>
          <a:p>
            <a:endParaRPr lang="sr-Cyrl-R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 школа по планетаријуму </a:t>
            </a: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(земља/регион)</a:t>
            </a:r>
          </a:p>
          <a:p>
            <a:pPr marL="342842" indent="-342842">
              <a:buFontTx/>
              <a:buChar char="-"/>
            </a:pPr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 школских посета на годишњем нивоу </a:t>
            </a:r>
            <a:r>
              <a:rPr lang="sr-Cyrl-R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планетаријуму</a:t>
            </a:r>
            <a:endParaRPr lang="sr-Cyrl-R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 посета планетаријуму током основног школовања по </a:t>
            </a:r>
            <a:r>
              <a:rPr lang="sr-Cyrl-R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ученику </a:t>
            </a:r>
            <a:r>
              <a:rPr lang="sr-Cyrl-R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укупан број посета планетаријумима у земљи и иностранству)</a:t>
            </a:r>
          </a:p>
          <a:p>
            <a:endParaRPr lang="sr-Cyrl-R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Спроведено </a:t>
            </a:r>
            <a:r>
              <a:rPr lang="sr-Cyrl-R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 </a:t>
            </a:r>
            <a:r>
              <a:rPr lang="sr-Cyrl-R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мерење </a:t>
            </a:r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постигнућа ученика </a:t>
            </a:r>
          </a:p>
          <a:p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sr-Cyrl-R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разреда у области астрономског знања   </a:t>
            </a:r>
            <a:endParaRPr lang="sr-Latn-R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792B-9B3D-4C9B-9CF0-CF31B3BECC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74" y="187036"/>
            <a:ext cx="2968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61625"/>
            <a:ext cx="49498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8108" y="1524000"/>
            <a:ext cx="2644923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Практични допринос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209800"/>
            <a:ext cx="7772400" cy="101566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Социо-културни потенцијали планетаријума</a:t>
            </a:r>
          </a:p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Социо-културне слабости планетаријума </a:t>
            </a:r>
          </a:p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Планетаријумски ресурси глобална/локална мапа</a:t>
            </a:r>
            <a:endParaRPr lang="sr-Latn-R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57033727"/>
              </p:ext>
            </p:extLst>
          </p:nvPr>
        </p:nvGraphicFramePr>
        <p:xfrm>
          <a:off x="6233102" y="3225463"/>
          <a:ext cx="2910898" cy="269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7467600" y="2209800"/>
            <a:ext cx="0" cy="1143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72645" y="1739445"/>
            <a:ext cx="2877358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Међународне компарације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9906-E7BD-44CD-8F3A-13F6522476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9600" y="1819565"/>
            <a:ext cx="8382000" cy="473974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285702" indent="-285702">
              <a:buFont typeface="Arial" pitchFamily="34" charset="0"/>
              <a:buChar char="•"/>
            </a:pPr>
            <a:r>
              <a:rPr lang="ru-RU" sz="2000" dirty="0"/>
              <a:t>Из скупа варијабли издвојене су и одређене </a:t>
            </a:r>
            <a:r>
              <a:rPr lang="ru-RU" sz="2000" dirty="0">
                <a:solidFill>
                  <a:srgbClr val="FF0000"/>
                </a:solidFill>
              </a:rPr>
              <a:t>критичне варијабле </a:t>
            </a:r>
            <a:r>
              <a:rPr lang="ru-RU" sz="2000" dirty="0"/>
              <a:t>помоћу којих се може описати и мерити утицај планетаријума на процес учења и на унапређење квалитета наставе географије и физике:</a:t>
            </a:r>
          </a:p>
          <a:p>
            <a:r>
              <a:rPr lang="ru-RU" sz="2400" dirty="0"/>
              <a:t>       - </a:t>
            </a:r>
            <a:r>
              <a:rPr lang="ru-RU" dirty="0" smtClean="0">
                <a:solidFill>
                  <a:srgbClr val="FF0000"/>
                </a:solidFill>
              </a:rPr>
              <a:t>учестаност посете планетаријуму </a:t>
            </a:r>
            <a:r>
              <a:rPr lang="ru-RU" dirty="0" smtClean="0"/>
              <a:t>(учестаност ВОАП),</a:t>
            </a:r>
          </a:p>
          <a:p>
            <a:r>
              <a:rPr lang="ru-RU" dirty="0"/>
              <a:t> </a:t>
            </a:r>
            <a:r>
              <a:rPr lang="ru-RU" dirty="0" smtClean="0"/>
              <a:t>        - </a:t>
            </a:r>
            <a:r>
              <a:rPr lang="ru-RU" dirty="0" smtClean="0">
                <a:solidFill>
                  <a:srgbClr val="FF0000"/>
                </a:solidFill>
              </a:rPr>
              <a:t>укупно постигнуће</a:t>
            </a:r>
            <a:r>
              <a:rPr lang="ru-RU" dirty="0" smtClean="0"/>
              <a:t> ученика на тесту знања,</a:t>
            </a:r>
          </a:p>
          <a:p>
            <a:r>
              <a:rPr lang="ru-RU" dirty="0"/>
              <a:t> </a:t>
            </a:r>
            <a:r>
              <a:rPr lang="ru-RU" dirty="0" smtClean="0"/>
              <a:t>        - постигнућа ученика у областима различитих врста знања</a:t>
            </a:r>
          </a:p>
          <a:p>
            <a:r>
              <a:rPr lang="ru-RU" dirty="0"/>
              <a:t> </a:t>
            </a:r>
            <a:r>
              <a:rPr lang="ru-RU" dirty="0" smtClean="0"/>
              <a:t>          (декларативно, кондиционо, процедурално, концептуално) и</a:t>
            </a:r>
          </a:p>
          <a:p>
            <a:r>
              <a:rPr lang="ru-RU" dirty="0"/>
              <a:t> </a:t>
            </a:r>
            <a:r>
              <a:rPr lang="ru-RU" dirty="0" smtClean="0"/>
              <a:t>        - </a:t>
            </a:r>
            <a:r>
              <a:rPr lang="ru-RU" dirty="0" smtClean="0">
                <a:solidFill>
                  <a:srgbClr val="FF0000"/>
                </a:solidFill>
              </a:rPr>
              <a:t>степен задовољства ученика социо-конструктивистичким параметрима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наставним темама </a:t>
            </a:r>
            <a:r>
              <a:rPr lang="ru-RU" dirty="0" smtClean="0"/>
              <a:t>(које су повезане са садржајем)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начином учења </a:t>
            </a:r>
            <a:r>
              <a:rPr lang="ru-RU" dirty="0" smtClean="0"/>
              <a:t>(које су повезане са примењеним методама)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простором за учење </a:t>
            </a:r>
            <a:r>
              <a:rPr lang="ru-RU" dirty="0" smtClean="0"/>
              <a:t>(који је повезан са СК-НТИК контекстом)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визуелним ефектима током учења</a:t>
            </a:r>
            <a:r>
              <a:rPr lang="ru-RU" dirty="0" smtClean="0"/>
              <a:t> (повезаним са наставним средствима)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подстицањем наставника </a:t>
            </a:r>
            <a:r>
              <a:rPr lang="ru-RU" dirty="0" smtClean="0"/>
              <a:t>(повезан са квалитетом ДИ и применом НУУ)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личним учешћем у процесу учења</a:t>
            </a:r>
            <a:r>
              <a:rPr lang="ru-RU" dirty="0" smtClean="0"/>
              <a:t> (повезаним са циљевима, методама,  </a:t>
            </a:r>
          </a:p>
          <a:p>
            <a:r>
              <a:rPr lang="ru-RU" dirty="0" smtClean="0"/>
              <a:t>                  наставним средствима, контекстом учења и подстицањем наставника)</a:t>
            </a:r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C2F2-2E6D-4FF0-BB4D-316B998EB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2"/>
            <a:ext cx="20970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1000" y="37306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sr-Cyrl-RS" sz="3600" dirty="0"/>
              <a:t>Закључци истраживања</a:t>
            </a:r>
            <a:br>
              <a:rPr lang="sr-Cyrl-RS" sz="3600" dirty="0"/>
            </a:br>
            <a:r>
              <a:rPr lang="sr-Cyrl-RS" sz="3600" dirty="0"/>
              <a:t>- педагошке импликације</a:t>
            </a:r>
            <a:endParaRPr lang="en-PH" sz="3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44888" y="228600"/>
            <a:ext cx="798512" cy="38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4888" y="418703"/>
            <a:ext cx="798512" cy="190103"/>
          </a:xfrm>
          <a:prstGeom prst="straightConnector1">
            <a:avLst/>
          </a:prstGeom>
          <a:ln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50" idx="3"/>
          </p:cNvCxnSpPr>
          <p:nvPr/>
        </p:nvCxnSpPr>
        <p:spPr>
          <a:xfrm flipV="1">
            <a:off x="3544888" y="608808"/>
            <a:ext cx="798512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544888" y="608809"/>
            <a:ext cx="798512" cy="1531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544888" y="608809"/>
            <a:ext cx="798512" cy="30559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81200" y="2133600"/>
            <a:ext cx="71628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27362" r="16197" b="10828"/>
          <a:stretch/>
        </p:blipFill>
        <p:spPr bwMode="auto">
          <a:xfrm>
            <a:off x="6929" y="1995282"/>
            <a:ext cx="9137073" cy="48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417F-FC90-453B-BB79-DF2733795A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2" y="187036"/>
            <a:ext cx="2968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8498" y="1905000"/>
            <a:ext cx="8019855" cy="470896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endParaRPr lang="sr-Cyrl-RS" sz="2000" dirty="0" smtClean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Организатори </a:t>
            </a:r>
            <a:r>
              <a:rPr lang="sr-Cyrl-RS" sz="2000" dirty="0">
                <a:solidFill>
                  <a:prstClr val="black"/>
                </a:solidFill>
              </a:rPr>
              <a:t>наставе у планетаријуму (предавачи у планетаријуму)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Студенти астрономије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Студенти </a:t>
            </a:r>
            <a:r>
              <a:rPr lang="sr-Cyrl-RS" sz="2000" dirty="0">
                <a:solidFill>
                  <a:prstClr val="black"/>
                </a:solidFill>
              </a:rPr>
              <a:t>Учитељског факултета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Студенти </a:t>
            </a:r>
            <a:r>
              <a:rPr lang="sr-Cyrl-RS" sz="2000" dirty="0">
                <a:solidFill>
                  <a:prstClr val="black"/>
                </a:solidFill>
              </a:rPr>
              <a:t>географије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Студенти физике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Студенти </a:t>
            </a:r>
            <a:r>
              <a:rPr lang="sr-Cyrl-RS" sz="2000" dirty="0">
                <a:solidFill>
                  <a:prstClr val="black"/>
                </a:solidFill>
              </a:rPr>
              <a:t>психологије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Студенти </a:t>
            </a:r>
            <a:r>
              <a:rPr lang="sr-Cyrl-RS" sz="2000" dirty="0" smtClean="0">
                <a:solidFill>
                  <a:prstClr val="black"/>
                </a:solidFill>
              </a:rPr>
              <a:t>педагогије</a:t>
            </a:r>
            <a:endParaRPr lang="sr-Cyrl-RS" sz="2000" dirty="0">
              <a:solidFill>
                <a:prstClr val="black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Наставници разредне наставе (свет око нас, природа и друштво)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Наставници географије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Наставници физике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>
                <a:solidFill>
                  <a:prstClr val="black"/>
                </a:solidFill>
              </a:rPr>
              <a:t>Стручни сарадници школе – педагози и </a:t>
            </a:r>
            <a:r>
              <a:rPr lang="sr-Cyrl-RS" sz="2000" dirty="0" smtClean="0">
                <a:solidFill>
                  <a:prstClr val="black"/>
                </a:solidFill>
              </a:rPr>
              <a:t>психолози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000" dirty="0" smtClean="0">
                <a:solidFill>
                  <a:prstClr val="black"/>
                </a:solidFill>
              </a:rPr>
              <a:t>Лидери у образовању - директори</a:t>
            </a:r>
            <a:endParaRPr lang="sr-Cyrl-RS" sz="2000" dirty="0">
              <a:solidFill>
                <a:prstClr val="black"/>
              </a:solidFill>
            </a:endParaRPr>
          </a:p>
          <a:p>
            <a:endParaRPr lang="sr-Cyrl-RS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187036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Cyrl-R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КОРИСНИЦИ </a:t>
            </a:r>
            <a:endParaRPr lang="sr-Cyrl-R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sr-Cyrl-R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РЕЗУЛТАТА </a:t>
            </a:r>
            <a:r>
              <a:rPr lang="sr-Cyrl-R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ИСТРАЖИВАЊА</a:t>
            </a:r>
            <a:r>
              <a:rPr lang="sr-Cyrl-R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sr-Cyrl-R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1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FC33-DD0C-4F10-BEA5-06581F4665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1680" y="2967335"/>
            <a:ext cx="5300650" cy="923314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r-Cyrl-RS" sz="5400" b="1" dirty="0">
                <a:ln/>
                <a:solidFill>
                  <a:srgbClr val="9BBB59"/>
                </a:solidFill>
              </a:rPr>
              <a:t>Хвала на </a:t>
            </a:r>
            <a:r>
              <a:rPr lang="sr-Cyrl-RS" sz="5400" b="1" dirty="0" smtClean="0">
                <a:ln/>
                <a:solidFill>
                  <a:srgbClr val="9BBB59"/>
                </a:solidFill>
              </a:rPr>
              <a:t>пажњи </a:t>
            </a:r>
            <a:endParaRPr lang="en-US" sz="5400" b="1" dirty="0">
              <a:ln/>
              <a:solidFill>
                <a:srgbClr val="9BBB59"/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7222330" y="2990095"/>
            <a:ext cx="914400" cy="9144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239000" cy="1143000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ДО СЛЕДЕЋЕ КОНФЕРЕНЦИЈЕ...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Cyrl-RS" sz="3600" b="1" dirty="0" smtClean="0"/>
              <a:t>Методички приручник </a:t>
            </a:r>
          </a:p>
          <a:p>
            <a:pPr marL="0" indent="0" algn="ctr">
              <a:buNone/>
            </a:pPr>
            <a:r>
              <a:rPr lang="sr-Cyrl-RS" sz="3600" b="1" dirty="0" smtClean="0"/>
              <a:t>за реализацију астрономских садржаја </a:t>
            </a:r>
          </a:p>
          <a:p>
            <a:pPr marL="0" indent="0" algn="ctr">
              <a:buNone/>
            </a:pPr>
            <a:r>
              <a:rPr lang="sr-Cyrl-RS" sz="3600" b="1" dirty="0" smtClean="0"/>
              <a:t>у настави природних наука</a:t>
            </a:r>
          </a:p>
          <a:p>
            <a:pPr marL="0" indent="0" algn="ctr">
              <a:buNone/>
            </a:pPr>
            <a:r>
              <a:rPr lang="sr-Cyrl-RS" sz="3600" b="1" dirty="0" smtClean="0"/>
              <a:t>и примену ИКТ алата</a:t>
            </a:r>
          </a:p>
          <a:p>
            <a:pPr marL="0" indent="0" algn="ctr">
              <a:buNone/>
            </a:pPr>
            <a:r>
              <a:rPr lang="sr-Cyrl-RS" sz="2400" b="1" dirty="0" smtClean="0"/>
              <a:t>математика, свет око нас, природа и друштво,</a:t>
            </a:r>
          </a:p>
          <a:p>
            <a:pPr marL="0" indent="0" algn="ctr">
              <a:buNone/>
            </a:pPr>
            <a:r>
              <a:rPr lang="sr-Cyrl-RS" sz="2400" b="1" dirty="0"/>
              <a:t>г</a:t>
            </a:r>
            <a:r>
              <a:rPr lang="sr-Cyrl-RS" sz="2400" b="1" dirty="0" smtClean="0"/>
              <a:t>еографија, биологија, физика, хемија,</a:t>
            </a:r>
          </a:p>
          <a:p>
            <a:pPr marL="0" indent="0" algn="ctr">
              <a:buNone/>
            </a:pPr>
            <a:r>
              <a:rPr lang="sr-Cyrl-RS" sz="2400" b="1" dirty="0" smtClean="0"/>
              <a:t>информатика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0E58B-07BA-43CA-9FDC-F8543288CC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>
                <a:solidFill>
                  <a:prstClr val="black">
                    <a:tint val="75000"/>
                  </a:prstClr>
                </a:solidFill>
              </a:rPr>
              <a:t>ГЕОГРАФСКИ ФАКУЛТЕТ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839374">
            <a:off x="6326789" y="5508237"/>
            <a:ext cx="2681792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Тражи се издавач!!!</a:t>
            </a:r>
            <a:endParaRPr lang="sr-Latn-R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5278-DCDC-450F-945E-1D374B31C9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22154" r="17625" b="7923"/>
          <a:stretch/>
        </p:blipFill>
        <p:spPr bwMode="auto">
          <a:xfrm>
            <a:off x="0" y="1802070"/>
            <a:ext cx="9144000" cy="505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-Point Star 6"/>
          <p:cNvSpPr/>
          <p:nvPr/>
        </p:nvSpPr>
        <p:spPr>
          <a:xfrm>
            <a:off x="5776191" y="2414155"/>
            <a:ext cx="228600" cy="2286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890492" y="2529613"/>
            <a:ext cx="1348508" cy="7143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3638" y="2348517"/>
            <a:ext cx="1530387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92D050"/>
                </a:solidFill>
              </a:rPr>
              <a:t>планетаријум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1393536" y="2911812"/>
            <a:ext cx="228600" cy="2286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12618" y="2583321"/>
            <a:ext cx="685800" cy="269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64936" y="2393928"/>
            <a:ext cx="1349664" cy="269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" y="1981200"/>
            <a:ext cx="2743200" cy="104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790313" y="2164858"/>
            <a:ext cx="1866631" cy="249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69161" y="5181600"/>
            <a:ext cx="2590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23732" y="5480566"/>
            <a:ext cx="667351" cy="15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0600" y="529590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СК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467600" y="2034929"/>
            <a:ext cx="457200" cy="254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54818" y="178385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НТИК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153400" y="1143000"/>
            <a:ext cx="304800" cy="6408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69364" y="681335"/>
            <a:ext cx="23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rgbClr val="C00000"/>
                </a:solidFill>
              </a:rPr>
              <a:t>ПЛАНЕТАРИЈУМ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1611747"/>
            <a:ext cx="5103544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Васпитно-образовне активности у ВОАП</a:t>
            </a:r>
            <a:r>
              <a:rPr lang="sr-Cyrl-R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R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995" y="2209800"/>
            <a:ext cx="8705684" cy="73864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Поред усвајања научних појмова, у ВОАП се формирају и одређене црте</a:t>
            </a: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личности, ставови и уверења, битни за целоживотно учење и одрживи развој </a:t>
            </a:r>
            <a:endParaRPr lang="sr-Latn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3AB0-6BF6-46E0-907D-A2EEE3E455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76402" y="381000"/>
            <a:ext cx="6798547" cy="640080"/>
            <a:chOff x="1676400" y="381000"/>
            <a:chExt cx="6798547" cy="640080"/>
          </a:xfrm>
        </p:grpSpPr>
        <p:sp>
          <p:nvSpPr>
            <p:cNvPr id="12" name="Rectangle 11"/>
            <p:cNvSpPr/>
            <p:nvPr/>
          </p:nvSpPr>
          <p:spPr>
            <a:xfrm>
              <a:off x="3076112" y="381000"/>
              <a:ext cx="5398835" cy="640080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56000">
                  <a:srgbClr val="FBBF28"/>
                </a:gs>
                <a:gs pos="100000">
                  <a:srgbClr val="FAB3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>
                <a:defRPr/>
              </a:pPr>
              <a:r>
                <a:rPr lang="sr-Cyrl-RS" sz="2000" kern="0" dirty="0">
                  <a:solidFill>
                    <a:prstClr val="black"/>
                  </a:solidFill>
                  <a:latin typeface="Arial"/>
                </a:rPr>
                <a:t>Педагошки приступ поучавању и учењу</a:t>
              </a:r>
              <a:endParaRPr lang="en-US" sz="20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Rectangle 33"/>
            <p:cNvSpPr/>
            <p:nvPr/>
          </p:nvSpPr>
          <p:spPr>
            <a:xfrm>
              <a:off x="1676400" y="381000"/>
              <a:ext cx="1889371" cy="640080"/>
            </a:xfrm>
            <a:custGeom>
              <a:avLst/>
              <a:gdLst/>
              <a:ahLst/>
              <a:cxnLst/>
              <a:rect l="l" t="t" r="r" b="b"/>
              <a:pathLst>
                <a:path w="1932484" h="640080">
                  <a:moveTo>
                    <a:pt x="462171" y="0"/>
                  </a:moveTo>
                  <a:lnTo>
                    <a:pt x="1470313" y="0"/>
                  </a:lnTo>
                  <a:lnTo>
                    <a:pt x="1932484" y="640080"/>
                  </a:lnTo>
                  <a:lnTo>
                    <a:pt x="0" y="64008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7561" y="3124200"/>
            <a:ext cx="7887388" cy="283152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ОПШТИ ПРИНЦИПИ за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правилно и ефикасно одвијање ВОАП</a:t>
            </a:r>
          </a:p>
          <a:p>
            <a:pPr marL="285702" indent="-285702">
              <a:buFontTx/>
              <a:buChar char="-"/>
            </a:pPr>
            <a:r>
              <a:rPr lang="ru-RU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научне заснованости и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позитивне </a:t>
            </a:r>
            <a:r>
              <a:rPr lang="ru-RU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васпитне усмерености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свесне активности и </a:t>
            </a:r>
            <a:r>
              <a:rPr lang="sr-Cyrl-RS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интеракције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хуманости и демократичности </a:t>
            </a:r>
            <a:r>
              <a:rPr lang="sr-Cyrl-RS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васпитања</a:t>
            </a:r>
          </a:p>
          <a:p>
            <a:pPr marL="285702" indent="-285702">
              <a:buFontTx/>
              <a:buChar char="-"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индивидуализације и социјализације у </a:t>
            </a:r>
            <a:r>
              <a:rPr lang="ru-RU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васпитању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RS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нтеграције</a:t>
            </a:r>
          </a:p>
          <a:p>
            <a:endParaRPr lang="sr-Cyrl-RS" sz="8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ОПШТЕ МЕТОДЕ – уверавања, убеђивања, подстицања, спречавања</a:t>
            </a:r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2" indent="-285702">
              <a:buFontTx/>
              <a:buChar char="-"/>
            </a:pPr>
            <a:endParaRPr lang="sr-Cyrl-RS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2017" y="1021081"/>
            <a:ext cx="4857516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>
                <a:solidFill>
                  <a:prstClr val="black"/>
                </a:solidFill>
              </a:rPr>
              <a:t>(Антонијевић, 2013; </a:t>
            </a:r>
            <a:r>
              <a:rPr lang="sr-Cyrl-RS" dirty="0" smtClean="0">
                <a:solidFill>
                  <a:prstClr val="black"/>
                </a:solidFill>
              </a:rPr>
              <a:t>Трнавац и Ђорђевић, 2010)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CC47-BA58-498E-BE08-B81BFD5FCF3C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8800" y="685800"/>
            <a:ext cx="3545297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НУУ – опште поставке</a:t>
            </a:r>
            <a:endParaRPr lang="sr-Cyrl-R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057400"/>
            <a:ext cx="8885862" cy="317008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900" indent="-342900">
              <a:buAutoNum type="arabicPeriod"/>
            </a:pPr>
            <a:r>
              <a:rPr lang="sr-Cyrl-RS" sz="2000" dirty="0" smtClean="0">
                <a:solidFill>
                  <a:srgbClr val="FFC000"/>
                </a:solidFill>
              </a:rPr>
              <a:t>Сви ученици су јединствени као личности</a:t>
            </a:r>
          </a:p>
          <a:p>
            <a:pPr marL="342900" indent="-342900">
              <a:buAutoNum type="arabicPeriod"/>
            </a:pPr>
            <a:r>
              <a:rPr lang="sr-Cyrl-RS" sz="2000" dirty="0" smtClean="0">
                <a:solidFill>
                  <a:srgbClr val="FFC000"/>
                </a:solidFill>
              </a:rPr>
              <a:t>Различитости постоје због различитих емотивних стања, брзина учења, </a:t>
            </a:r>
          </a:p>
          <a:p>
            <a:r>
              <a:rPr lang="sr-Cyrl-RS" sz="2000" dirty="0">
                <a:solidFill>
                  <a:srgbClr val="FFC000"/>
                </a:solidFill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</a:rPr>
              <a:t>      стилова учења, степена развоја, способности, талента и осећаја </a:t>
            </a:r>
          </a:p>
          <a:p>
            <a:r>
              <a:rPr lang="sr-Cyrl-RS" sz="2000" dirty="0">
                <a:solidFill>
                  <a:srgbClr val="FFC000"/>
                </a:solidFill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</a:rPr>
              <a:t>      фикасности</a:t>
            </a:r>
          </a:p>
          <a:p>
            <a:pPr marL="342900" indent="-342900">
              <a:buAutoNum type="arabicPeriod" startAt="3"/>
            </a:pPr>
            <a:r>
              <a:rPr lang="sr-Cyrl-RS" sz="2000" dirty="0" smtClean="0">
                <a:solidFill>
                  <a:srgbClr val="FFC000"/>
                </a:solidFill>
              </a:rPr>
              <a:t>Учење је засновано на КО-КОНСТРУКЦИЈИ ЗНАЊА која је најквалитетнија </a:t>
            </a:r>
          </a:p>
          <a:p>
            <a:r>
              <a:rPr lang="sr-Cyrl-RS" sz="2000" dirty="0">
                <a:solidFill>
                  <a:srgbClr val="FFC000"/>
                </a:solidFill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</a:rPr>
              <a:t>      када је </a:t>
            </a:r>
            <a:r>
              <a:rPr lang="sr-Cyrl-RS" sz="2000" b="1" u="sng" dirty="0" smtClean="0">
                <a:solidFill>
                  <a:srgbClr val="FFC000"/>
                </a:solidFill>
              </a:rPr>
              <a:t>садржај смислен и када је ученик активно ангажован у креирању </a:t>
            </a:r>
          </a:p>
          <a:p>
            <a:r>
              <a:rPr lang="sr-Cyrl-RS" sz="2000" b="1" u="sng" dirty="0">
                <a:solidFill>
                  <a:srgbClr val="FFC000"/>
                </a:solidFill>
              </a:rPr>
              <a:t> </a:t>
            </a:r>
            <a:r>
              <a:rPr lang="sr-Cyrl-RS" sz="2000" b="1" u="sng" dirty="0" smtClean="0">
                <a:solidFill>
                  <a:srgbClr val="FFC000"/>
                </a:solidFill>
              </a:rPr>
              <a:t>      свог знања</a:t>
            </a:r>
            <a:r>
              <a:rPr lang="sr-Cyrl-RS" sz="2000" b="1" u="sng" dirty="0">
                <a:solidFill>
                  <a:srgbClr val="FFC000"/>
                </a:solidFill>
              </a:rPr>
              <a:t> </a:t>
            </a:r>
            <a:r>
              <a:rPr lang="sr-Cyrl-RS" sz="2000" b="1" u="sng" dirty="0" smtClean="0">
                <a:solidFill>
                  <a:srgbClr val="FFC000"/>
                </a:solidFill>
              </a:rPr>
              <a:t>(повезује нове информације са претходно стеченим знањима)</a:t>
            </a:r>
          </a:p>
          <a:p>
            <a:pPr marL="342900" indent="-342900">
              <a:buAutoNum type="arabicPeriod" startAt="4"/>
            </a:pPr>
            <a:r>
              <a:rPr lang="sr-Cyrl-RS" sz="2000" dirty="0" smtClean="0">
                <a:solidFill>
                  <a:srgbClr val="FFC000"/>
                </a:solidFill>
              </a:rPr>
              <a:t>Учење је најквалитетније када се одвија у позитивној средини, са </a:t>
            </a:r>
          </a:p>
          <a:p>
            <a:r>
              <a:rPr lang="sr-Cyrl-RS" sz="2000" dirty="0">
                <a:solidFill>
                  <a:srgbClr val="FFC000"/>
                </a:solidFill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</a:rPr>
              <a:t>      позитивним ДИ, где се ученик осећа уваженим, поштованим и цењеним</a:t>
            </a:r>
          </a:p>
          <a:p>
            <a:r>
              <a:rPr lang="sr-Cyrl-RS" sz="2000" dirty="0" smtClean="0">
                <a:solidFill>
                  <a:srgbClr val="FFC000"/>
                </a:solidFill>
              </a:rPr>
              <a:t>5.    Учење је природан процес и </a:t>
            </a:r>
            <a:r>
              <a:rPr lang="sr-Cyrl-RS" sz="2000" b="1" u="sng" dirty="0" smtClean="0">
                <a:solidFill>
                  <a:srgbClr val="FFC000"/>
                </a:solidFill>
              </a:rPr>
              <a:t>сви ученици су по природи радознали</a:t>
            </a:r>
          </a:p>
        </p:txBody>
      </p:sp>
    </p:spTree>
    <p:extLst>
      <p:ext uri="{BB962C8B-B14F-4D97-AF65-F5344CB8AC3E}">
        <p14:creationId xmlns:p14="http://schemas.microsoft.com/office/powerpoint/2010/main" val="2003886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239000" cy="1143000"/>
          </a:xfrm>
        </p:spPr>
        <p:txBody>
          <a:bodyPr/>
          <a:lstStyle/>
          <a:p>
            <a:r>
              <a:rPr lang="sr-Cyrl-RS" dirty="0" smtClean="0"/>
              <a:t>ПЛАНЕТАРИЈУМ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2211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Наставно </a:t>
            </a:r>
            <a:r>
              <a:rPr lang="ru-RU" dirty="0"/>
              <a:t>средство за стицање астрономских </a:t>
            </a:r>
          </a:p>
          <a:p>
            <a:pPr marL="0" indent="0">
              <a:buNone/>
            </a:pPr>
            <a:r>
              <a:rPr lang="ru-RU" dirty="0" smtClean="0"/>
              <a:t>    знања </a:t>
            </a:r>
            <a:r>
              <a:rPr lang="ru-RU" dirty="0"/>
              <a:t>и </a:t>
            </a:r>
            <a:r>
              <a:rPr lang="ru-RU" dirty="0" smtClean="0"/>
              <a:t>умења 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– посебна врста образовне  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   технологије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dirty="0" smtClean="0"/>
              <a:t>Сложен </a:t>
            </a:r>
            <a:r>
              <a:rPr lang="ru-RU" dirty="0"/>
              <a:t>оптичко-механичко-електрични или </a:t>
            </a:r>
            <a:r>
              <a:rPr lang="ru-RU" dirty="0" smtClean="0"/>
              <a:t>  оптичко-дигитални </a:t>
            </a:r>
            <a:r>
              <a:rPr lang="ru-RU" dirty="0"/>
              <a:t>уређај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који у затвореном простору на пројекциону куполу полулоптастог облика пројектује звезде, сазвежђа, планете, сателите, маглине и галаксије, и њихова кретања за било који тренутак у прошлости или у будућности...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DF4F-EFA8-4642-BD52-ED048B50B4CD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4800" y="1186934"/>
            <a:ext cx="452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Као наставно средство и специфичан уређај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5620" y="457200"/>
            <a:ext cx="604495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Социо-културни потенцијали ВОАП /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435" y="2648969"/>
            <a:ext cx="8819883" cy="13234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Усмереност наставног процеса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учење у позитивној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атмосфери,</a:t>
            </a: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кроз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 ученика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искуство и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неформалне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контексте, усмерено </a:t>
            </a: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 ученика</a:t>
            </a:r>
            <a:endParaRPr lang="sr-Cyrl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endParaRPr lang="sr-Latn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493" y="1749647"/>
            <a:ext cx="7031508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0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учења: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ко-конструкција, смисленост садржаја, </a:t>
            </a: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учење путем посматрања, открића и истраживања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50" y="3618457"/>
            <a:ext cx="9081236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Наставне </a:t>
            </a:r>
            <a:r>
              <a:rPr lang="sr-Cyrl-RS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методе </a:t>
            </a:r>
            <a:r>
              <a:rPr lang="sr-Cyrl-R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ПОКАЗИВАЊЕ, дијалошка и монолошка метода,</a:t>
            </a:r>
          </a:p>
          <a:p>
            <a:r>
              <a:rPr lang="sr-Cyrl-R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Storyline, </a:t>
            </a:r>
            <a:r>
              <a:rPr lang="sr-Cyrl-R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истраживачки разговор</a:t>
            </a:r>
            <a:endParaRPr lang="sr-Latn-R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762" y="4318353"/>
            <a:ext cx="8285121" cy="101564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r-Cyrl-RS" sz="2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Улоге </a:t>
            </a:r>
            <a:r>
              <a:rPr lang="sr-Cyrl-RS" sz="20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организатора наставе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писање сценарија,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подршка учењу, </a:t>
            </a:r>
            <a:endParaRPr lang="sr-Cyrl-R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подстицање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целоживотног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учења,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сарадња са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ученицима и </a:t>
            </a:r>
            <a:endParaRPr lang="sr-Cyrl-R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наставницима </a:t>
            </a:r>
            <a:endParaRPr lang="sr-Cyrl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762" y="5334000"/>
            <a:ext cx="8572058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Cyrl-RS" sz="2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Улоге </a:t>
            </a:r>
            <a:r>
              <a:rPr lang="sr-Cyrl-RS" sz="20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ученика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активна конструкција знања, сарадња, одговорност, </a:t>
            </a: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учење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путем разумевања и истраживања, постављање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питања</a:t>
            </a:r>
            <a:endParaRPr lang="sr-Cyrl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805E-EA94-4C09-9DA4-CEA6DBC0B6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150" y="1981200"/>
            <a:ext cx="7029456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МОТИВАЦИЈА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(интризичка, лични/спољашњи контекст)</a:t>
            </a:r>
            <a:endParaRPr lang="sr-Latn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774" y="2590800"/>
            <a:ext cx="8883810" cy="150808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САДРЖАЈ </a:t>
            </a:r>
          </a:p>
          <a:p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вертикално и хоризонтално повезан са наставним прог. географије </a:t>
            </a:r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физике;</a:t>
            </a:r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укључује вербалне и невербалне појмове који имају хијерархијску структуру;</a:t>
            </a: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научни појмови граде се кроз конгитивни сукоб са спонтаним појмовима</a:t>
            </a:r>
            <a:endParaRPr lang="sr-Cyrl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774" y="4038600"/>
            <a:ext cx="8536710" cy="126186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42842" indent="-342842">
              <a:buFontTx/>
              <a:buChar char="-"/>
            </a:pPr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НАСТАВНА </a:t>
            </a:r>
            <a:r>
              <a:rPr lang="sr-Cyrl-R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endParaRPr lang="sr-Cyrl-R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планетаријумски пројектор</a:t>
            </a: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полусферни пројекциони екран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који прекрива просторију за учење</a:t>
            </a:r>
          </a:p>
          <a:p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LCD </a:t>
            </a:r>
            <a:r>
              <a:rPr lang="sr-Cyrl-R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пројектор и рачунар</a:t>
            </a:r>
            <a:endParaRPr lang="sr-Latn-R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03F-CF88-43CC-9FB2-42F389B7FA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57200"/>
            <a:ext cx="604495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Социо-културни потенцијали ВОАП / 2</a:t>
            </a:r>
          </a:p>
        </p:txBody>
      </p:sp>
    </p:spTree>
    <p:extLst>
      <p:ext uri="{BB962C8B-B14F-4D97-AF65-F5344CB8AC3E}">
        <p14:creationId xmlns:p14="http://schemas.microsoft.com/office/powerpoint/2010/main" val="14389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942-651E-4990-894B-ECF6D52D60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553" y="2142837"/>
            <a:ext cx="8472415" cy="317008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92D050"/>
                </a:solidFill>
              </a:rPr>
              <a:t>ГЛАВНИ ЗАДАЦИ НАСТАВЕ (ВОАП)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ПРЕМА ДИДАКТИЧКОЈ ТЕОРИЈИ ОБРАЗОВАЊА (</a:t>
            </a:r>
            <a:r>
              <a:rPr lang="en-US" sz="2000" dirty="0" err="1">
                <a:solidFill>
                  <a:srgbClr val="92D050"/>
                </a:solidFill>
              </a:rPr>
              <a:t>Klafki</a:t>
            </a:r>
            <a:r>
              <a:rPr lang="en-US" sz="2000" dirty="0">
                <a:solidFill>
                  <a:srgbClr val="92D050"/>
                </a:solidFill>
              </a:rPr>
              <a:t>, 1999)</a:t>
            </a:r>
            <a:r>
              <a:rPr lang="sr-Cyrl-RS" sz="2000" dirty="0">
                <a:solidFill>
                  <a:srgbClr val="92D050"/>
                </a:solidFill>
              </a:rPr>
              <a:t>:</a:t>
            </a:r>
          </a:p>
          <a:p>
            <a:endParaRPr lang="sr-Cyrl-RS" sz="2000" dirty="0">
              <a:solidFill>
                <a:srgbClr val="92D050"/>
              </a:solidFill>
            </a:endParaRPr>
          </a:p>
          <a:p>
            <a:r>
              <a:rPr lang="sr-Cyrl-RS" sz="2000" dirty="0">
                <a:solidFill>
                  <a:srgbClr val="92D050"/>
                </a:solidFill>
              </a:rPr>
              <a:t>Посредовање између прошлих, садашњих и будућих значења – смисленост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Преговарање о могућим значењима у будућности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Питања о примени наученог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Дефинисање тематске структуре наставе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Операционализација циљева и провера усвојеног знања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Одређивање приступачности и приказивости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Структура процеса поучавања и учења</a:t>
            </a:r>
            <a:endParaRPr lang="en-U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13AB-17F8-45C8-A254-D6ED02134E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552" y="2514600"/>
            <a:ext cx="8336930" cy="317008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92D050"/>
                </a:solidFill>
              </a:rPr>
              <a:t>ОПШТЕ ПРЕТПОСТАВКЕ ПЛАНИРАЊА НАСТАВЕ (ВОАП) </a:t>
            </a:r>
          </a:p>
          <a:p>
            <a:r>
              <a:rPr lang="sr-Cyrl-RS" sz="2000" dirty="0" smtClean="0">
                <a:solidFill>
                  <a:srgbClr val="92D050"/>
                </a:solidFill>
              </a:rPr>
              <a:t>      ПРЕМА </a:t>
            </a:r>
            <a:r>
              <a:rPr lang="sr-Cyrl-RS" sz="2000" dirty="0">
                <a:solidFill>
                  <a:srgbClr val="92D050"/>
                </a:solidFill>
              </a:rPr>
              <a:t>ДИДАКТИЧКОЈ ТЕОРИЈИ ОБРАЗОВАЊА</a:t>
            </a:r>
            <a:r>
              <a:rPr lang="en-US" sz="2000" dirty="0">
                <a:solidFill>
                  <a:srgbClr val="92D050"/>
                </a:solidFill>
              </a:rPr>
              <a:t> (</a:t>
            </a:r>
            <a:r>
              <a:rPr lang="en-US" sz="2000" dirty="0" err="1">
                <a:solidFill>
                  <a:srgbClr val="92D050"/>
                </a:solidFill>
              </a:rPr>
              <a:t>Klafki</a:t>
            </a:r>
            <a:r>
              <a:rPr lang="en-US" sz="2000" dirty="0">
                <a:solidFill>
                  <a:srgbClr val="92D050"/>
                </a:solidFill>
              </a:rPr>
              <a:t>, 1999</a:t>
            </a:r>
            <a:r>
              <a:rPr lang="sr-Cyrl-RS" sz="2000" dirty="0" smtClean="0">
                <a:solidFill>
                  <a:srgbClr val="92D050"/>
                </a:solidFill>
              </a:rPr>
              <a:t>)</a:t>
            </a:r>
            <a:endParaRPr lang="sr-Cyrl-RS" sz="2000" dirty="0">
              <a:solidFill>
                <a:srgbClr val="92D050"/>
              </a:solidFill>
            </a:endParaRPr>
          </a:p>
          <a:p>
            <a:endParaRPr lang="sr-Cyrl-RS" sz="2000" dirty="0">
              <a:solidFill>
                <a:srgbClr val="92D050"/>
              </a:solidFill>
            </a:endParaRPr>
          </a:p>
          <a:p>
            <a:r>
              <a:rPr lang="sr-Cyrl-RS" sz="2000" dirty="0">
                <a:solidFill>
                  <a:srgbClr val="92D050"/>
                </a:solidFill>
              </a:rPr>
              <a:t>Опште одређење циљева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Поучавање и учење схвата се као интеракцијски процес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Пажња се посвећује учењу путем откривања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Самоодређивање, самоодлучивање, заједничко планирање са ученицима</a:t>
            </a:r>
          </a:p>
          <a:p>
            <a:r>
              <a:rPr lang="sr-Cyrl-RS" sz="2000" dirty="0">
                <a:solidFill>
                  <a:srgbClr val="92D050"/>
                </a:solidFill>
              </a:rPr>
              <a:t>Настава се схвата као интеракцијски процес</a:t>
            </a:r>
          </a:p>
          <a:p>
            <a:endParaRPr lang="sr-Cyrl-RS" sz="2000" dirty="0">
              <a:solidFill>
                <a:srgbClr val="92D050"/>
              </a:solidFill>
            </a:endParaRPr>
          </a:p>
          <a:p>
            <a:r>
              <a:rPr lang="sr-Cyrl-RS" sz="2000" dirty="0">
                <a:solidFill>
                  <a:srgbClr val="92D050"/>
                </a:solidFill>
              </a:rPr>
              <a:t>Делор: континуирано учење, значај практичних знања, примена наученог</a:t>
            </a:r>
          </a:p>
        </p:txBody>
      </p:sp>
    </p:spTree>
    <p:extLst>
      <p:ext uri="{BB962C8B-B14F-4D97-AF65-F5344CB8AC3E}">
        <p14:creationId xmlns:p14="http://schemas.microsoft.com/office/powerpoint/2010/main" val="42409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2BB3-F7CC-48AB-8A2E-9A02E8D776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106" y="1968972"/>
            <a:ext cx="7947080" cy="489363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92D050"/>
                </a:solidFill>
              </a:rPr>
              <a:t>ДИДАКТИЧКИ ПРИНЦИПИ </a:t>
            </a:r>
            <a:r>
              <a:rPr lang="ru-RU" sz="2000" dirty="0">
                <a:solidFill>
                  <a:srgbClr val="92D050"/>
                </a:solidFill>
              </a:rPr>
              <a:t>(Трнавац и Ђорђевић, 2013: 251</a:t>
            </a:r>
            <a:r>
              <a:rPr lang="ru-RU" sz="2000" dirty="0" smtClean="0">
                <a:solidFill>
                  <a:srgbClr val="92D050"/>
                </a:solidFill>
              </a:rPr>
              <a:t>)</a:t>
            </a:r>
            <a:r>
              <a:rPr lang="sr-Cyrl-RS" sz="2000" b="1" dirty="0" smtClean="0">
                <a:solidFill>
                  <a:srgbClr val="92D050"/>
                </a:solidFill>
              </a:rPr>
              <a:t> </a:t>
            </a:r>
            <a:endParaRPr lang="sr-Cyrl-RS" sz="2000" b="1" dirty="0">
              <a:solidFill>
                <a:srgbClr val="92D050"/>
              </a:solidFill>
            </a:endParaRPr>
          </a:p>
          <a:p>
            <a:endParaRPr lang="en-US" sz="20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научности наставе;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прилагођености наставе узрасту ученика;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систематичности у поступности;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повезаности теорије и праксе;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очигледности;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свесне активности ученика у настави;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трајности усвајања знања, вештина и навика и </a:t>
            </a:r>
            <a:endParaRPr lang="en-US" sz="2400" dirty="0">
              <a:solidFill>
                <a:srgbClr val="92D05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>
                <a:solidFill>
                  <a:srgbClr val="92D050"/>
                </a:solidFill>
              </a:rPr>
              <a:t>Принцип индивидуализације.</a:t>
            </a:r>
            <a:endParaRPr lang="en-US" sz="2400" dirty="0">
              <a:solidFill>
                <a:srgbClr val="92D050"/>
              </a:solidFill>
            </a:endParaRPr>
          </a:p>
          <a:p>
            <a:endParaRPr lang="en-US" sz="2000" dirty="0">
              <a:solidFill>
                <a:srgbClr val="92D050"/>
              </a:solidFill>
            </a:endParaRPr>
          </a:p>
          <a:p>
            <a:endParaRPr lang="en-US" sz="2000" dirty="0">
              <a:solidFill>
                <a:srgbClr val="92D050"/>
              </a:solidFill>
            </a:endParaRPr>
          </a:p>
          <a:p>
            <a:endParaRPr lang="en-US" sz="2000" dirty="0">
              <a:solidFill>
                <a:srgbClr val="92D050"/>
              </a:solidFill>
            </a:endParaRPr>
          </a:p>
          <a:p>
            <a:endParaRPr lang="sr-Cyrl-R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9BC0-C9DD-4898-BBD6-1D0EC08C9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-1292" t="10090" r="1248" b="16569"/>
          <a:stretch/>
        </p:blipFill>
        <p:spPr bwMode="auto">
          <a:xfrm>
            <a:off x="1295400" y="2286000"/>
            <a:ext cx="7848600" cy="4565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-Point Star 7"/>
          <p:cNvSpPr/>
          <p:nvPr/>
        </p:nvSpPr>
        <p:spPr>
          <a:xfrm>
            <a:off x="4028933" y="3431311"/>
            <a:ext cx="216647" cy="22629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29400" y="3657600"/>
            <a:ext cx="9906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63291" y="3241283"/>
            <a:ext cx="11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400" dirty="0" smtClean="0">
                <a:solidFill>
                  <a:prstClr val="black"/>
                </a:solidFill>
              </a:rPr>
              <a:t>Троугао </a:t>
            </a:r>
          </a:p>
          <a:p>
            <a:r>
              <a:rPr lang="sr-Cyrl-RS" sz="1400" dirty="0" smtClean="0">
                <a:solidFill>
                  <a:prstClr val="black"/>
                </a:solidFill>
              </a:rPr>
              <a:t>кооперације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10145" y="1701225"/>
            <a:ext cx="7291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92D050"/>
                </a:solidFill>
              </a:rPr>
              <a:t>Принципи: научности, прилагођености узрасту, систематичности и поступности,</a:t>
            </a:r>
            <a:endParaRPr lang="ru-RU" sz="1600" dirty="0">
              <a:solidFill>
                <a:srgbClr val="92D050"/>
              </a:solidFill>
            </a:endParaRPr>
          </a:p>
          <a:p>
            <a:r>
              <a:rPr lang="ru-RU" sz="1600" dirty="0" smtClean="0">
                <a:solidFill>
                  <a:srgbClr val="92D050"/>
                </a:solidFill>
              </a:rPr>
              <a:t>повезаности </a:t>
            </a:r>
            <a:r>
              <a:rPr lang="ru-RU" sz="1600" dirty="0">
                <a:solidFill>
                  <a:srgbClr val="92D050"/>
                </a:solidFill>
              </a:rPr>
              <a:t>теорије и </a:t>
            </a:r>
            <a:r>
              <a:rPr lang="ru-RU" sz="1600" dirty="0" smtClean="0">
                <a:solidFill>
                  <a:srgbClr val="92D050"/>
                </a:solidFill>
              </a:rPr>
              <a:t>праксе, очигледности и свесне активности </a:t>
            </a:r>
            <a:endParaRPr lang="ru-RU" sz="1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8671" r="15858" b="16019"/>
          <a:stretch/>
        </p:blipFill>
        <p:spPr bwMode="auto">
          <a:xfrm>
            <a:off x="-36944" y="1263969"/>
            <a:ext cx="9180945" cy="503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2AE2-E67A-461E-9A9D-3E18AFA72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0609" y="228601"/>
            <a:ext cx="4894763" cy="640080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ysClr val="window" lastClr="FFFFFF">
                  <a:alpha val="0"/>
                </a:sysClr>
              </a:gs>
              <a:gs pos="100000">
                <a:srgbClr val="8AD723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Дидактички елементи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34"/>
          <p:cNvSpPr/>
          <p:nvPr/>
        </p:nvSpPr>
        <p:spPr>
          <a:xfrm>
            <a:off x="1524000" y="228601"/>
            <a:ext cx="2875022" cy="640080"/>
          </a:xfrm>
          <a:custGeom>
            <a:avLst/>
            <a:gdLst/>
            <a:ahLst/>
            <a:cxnLst/>
            <a:rect l="l" t="t" r="r" b="b"/>
            <a:pathLst>
              <a:path w="2940627" h="640080">
                <a:moveTo>
                  <a:pt x="462171" y="0"/>
                </a:moveTo>
                <a:lnTo>
                  <a:pt x="2478455" y="0"/>
                </a:lnTo>
                <a:lnTo>
                  <a:pt x="2940627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8AD723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1" y="876505"/>
            <a:ext cx="231399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- НАСТАВНЕ МЕТОДЕ -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2743200"/>
            <a:ext cx="2444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2978656"/>
            <a:ext cx="2444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2" y="4191000"/>
            <a:ext cx="2444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34201" y="13716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1822" y="13716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2781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305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15" y="1371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sosceles Triangle 9"/>
          <p:cNvSpPr/>
          <p:nvPr/>
        </p:nvSpPr>
        <p:spPr>
          <a:xfrm>
            <a:off x="310375" y="5745080"/>
            <a:ext cx="381000" cy="3901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944" y="5562600"/>
            <a:ext cx="9180945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sr-Cyrl-RS" dirty="0" smtClean="0">
                <a:solidFill>
                  <a:prstClr val="white"/>
                </a:solidFill>
              </a:rPr>
              <a:t>’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330" y="5435968"/>
            <a:ext cx="2070631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92D050"/>
                </a:solidFill>
              </a:rPr>
              <a:t>1.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  <a:r>
              <a:rPr lang="sr-Cyrl-RS" dirty="0" smtClean="0">
                <a:solidFill>
                  <a:srgbClr val="92D050"/>
                </a:solidFill>
              </a:rPr>
              <a:t>етоде</a:t>
            </a:r>
            <a:r>
              <a:rPr lang="en-US" dirty="0" smtClean="0">
                <a:solidFill>
                  <a:srgbClr val="92D050"/>
                </a:solidFill>
              </a:rPr>
              <a:t>-</a:t>
            </a:r>
            <a:r>
              <a:rPr lang="sr-Cyrl-RS" dirty="0" smtClean="0">
                <a:solidFill>
                  <a:srgbClr val="92D050"/>
                </a:solidFill>
              </a:rPr>
              <a:t>циљеви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0838" y="5903965"/>
            <a:ext cx="2575032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92D050"/>
                </a:solidFill>
              </a:rPr>
              <a:t>2.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  <a:r>
              <a:rPr lang="sr-Cyrl-RS" dirty="0" smtClean="0">
                <a:solidFill>
                  <a:srgbClr val="92D050"/>
                </a:solidFill>
              </a:rPr>
              <a:t>етоде</a:t>
            </a:r>
            <a:r>
              <a:rPr lang="en-US" dirty="0" smtClean="0">
                <a:solidFill>
                  <a:srgbClr val="92D050"/>
                </a:solidFill>
              </a:rPr>
              <a:t>-</a:t>
            </a:r>
            <a:r>
              <a:rPr lang="sr-Cyrl-RS" dirty="0" smtClean="0">
                <a:solidFill>
                  <a:srgbClr val="92D050"/>
                </a:solidFill>
              </a:rPr>
              <a:t>наст.средства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66800" y="16764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067" y="1371600"/>
            <a:ext cx="2246865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Организатор наставе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103439" y="2133600"/>
            <a:ext cx="258763" cy="734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52126" y="1816100"/>
            <a:ext cx="1023774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b="1" dirty="0" smtClean="0">
                <a:solidFill>
                  <a:srgbClr val="92D050"/>
                </a:solidFill>
              </a:rPr>
              <a:t>МЕТОДЕ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25800" y="4692135"/>
            <a:ext cx="2227693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92D050"/>
                </a:solidFill>
              </a:rPr>
              <a:t>3</a:t>
            </a:r>
            <a:r>
              <a:rPr lang="sr-Cyrl-RS" dirty="0" smtClean="0">
                <a:solidFill>
                  <a:srgbClr val="92D050"/>
                </a:solidFill>
              </a:rPr>
              <a:t>.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  <a:r>
              <a:rPr lang="sr-Cyrl-RS" dirty="0" smtClean="0">
                <a:solidFill>
                  <a:srgbClr val="92D050"/>
                </a:solidFill>
              </a:rPr>
              <a:t>етоде</a:t>
            </a:r>
            <a:r>
              <a:rPr lang="en-US" dirty="0" smtClean="0">
                <a:solidFill>
                  <a:srgbClr val="92D050"/>
                </a:solidFill>
              </a:rPr>
              <a:t>-</a:t>
            </a:r>
            <a:r>
              <a:rPr lang="sr-Cyrl-RS" dirty="0" smtClean="0">
                <a:solidFill>
                  <a:srgbClr val="92D050"/>
                </a:solidFill>
              </a:rPr>
              <a:t>(СК-НТИК)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30647" y="5643456"/>
            <a:ext cx="2237311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92D050"/>
                </a:solidFill>
              </a:rPr>
              <a:t>4</a:t>
            </a:r>
            <a:r>
              <a:rPr lang="sr-Cyrl-RS" dirty="0" smtClean="0">
                <a:solidFill>
                  <a:srgbClr val="92D050"/>
                </a:solidFill>
              </a:rPr>
              <a:t>.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  <a:r>
              <a:rPr lang="sr-Cyrl-RS" dirty="0" smtClean="0">
                <a:solidFill>
                  <a:srgbClr val="92D050"/>
                </a:solidFill>
              </a:rPr>
              <a:t>етоде</a:t>
            </a:r>
            <a:r>
              <a:rPr lang="en-US" dirty="0" smtClean="0">
                <a:solidFill>
                  <a:srgbClr val="92D050"/>
                </a:solidFill>
              </a:rPr>
              <a:t>-</a:t>
            </a:r>
            <a:r>
              <a:rPr lang="sr-Cyrl-RS" dirty="0" smtClean="0">
                <a:solidFill>
                  <a:srgbClr val="92D050"/>
                </a:solidFill>
              </a:rPr>
              <a:t>наставник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2154" y="5643456"/>
            <a:ext cx="2153186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>
                <a:solidFill>
                  <a:srgbClr val="92D050"/>
                </a:solidFill>
              </a:rPr>
              <a:t>5</a:t>
            </a:r>
            <a:r>
              <a:rPr lang="sr-Cyrl-RS" dirty="0" smtClean="0">
                <a:solidFill>
                  <a:srgbClr val="92D050"/>
                </a:solidFill>
              </a:rPr>
              <a:t>. </a:t>
            </a:r>
            <a:r>
              <a:rPr lang="en-US" dirty="0" smtClean="0">
                <a:solidFill>
                  <a:srgbClr val="92D050"/>
                </a:solidFill>
              </a:rPr>
              <a:t>M</a:t>
            </a:r>
            <a:r>
              <a:rPr lang="sr-Cyrl-RS" dirty="0" smtClean="0">
                <a:solidFill>
                  <a:srgbClr val="92D050"/>
                </a:solidFill>
              </a:rPr>
              <a:t>етоде</a:t>
            </a:r>
            <a:r>
              <a:rPr lang="en-US" dirty="0" smtClean="0">
                <a:solidFill>
                  <a:srgbClr val="92D050"/>
                </a:solidFill>
              </a:rPr>
              <a:t>-</a:t>
            </a:r>
            <a:r>
              <a:rPr lang="sr-Cyrl-RS" dirty="0" smtClean="0">
                <a:solidFill>
                  <a:srgbClr val="92D050"/>
                </a:solidFill>
              </a:rPr>
              <a:t>САДРЖАЈ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024415" y="4876803"/>
            <a:ext cx="290785" cy="7666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764030" y="2978654"/>
            <a:ext cx="588771" cy="16695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029202" y="3735388"/>
            <a:ext cx="473075" cy="20096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Елементи квалитета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9BEC-CA44-407F-BE72-4DCD730E1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0693" y="2514600"/>
            <a:ext cx="7262149" cy="378563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Критеријуми квалитета образовања за одрживи развој</a:t>
            </a:r>
          </a:p>
          <a:p>
            <a:r>
              <a:rPr lang="sr-Cyrl-RS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 испуњава ВОАП, према дефиницији </a:t>
            </a:r>
            <a:r>
              <a:rPr lang="en-US" sz="20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 begins with education, </a:t>
            </a: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20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/>
            </a:pP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валитет процеса поучавања и учења</a:t>
            </a:r>
          </a:p>
          <a:p>
            <a:pPr marL="457124" indent="-457124">
              <a:buFontTx/>
              <a:buAutoNum type="arabicPeriod"/>
            </a:pPr>
            <a:endParaRPr lang="sr-Cyrl-RS" sz="20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srgbClr val="1F497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Квалитет школске политике и организације</a:t>
            </a:r>
          </a:p>
          <a:p>
            <a:pPr marL="457124" indent="-457124">
              <a:buFontTx/>
              <a:buAutoNum type="arabicPeriod"/>
            </a:pPr>
            <a:endParaRPr lang="sr-Cyrl-RS" sz="20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Квалитет организације школе и окружења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(наставник подстиче кооперативно учење и искуствено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учење, олакшава ученичку партиципацију и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обезбеђује КОНТЕКСТ за развој ученичког учења)</a:t>
            </a:r>
          </a:p>
        </p:txBody>
      </p:sp>
      <p:sp>
        <p:nvSpPr>
          <p:cNvPr id="7" name="Flowchart: Summing Junction 6"/>
          <p:cNvSpPr/>
          <p:nvPr/>
        </p:nvSpPr>
        <p:spPr>
          <a:xfrm>
            <a:off x="6934200" y="4375091"/>
            <a:ext cx="381000" cy="367774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1028" y="1731175"/>
            <a:ext cx="5524172" cy="58475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Настава - најсистематичнији вид образовне делатности</a:t>
            </a:r>
          </a:p>
          <a:p>
            <a:r>
              <a:rPr lang="sr-Cyrl-R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 процес </a:t>
            </a:r>
            <a:r>
              <a:rPr lang="sr-Cyrl-R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главни аспект квалитета наставе</a:t>
            </a:r>
            <a:endParaRPr lang="sr-Latn-R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387246"/>
            <a:ext cx="4390690" cy="64008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ysClr val="window" lastClr="FFFFFF">
                  <a:alpha val="0"/>
                </a:sysClr>
              </a:gs>
              <a:gs pos="100000">
                <a:srgbClr val="00A0E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r">
              <a:defRPr/>
            </a:pPr>
            <a:r>
              <a:rPr lang="sr-Cyrl-RS" sz="2000" kern="0" dirty="0">
                <a:solidFill>
                  <a:prstClr val="black"/>
                </a:solidFill>
                <a:latin typeface="Arial"/>
              </a:rPr>
              <a:t>Елементи квалитета наставе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1539169" y="381000"/>
            <a:ext cx="3860672" cy="640080"/>
          </a:xfrm>
          <a:custGeom>
            <a:avLst/>
            <a:gdLst/>
            <a:ahLst/>
            <a:cxnLst/>
            <a:rect l="l" t="t" r="r" b="b"/>
            <a:pathLst>
              <a:path w="3948769" h="640080">
                <a:moveTo>
                  <a:pt x="462171" y="0"/>
                </a:moveTo>
                <a:lnTo>
                  <a:pt x="3486597" y="0"/>
                </a:lnTo>
                <a:lnTo>
                  <a:pt x="3948769" y="640080"/>
                </a:lnTo>
                <a:lnTo>
                  <a:pt x="0" y="640080"/>
                </a:lnTo>
                <a:close/>
              </a:path>
            </a:pathLst>
          </a:custGeom>
          <a:solidFill>
            <a:srgbClr val="00A0E8"/>
          </a:solidFill>
          <a:ln w="25400" cap="flat" cmpd="sng" algn="ctr">
            <a:noFill/>
            <a:prstDash val="solid"/>
          </a:ln>
          <a:effectLst/>
        </p:spPr>
        <p:txBody>
          <a:bodyPr lIns="91424" tIns="45712" rIns="91424" bIns="45712" rtlCol="0" anchor="ctr"/>
          <a:lstStyle/>
          <a:p>
            <a:pPr algn="ctr">
              <a:defRPr/>
            </a:pPr>
            <a:r>
              <a:rPr lang="sr-Cyrl-RS" kern="0" dirty="0">
                <a:solidFill>
                  <a:sysClr val="window" lastClr="FFFFFF"/>
                </a:solidFill>
                <a:latin typeface="Arial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1" y="2133600"/>
            <a:ext cx="8678947" cy="372408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 за унапређивање квалитета</a:t>
            </a:r>
          </a:p>
          <a:p>
            <a:r>
              <a:rPr lang="sr-Cyrl-R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националном нивоу које су примењене у ВОАП</a:t>
            </a:r>
          </a:p>
          <a:p>
            <a:endParaRPr lang="sr-Cyrl-RS" sz="2400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Разноврсни облици метода НУУ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Функционално опремање </a:t>
            </a:r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простора ван учионице</a:t>
            </a:r>
          </a:p>
          <a:p>
            <a:pPr marL="342842" indent="-342842">
              <a:buFontTx/>
              <a:buChar char="-"/>
            </a:pP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Индивидуализација процеса</a:t>
            </a:r>
          </a:p>
          <a:p>
            <a:pPr marL="342842" indent="-342842">
              <a:buFontTx/>
              <a:buChar char="-"/>
            </a:pPr>
            <a:r>
              <a:rPr lang="sr-Cyrl-R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Педагошке активности усмерене на:</a:t>
            </a: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u="sng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повећање знања</a:t>
            </a: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креативно и флексибилно мишљење, решавање</a:t>
            </a:r>
          </a:p>
          <a:p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проблема, </a:t>
            </a:r>
            <a:r>
              <a:rPr lang="sr-Cyrl-RS" sz="2400" u="sng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сарадњу са другима</a:t>
            </a:r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sz="2400" u="sng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повезивање</a:t>
            </a:r>
          </a:p>
          <a:p>
            <a:r>
              <a:rPr lang="sr-Cyrl-R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r-Cyrl-RS" sz="2400" u="sng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школских и животних знања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9D2A-69A8-429D-8880-35E9F014F0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F3FD6-56E8-4C3B-B9A5-957A047153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1" y="2327566"/>
            <a:ext cx="7925792" cy="341630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Извођење социо-културних потенцијала ВОАП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Извођење социо-културних слабости ВОАП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Издвајање најзначајнијих фактора који утичу на ВОАП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Дефинисање парадигме наставе у ВОАП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Операционализација варијабли за опис карактеристика </a:t>
            </a:r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>
                <a:solidFill>
                  <a:srgbClr val="7030A0"/>
                </a:solidFill>
              </a:rPr>
              <a:t>Дефинисање критичних варијабли помоћу којих се </a:t>
            </a:r>
          </a:p>
          <a:p>
            <a:r>
              <a:rPr lang="sr-Cyrl-RS" sz="2400" dirty="0">
                <a:solidFill>
                  <a:srgbClr val="7030A0"/>
                </a:solidFill>
              </a:rPr>
              <a:t>     може описати и мерити утицај планетаријума на </a:t>
            </a:r>
          </a:p>
          <a:p>
            <a:r>
              <a:rPr lang="sr-Cyrl-RS" sz="2400" dirty="0">
                <a:solidFill>
                  <a:srgbClr val="7030A0"/>
                </a:solidFill>
              </a:rPr>
              <a:t>     процес учења</a:t>
            </a:r>
          </a:p>
          <a:p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402" y="342117"/>
            <a:ext cx="6695875" cy="788966"/>
            <a:chOff x="263356" y="4673791"/>
            <a:chExt cx="7966117" cy="788966"/>
          </a:xfrm>
        </p:grpSpPr>
        <p:sp>
          <p:nvSpPr>
            <p:cNvPr id="10" name="Rectangle 36"/>
            <p:cNvSpPr/>
            <p:nvPr/>
          </p:nvSpPr>
          <p:spPr>
            <a:xfrm>
              <a:off x="263356" y="4673791"/>
              <a:ext cx="4820653" cy="788966"/>
            </a:xfrm>
            <a:custGeom>
              <a:avLst/>
              <a:gdLst/>
              <a:ahLst/>
              <a:cxnLst/>
              <a:rect l="l" t="t" r="r" b="b"/>
              <a:pathLst>
                <a:path w="4956908" h="640080">
                  <a:moveTo>
                    <a:pt x="462171" y="0"/>
                  </a:moveTo>
                  <a:lnTo>
                    <a:pt x="4494737" y="0"/>
                  </a:lnTo>
                  <a:lnTo>
                    <a:pt x="4956908" y="640080"/>
                  </a:lnTo>
                  <a:lnTo>
                    <a:pt x="0" y="64008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2855" y="4673791"/>
              <a:ext cx="3886618" cy="788966"/>
            </a:xfrm>
            <a:prstGeom prst="rect">
              <a:avLst/>
            </a:prstGeom>
            <a:gradFill flip="none" rotWithShape="1">
              <a:gsLst>
                <a:gs pos="47000">
                  <a:srgbClr val="905EB5"/>
                </a:gs>
                <a:gs pos="0">
                  <a:sysClr val="window" lastClr="FFFFFF">
                    <a:alpha val="0"/>
                  </a:sysClr>
                </a:gs>
                <a:gs pos="100000">
                  <a:srgbClr val="7030A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>
                <a:defRPr/>
              </a:pPr>
              <a:r>
                <a:rPr lang="sr-Cyrl-RS" sz="2000" b="1" kern="0" dirty="0">
                  <a:solidFill>
                    <a:prstClr val="black"/>
                  </a:solidFill>
                  <a:latin typeface="Arial"/>
                </a:rPr>
                <a:t>Педагошка пракса у планетаријуму и школи</a:t>
              </a:r>
              <a:endParaRPr lang="en-US" sz="2000" b="1" kern="0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590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7BDB-36F4-46BB-B89D-E96AF3367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327" y="1935018"/>
            <a:ext cx="8839200" cy="5032131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endParaRPr lang="ru-RU" sz="900" dirty="0">
              <a:solidFill>
                <a:srgbClr val="7030A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 smtClean="0"/>
              <a:t>Средство медијације </a:t>
            </a:r>
            <a:r>
              <a:rPr lang="ru-RU" sz="2400" dirty="0"/>
              <a:t>за </a:t>
            </a:r>
            <a:r>
              <a:rPr lang="ru-RU" sz="2400" b="1" dirty="0"/>
              <a:t>формирање и развој научних појмова</a:t>
            </a:r>
            <a:r>
              <a:rPr lang="ru-RU" sz="2400" dirty="0"/>
              <a:t>,</a:t>
            </a:r>
            <a:r>
              <a:rPr lang="en-US" sz="2400" dirty="0"/>
              <a:t> </a:t>
            </a:r>
            <a:endParaRPr lang="sr-Cyrl-RS" sz="2400" dirty="0" smtClean="0"/>
          </a:p>
          <a:p>
            <a:r>
              <a:rPr lang="sr-Cyrl-RS" sz="2400" dirty="0"/>
              <a:t> </a:t>
            </a:r>
            <a:r>
              <a:rPr lang="sr-Cyrl-RS" sz="2400" dirty="0" smtClean="0"/>
              <a:t>     </a:t>
            </a:r>
            <a:r>
              <a:rPr lang="sr-Cyrl-RS" sz="2400" u="sng" dirty="0" smtClean="0"/>
              <a:t>ефикасно </a:t>
            </a:r>
            <a:r>
              <a:rPr lang="sr-Cyrl-RS" sz="2400" u="sng" dirty="0"/>
              <a:t>у </a:t>
            </a:r>
            <a:r>
              <a:rPr lang="sr-Cyrl-RS" sz="2400" u="sng" dirty="0" smtClean="0"/>
              <a:t>школском узрасту</a:t>
            </a:r>
            <a:r>
              <a:rPr lang="sr-Cyrl-RS" sz="2400" dirty="0" smtClean="0"/>
              <a:t>, посебно код преадолесцената</a:t>
            </a:r>
          </a:p>
          <a:p>
            <a:endParaRPr lang="sr-Cyrl-RS" sz="800" dirty="0" smtClean="0"/>
          </a:p>
          <a:p>
            <a:pPr marL="342842" indent="-342842">
              <a:buFont typeface="Arial" pitchFamily="34" charset="0"/>
              <a:buChar char="•"/>
            </a:pPr>
            <a:r>
              <a:rPr lang="sr-Cyrl-RS" sz="2400" dirty="0"/>
              <a:t>И</a:t>
            </a:r>
            <a:r>
              <a:rPr lang="sr-Cyrl-RS" sz="2400" dirty="0" smtClean="0"/>
              <a:t>нструмент за комуникацију (учење) помоћу специфичних знаковних система (научних појмова, невербалних појмова) кроз заједничке практичне активности наставника, орг.наставе и ученика, и </a:t>
            </a:r>
            <a:r>
              <a:rPr lang="sr-Cyrl-RS" sz="2400" u="sng" dirty="0" smtClean="0"/>
              <a:t>доприноси развоју виших психичких функција </a:t>
            </a:r>
            <a:r>
              <a:rPr lang="sr-Cyrl-RS" sz="2400" dirty="0" smtClean="0"/>
              <a:t>код детета</a:t>
            </a:r>
          </a:p>
          <a:p>
            <a:pPr marL="342842" indent="-342842">
              <a:buFont typeface="Arial" pitchFamily="34" charset="0"/>
              <a:buChar char="•"/>
            </a:pPr>
            <a:endParaRPr lang="sr-Cyrl-RS" sz="800" dirty="0"/>
          </a:p>
          <a:p>
            <a:pPr marL="342842" indent="-342842">
              <a:buFont typeface="Arial" pitchFamily="34" charset="0"/>
              <a:buChar char="•"/>
            </a:pPr>
            <a:r>
              <a:rPr lang="ru-RU" sz="2400" dirty="0" smtClean="0"/>
              <a:t>Пример </a:t>
            </a:r>
            <a:r>
              <a:rPr lang="ru-RU" sz="2400" dirty="0"/>
              <a:t>контекста </a:t>
            </a:r>
            <a:r>
              <a:rPr lang="ru-RU" sz="2400" dirty="0" smtClean="0"/>
              <a:t>са </a:t>
            </a:r>
            <a:r>
              <a:rPr lang="ru-RU" sz="2400" dirty="0"/>
              <a:t>позитивним друштвеним интеракцијама и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    </a:t>
            </a:r>
            <a:r>
              <a:rPr lang="ru-RU" sz="2400" u="sng" dirty="0" smtClean="0"/>
              <a:t>двоструком </a:t>
            </a:r>
            <a:r>
              <a:rPr lang="ru-RU" sz="2400" u="sng" dirty="0"/>
              <a:t>подршком</a:t>
            </a:r>
            <a:r>
              <a:rPr lang="en-US" sz="2400" u="sng" dirty="0"/>
              <a:t> </a:t>
            </a:r>
            <a:r>
              <a:rPr lang="sr-Cyrl-RS" sz="2400" dirty="0"/>
              <a:t>ко-конструкцији </a:t>
            </a:r>
            <a:r>
              <a:rPr lang="sr-Cyrl-RS" sz="2400" dirty="0" smtClean="0"/>
              <a:t>знања</a:t>
            </a:r>
          </a:p>
          <a:p>
            <a:endParaRPr lang="sr-Cyrl-RS" sz="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r-Cyrl-RS" sz="2400" b="1" dirty="0" smtClean="0"/>
              <a:t>Центар за развој научне писмености</a:t>
            </a:r>
            <a:endParaRPr lang="ru-RU" sz="2400" b="1" dirty="0"/>
          </a:p>
          <a:p>
            <a:pPr marL="342842" indent="-342842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  <a:p>
            <a:pPr marL="342842" indent="-342842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369"/>
            <a:ext cx="7242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1123578"/>
            <a:ext cx="264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Као педагошко средство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8382000" cy="4114800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Остварује права ученика на </a:t>
            </a:r>
            <a:r>
              <a:rPr lang="sr-Cyrl-RS" sz="2000" b="1" dirty="0">
                <a:solidFill>
                  <a:srgbClr val="7030A0"/>
                </a:solidFill>
              </a:rPr>
              <a:t>квалитетно образовање и ефикасност образовања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 Повећава степен ДЕЦЕНТРАЛИЗАЦИЈЕ ОБРАЗОВАЊА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Обезбеђује </a:t>
            </a:r>
            <a:r>
              <a:rPr lang="sr-Cyrl-RS" sz="2000" dirty="0" smtClean="0">
                <a:solidFill>
                  <a:srgbClr val="7030A0"/>
                </a:solidFill>
              </a:rPr>
              <a:t>конкурентност </a:t>
            </a:r>
            <a:r>
              <a:rPr lang="sr-Cyrl-RS" sz="2000" dirty="0">
                <a:solidFill>
                  <a:srgbClr val="7030A0"/>
                </a:solidFill>
              </a:rPr>
              <a:t>школе на тржишту знања разноликошћу програма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Развија НЕФОРМАЛНИ СИСТЕМ ОБРАЗОВАЊА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Развија потенцијале ученика за целоживотно учење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Развија </a:t>
            </a:r>
            <a:r>
              <a:rPr lang="sr-Cyrl-RS" sz="2000" b="1" dirty="0">
                <a:solidFill>
                  <a:srgbClr val="7030A0"/>
                </a:solidFill>
              </a:rPr>
              <a:t>сарадњу школе и спољашњих образовних институција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Развија </a:t>
            </a:r>
            <a:r>
              <a:rPr lang="sr-Cyrl-RS" sz="2000" b="1" dirty="0" smtClean="0">
                <a:solidFill>
                  <a:srgbClr val="7030A0"/>
                </a:solidFill>
              </a:rPr>
              <a:t>сарадњу </a:t>
            </a:r>
            <a:r>
              <a:rPr lang="sr-Cyrl-RS" sz="2000" b="1" dirty="0">
                <a:solidFill>
                  <a:srgbClr val="7030A0"/>
                </a:solidFill>
              </a:rPr>
              <a:t>ученика, наставника и организатора наставе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Наставницима обезбеђује БЕСПЛАТНО СТРУЧНО УСАВРШАВАЊЕ из астрономије</a:t>
            </a:r>
          </a:p>
          <a:p>
            <a:pPr>
              <a:buAutoNum type="arabicPeriod"/>
            </a:pPr>
            <a:r>
              <a:rPr lang="sr-Cyrl-RS" sz="2000" dirty="0">
                <a:solidFill>
                  <a:srgbClr val="7030A0"/>
                </a:solidFill>
              </a:rPr>
              <a:t>Омогућава ученицима стицање НЕДЕКЛАРАТИВНИХ ЗНАЊА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F56B-9C97-4B58-AD41-28671F8784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52400"/>
            <a:ext cx="68341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9418" y="1011238"/>
            <a:ext cx="6435447" cy="92331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Препоруке за ВОАП изведене из 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Свеобухватне анализе система образовања (Ивић и сар., 2001) 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и Ефеката основног школовања (Хавелка и сар., 1990)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85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F94F-2FF8-41FB-9C83-B4F1C3EF8F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382000" cy="4114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10. Омогућава ученицима стицање знања кроз активности у специфичном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       контексту учења (звездано небо) и примену </a:t>
            </a:r>
            <a:r>
              <a:rPr lang="sr-Cyrl-RS" sz="2000" dirty="0" smtClean="0">
                <a:solidFill>
                  <a:srgbClr val="7030A0"/>
                </a:solidFill>
              </a:rPr>
              <a:t>знања у свакодневном животу</a:t>
            </a:r>
            <a:endParaRPr lang="sr-Cyrl-RS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11. Упознаје ученике са образовном технологијом која НИЈЕ ДОСТУПНА у   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       школи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12. Упознаје ученике и наставнике са </a:t>
            </a:r>
            <a:r>
              <a:rPr lang="sr-Cyrl-RS" sz="2000" dirty="0" smtClean="0">
                <a:solidFill>
                  <a:srgbClr val="7030A0"/>
                </a:solidFill>
              </a:rPr>
              <a:t>НАЈНОВИЈИМ НАУЧНИМ ОТКРИЋИМА, 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 </a:t>
            </a:r>
            <a:r>
              <a:rPr lang="sr-Cyrl-RS" sz="2000" dirty="0" smtClean="0">
                <a:solidFill>
                  <a:srgbClr val="7030A0"/>
                </a:solidFill>
              </a:rPr>
              <a:t>      НАУЧНИМ КОНЦЕПТИМА И МЕТОДОЛОГИЈОМ НАУЧНОГ ИСТРАЖИВАЊА</a:t>
            </a:r>
          </a:p>
          <a:p>
            <a:pPr marL="0" indent="0">
              <a:buNone/>
            </a:pPr>
            <a:r>
              <a:rPr lang="sr-Cyrl-RS" sz="2000" dirty="0" smtClean="0">
                <a:solidFill>
                  <a:srgbClr val="7030A0"/>
                </a:solidFill>
              </a:rPr>
              <a:t>13</a:t>
            </a:r>
            <a:r>
              <a:rPr lang="sr-Cyrl-RS" sz="2000" dirty="0">
                <a:solidFill>
                  <a:srgbClr val="7030A0"/>
                </a:solidFill>
              </a:rPr>
              <a:t>. ПОВЕЋАВА ФОНД НАУЧНИХ ПОЈМОВА и научну писменост ученика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14. Ангажује код ученика различите аспекте личности (когнитивни, афективни, 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       конативни и соматски)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15. Покреће вољну пажњу и мишљење</a:t>
            </a:r>
          </a:p>
          <a:p>
            <a:pPr marL="0" indent="0">
              <a:buNone/>
            </a:pPr>
            <a:r>
              <a:rPr lang="sr-Cyrl-RS" sz="2000" dirty="0">
                <a:solidFill>
                  <a:srgbClr val="7030A0"/>
                </a:solidFill>
              </a:rPr>
              <a:t>16. </a:t>
            </a:r>
            <a:r>
              <a:rPr lang="sr-Cyrl-RS" sz="2000" dirty="0" smtClean="0">
                <a:solidFill>
                  <a:srgbClr val="7030A0"/>
                </a:solidFill>
              </a:rPr>
              <a:t>ЕФИКАСНО КОРИСТИ НАСТАВНО ВРЕМЕ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54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7261-17CA-42A3-A34B-E1716C471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16732" r="56346" b="5938"/>
          <a:stretch/>
        </p:blipFill>
        <p:spPr bwMode="auto">
          <a:xfrm>
            <a:off x="3276600" y="0"/>
            <a:ext cx="5867400" cy="68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489200"/>
            <a:ext cx="3048000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Научни језик –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сложен знаковни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систем комуникације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између човека и природе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b="1" dirty="0">
                <a:solidFill>
                  <a:srgbClr val="7030A0"/>
                </a:solidFill>
              </a:rPr>
              <a:t>Научна писменост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553200" y="228600"/>
            <a:ext cx="1905000" cy="762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B590-FDDF-4B38-9129-42FF9305AC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sr-Cyrl-RS" sz="3600" dirty="0"/>
              <a:t>Хипотезе истраживања</a:t>
            </a:r>
            <a:endParaRPr lang="en-PH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133600"/>
            <a:ext cx="8001000" cy="3785652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</a:rPr>
              <a:t>Наставници географије и физике веома ретко користе планетаријум као облик ваншколских активности</a:t>
            </a:r>
          </a:p>
          <a:p>
            <a:pPr marL="457124" indent="-457124">
              <a:buFontTx/>
              <a:buAutoNum type="arabicPeriod" startAt="2"/>
            </a:pPr>
            <a:r>
              <a:rPr lang="sr-Cyrl-RS" sz="2000" dirty="0">
                <a:solidFill>
                  <a:prstClr val="black"/>
                </a:solidFill>
              </a:rPr>
              <a:t>Наставници географије и физике у оквиру школске наставе најчешће користе вербалне методе поучавања и учења</a:t>
            </a:r>
          </a:p>
          <a:p>
            <a:pPr marL="457124" indent="-457124">
              <a:buFontTx/>
              <a:buAutoNum type="arabicPeriod" startAt="2"/>
            </a:pPr>
            <a:r>
              <a:rPr lang="sr-Cyrl-RS" sz="2000" dirty="0">
                <a:solidFill>
                  <a:prstClr val="black"/>
                </a:solidFill>
              </a:rPr>
              <a:t>При реализацији ВОАП преовладавају облици активног учења и наставе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3а.   Већина наставника која је посетила планетаријум сагласна је са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   тврдњом да ВОАП доприноси побољшању квалитета наставе </a:t>
            </a:r>
          </a:p>
          <a:p>
            <a:pPr marL="457124" indent="-457124">
              <a:buFontTx/>
              <a:buAutoNum type="arabicPeriod" startAt="4"/>
            </a:pPr>
            <a:r>
              <a:rPr lang="sr-Cyrl-RS" sz="2000" dirty="0">
                <a:solidFill>
                  <a:prstClr val="black"/>
                </a:solidFill>
              </a:rPr>
              <a:t>Наставници углавном сматрају да су предности ВОАП специфична средина за учење са амбијентом звезданог неба и могућности за активну наставу, док је главно ограничење удаљеност од планетаријума и Београда</a:t>
            </a:r>
          </a:p>
        </p:txBody>
      </p:sp>
    </p:spTree>
    <p:extLst>
      <p:ext uri="{BB962C8B-B14F-4D97-AF65-F5344CB8AC3E}">
        <p14:creationId xmlns:p14="http://schemas.microsoft.com/office/powerpoint/2010/main" val="17454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D58B-5D0A-400C-AED1-EB137FA212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05002"/>
            <a:ext cx="8001000" cy="440118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Постоје статистички значајне разлике између наставника географије и физике, као и између наставника различитих година стажа и подручја, у погледу учесталости и динамике реализације ВОАП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Ученици који су учествовали у ВОАП имају боља постигнућа на тесту знања, постоји статистички значајна разлика у нивоу постигнућа и врстама стеченог знања између ученика који су учествовали у ВОАП и ученика који су учествовали само у школској настави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 Ученици који су учествовали у ВОАП стичу више различитих врста знања – декларативно, кондиционо, процедурално, концептуално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Постоји статистички значајна разлика у степену задовољства процесом учења код ученика који су учествовали у ВОАП и код ученика који су учествовали само у школској настави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13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2"/>
            <a:ext cx="8686800" cy="422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dirty="0"/>
              <a:t>Независне (9): </a:t>
            </a:r>
          </a:p>
          <a:p>
            <a:r>
              <a:rPr lang="sr-Cyrl-RS" sz="2000" dirty="0"/>
              <a:t>наставни предмет, </a:t>
            </a:r>
          </a:p>
          <a:p>
            <a:r>
              <a:rPr lang="sr-Cyrl-RS" sz="2000" dirty="0"/>
              <a:t>социо-конструктивистички параметри учења (наставна тема, начин  </a:t>
            </a:r>
          </a:p>
          <a:p>
            <a:pPr marL="0" indent="0">
              <a:buNone/>
            </a:pPr>
            <a:r>
              <a:rPr lang="sr-Cyrl-RS" sz="2000" dirty="0"/>
              <a:t>            учења, простор у којем се учи, визуелни ефекти током наставе, </a:t>
            </a:r>
          </a:p>
          <a:p>
            <a:pPr marL="0" indent="0">
              <a:buNone/>
            </a:pPr>
            <a:r>
              <a:rPr lang="sr-Cyrl-RS" sz="2000" dirty="0"/>
              <a:t>            подстицај наставника, лично учешће на часовима),</a:t>
            </a:r>
          </a:p>
          <a:p>
            <a:r>
              <a:rPr lang="sr-Cyrl-RS" sz="2000" dirty="0"/>
              <a:t>просечна оцена у претходном разреду, </a:t>
            </a:r>
          </a:p>
          <a:p>
            <a:r>
              <a:rPr lang="sr-Cyrl-RS" sz="2000" dirty="0"/>
              <a:t>социо демографске променљиве: пол, регион, године старости наставника, године радног стажа наставника, степен стручне спреме наставника, </a:t>
            </a:r>
          </a:p>
          <a:p>
            <a:r>
              <a:rPr lang="sr-Cyrl-RS" sz="2000" dirty="0"/>
              <a:t>посета планетаријуму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C4BF-D481-4999-B8E0-40564D255A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sr-Cyrl-RS" sz="3600" dirty="0"/>
              <a:t>Варијабле истраживања</a:t>
            </a:r>
            <a:endParaRPr lang="en-PH" sz="3600" dirty="0"/>
          </a:p>
        </p:txBody>
      </p:sp>
    </p:spTree>
    <p:extLst>
      <p:ext uri="{BB962C8B-B14F-4D97-AF65-F5344CB8AC3E}">
        <p14:creationId xmlns:p14="http://schemas.microsoft.com/office/powerpoint/2010/main" val="10680791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C07C-5C3E-448E-A660-03C14BCBE2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3618" y="1828802"/>
            <a:ext cx="8229600" cy="4221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000" dirty="0"/>
              <a:t>      </a:t>
            </a:r>
            <a:r>
              <a:rPr lang="sr-Cyrl-RS" sz="2000" b="1" dirty="0"/>
              <a:t>Зависне променљиве (19): </a:t>
            </a:r>
          </a:p>
          <a:p>
            <a:r>
              <a:rPr lang="sr-Cyrl-RS" sz="2000" dirty="0"/>
              <a:t>Типови ваншколских активности (музеј, излет, планетаријум, библиотека, опсерваторија, фестивал науке, нешто друго), </a:t>
            </a:r>
          </a:p>
          <a:p>
            <a:r>
              <a:rPr lang="sr-Cyrl-RS" sz="2000" dirty="0"/>
              <a:t>Степен задовољства наставника реализацијом ВОАП, </a:t>
            </a:r>
          </a:p>
          <a:p>
            <a:r>
              <a:rPr lang="sr-Cyrl-RS" sz="2000" dirty="0"/>
              <a:t>Учесталост којом наставници реализују изабране ваншколске активности, </a:t>
            </a:r>
          </a:p>
          <a:p>
            <a:r>
              <a:rPr lang="sr-Cyrl-RS" sz="2000" dirty="0"/>
              <a:t>Упознатост  наставника са садржајем ВОАП, </a:t>
            </a:r>
          </a:p>
          <a:p>
            <a:r>
              <a:rPr lang="sr-Cyrl-RS" sz="2000" dirty="0"/>
              <a:t>Облици поучавања и учења које користе наставници у школској настави</a:t>
            </a:r>
          </a:p>
          <a:p>
            <a:r>
              <a:rPr lang="sr-Cyrl-RS" sz="2000" dirty="0"/>
              <a:t>Облици поучавања и учења у ВОАП</a:t>
            </a:r>
            <a:endParaRPr lang="en-US" sz="2000" dirty="0"/>
          </a:p>
          <a:p>
            <a:r>
              <a:rPr lang="sr-Cyrl-RS" sz="2000" dirty="0"/>
              <a:t>Степен заступљености одређених облика поучавања и учења у ВОАП</a:t>
            </a:r>
          </a:p>
          <a:p>
            <a:r>
              <a:rPr lang="sr-Cyrl-RS" sz="2000" dirty="0"/>
              <a:t>Сагласност наставника са тврдњом да ВОАП доприности побољшању      </a:t>
            </a:r>
          </a:p>
          <a:p>
            <a:pPr marL="0" indent="0">
              <a:buNone/>
            </a:pPr>
            <a:r>
              <a:rPr lang="sr-Cyrl-RS" sz="2000" dirty="0"/>
              <a:t>        квалитета наставе географије и физике</a:t>
            </a:r>
          </a:p>
        </p:txBody>
      </p:sp>
    </p:spTree>
    <p:extLst>
      <p:ext uri="{BB962C8B-B14F-4D97-AF65-F5344CB8AC3E}">
        <p14:creationId xmlns:p14="http://schemas.microsoft.com/office/powerpoint/2010/main" val="2383490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B8BC-E380-4D05-81D7-A3AACD825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905002"/>
            <a:ext cx="8229600" cy="4221163"/>
          </a:xfrm>
        </p:spPr>
        <p:txBody>
          <a:bodyPr>
            <a:normAutofit/>
          </a:bodyPr>
          <a:lstStyle/>
          <a:p>
            <a:pPr lvl="0"/>
            <a:r>
              <a:rPr lang="sr-Cyrl-RS" sz="2000" dirty="0">
                <a:solidFill>
                  <a:prstClr val="black"/>
                </a:solidFill>
              </a:rPr>
              <a:t>Предности ВОАП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sr-Cyrl-RS" sz="2000" dirty="0"/>
              <a:t>Ограничења ВОАП,</a:t>
            </a:r>
          </a:p>
          <a:p>
            <a:r>
              <a:rPr lang="sr-Cyrl-RS" sz="2000" dirty="0"/>
              <a:t>Сагласност са предлогом за увођење астрономије као изборног предмета у основној школи, </a:t>
            </a:r>
          </a:p>
          <a:p>
            <a:r>
              <a:rPr lang="sr-Cyrl-RS" sz="2000" dirty="0"/>
              <a:t>Успех ученика на тесту знања, </a:t>
            </a:r>
          </a:p>
          <a:p>
            <a:r>
              <a:rPr lang="sr-Cyrl-RS" sz="2000" dirty="0"/>
              <a:t>Врсте стечених знања, </a:t>
            </a:r>
          </a:p>
          <a:p>
            <a:r>
              <a:rPr lang="sr-Cyrl-RS" sz="2000" dirty="0"/>
              <a:t>Степен задовољства ученика процесом учења</a:t>
            </a:r>
          </a:p>
          <a:p>
            <a:pPr marL="0" indent="0">
              <a:buNone/>
            </a:pPr>
            <a:r>
              <a:rPr lang="sr-Cyrl-RS" sz="2000" dirty="0"/>
              <a:t>      (наставним темама, начином учења, простором за учење, визуелним   </a:t>
            </a:r>
          </a:p>
          <a:p>
            <a:pPr marL="0" indent="0">
              <a:buNone/>
            </a:pPr>
            <a:r>
              <a:rPr lang="sr-Cyrl-RS" sz="2000" dirty="0"/>
              <a:t>      ефектима током учења, подстицајем наставника, личним учешћем)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106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535E-4105-4655-BF09-C78119109D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053" y="304800"/>
            <a:ext cx="7579863" cy="110797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                                                  (Ивић и сар., 2001)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sr-Cyrl-RS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905002"/>
            <a:ext cx="4189128" cy="452429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      Традиционална школа (НУН)</a:t>
            </a:r>
          </a:p>
          <a:p>
            <a:endParaRPr lang="sr-Cyrl-RS" dirty="0">
              <a:solidFill>
                <a:prstClr val="black"/>
              </a:solidFill>
            </a:endParaRP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Бихејвиористичка концепција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Дефинисан план и програм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Циљ наставе: усвајање програма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Улоге наставника: преношење знања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провера стеченог знања, одговорност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Методе: предавање, вербалне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 методе (дијалошка и монолошка 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      уз помагала или без њих)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Улоге ученика: слуша, покушава да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 разуме, памти обавезно градиво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Оцењивање</a:t>
            </a:r>
          </a:p>
          <a:p>
            <a:pPr marL="285702" indent="-285702">
              <a:buFontTx/>
              <a:buChar char="-"/>
            </a:pPr>
            <a:r>
              <a:rPr lang="sr-Cyrl-RS" dirty="0" smtClean="0">
                <a:solidFill>
                  <a:prstClr val="black"/>
                </a:solidFill>
              </a:rPr>
              <a:t>Спољашња мотивација (оцене,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 похвале, награде, казне)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-     Дете је ученик – објекат поучавања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0047" y="858559"/>
            <a:ext cx="4468883" cy="557074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      </a:t>
            </a:r>
            <a:r>
              <a:rPr lang="sr-Cyrl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Активна школа (НУУ)</a:t>
            </a:r>
          </a:p>
          <a:p>
            <a:endParaRPr lang="sr-Cyrl-RS" dirty="0">
              <a:solidFill>
                <a:prstClr val="black"/>
              </a:solidFill>
            </a:endParaRP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Социо-конструктивистичка концепција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Флексибилан план и програм, прилагодљив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потребама ученика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Циљ наставе: полази се од претходног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искуства и интересовања, учење се повезује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са претходним знањем и личним искуством,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циљ је развој личности и индивидуалности 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Улоге наставника: сараднички однос,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асиметрична ДИ, вођење процеса учења,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заједничка ко-конструкција знања,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подршка ученику и подела одговорности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Методе: посматрање природних појава,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практичне активности, истраживачки дијалог 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Улоге ученика: активна индивидуа, преузима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одговорност за учење, ангажује различите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аспекте личности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Не постоји оцењивање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Унутрашња мотивација (учење је награда)</a:t>
            </a:r>
          </a:p>
          <a:p>
            <a:pPr marL="285702" indent="-285702">
              <a:buFontTx/>
              <a:buChar char="-"/>
            </a:pPr>
            <a:r>
              <a:rPr lang="sr-Cyrl-RS" sz="1600" dirty="0">
                <a:solidFill>
                  <a:prstClr val="black"/>
                </a:solidFill>
              </a:rPr>
              <a:t>Дете је целовита личност с јединственим </a:t>
            </a:r>
          </a:p>
          <a:p>
            <a:r>
              <a:rPr lang="sr-Cyrl-RS" sz="1600" dirty="0">
                <a:solidFill>
                  <a:prstClr val="black"/>
                </a:solidFill>
              </a:rPr>
              <a:t>      потенцијалом за развој, сарадник у учењу </a:t>
            </a: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76761348"/>
              </p:ext>
            </p:extLst>
          </p:nvPr>
        </p:nvGraphicFramePr>
        <p:xfrm>
          <a:off x="3276600" y="519423"/>
          <a:ext cx="1447800" cy="142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8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2CC-E71D-4B4B-8421-3BBD1EE39B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053" y="304800"/>
            <a:ext cx="7579863" cy="110797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                                                  (Ивић и сар., 2001)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sr-Cyrl-RS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2" y="1981200"/>
            <a:ext cx="7895271" cy="286230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      Дефинисање МЕТОДа НАСТАВЕ/УЧЕЊА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 на основу пет различитих димензија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</a:t>
            </a:r>
            <a:endParaRPr lang="sr-Cyrl-RS" dirty="0">
              <a:solidFill>
                <a:prstClr val="black"/>
              </a:solidFill>
            </a:endParaRP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Смислено наспрам механичког (дословног учења)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Практично (у виду практичних спољашњих активности) наспрам вербалног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Учење путем открића наспрам рецептивног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Дивергентно (стваралачко) наспрам конвергентног (логичког) учења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Интерактивно наспрам трансмисивног</a:t>
            </a:r>
          </a:p>
          <a:p>
            <a:pPr marL="285702" indent="-285702">
              <a:buFont typeface="Arial" pitchFamily="34" charset="0"/>
              <a:buChar char="•"/>
            </a:pPr>
            <a:r>
              <a:rPr lang="sr-Cyrl-RS" dirty="0" smtClean="0">
                <a:solidFill>
                  <a:prstClr val="black"/>
                </a:solidFill>
              </a:rPr>
              <a:t>Методе учења које се ослањају на различита помагала </a:t>
            </a:r>
          </a:p>
          <a:p>
            <a:r>
              <a:rPr lang="sr-Cyrl-RS" dirty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     наспрам облика учења без помагала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26740261"/>
              </p:ext>
            </p:extLst>
          </p:nvPr>
        </p:nvGraphicFramePr>
        <p:xfrm>
          <a:off x="6858000" y="4132322"/>
          <a:ext cx="1447800" cy="142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EF6B-77C3-4560-8F29-1340A2AEE3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369"/>
            <a:ext cx="7242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2560" y="1111083"/>
            <a:ext cx="238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Као спектар ИКТ алата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2000" y="1981200"/>
            <a:ext cx="8077200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Информационо-комуникационе технологије (ИКТ</a:t>
            </a:r>
            <a:r>
              <a:rPr lang="ru-RU" sz="2800" b="1" dirty="0" smtClean="0"/>
              <a:t>)</a:t>
            </a:r>
          </a:p>
          <a:p>
            <a:r>
              <a:rPr lang="ru-RU" sz="2800" b="1" dirty="0" smtClean="0"/>
              <a:t> </a:t>
            </a:r>
            <a:endParaRPr lang="ru-RU" sz="105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оруђе </a:t>
            </a:r>
            <a:r>
              <a:rPr lang="ru-RU" sz="2400" dirty="0"/>
              <a:t>за баратање </a:t>
            </a:r>
            <a:r>
              <a:rPr lang="ru-RU" sz="2400" dirty="0">
                <a:solidFill>
                  <a:srgbClr val="FF0000"/>
                </a:solidFill>
              </a:rPr>
              <a:t>информацијама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ru-RU" sz="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мноштво </a:t>
            </a:r>
            <a:r>
              <a:rPr lang="ru-RU" sz="2400" dirty="0">
                <a:solidFill>
                  <a:srgbClr val="FF0000"/>
                </a:solidFill>
              </a:rPr>
              <a:t>добара, апликација и сервиса </a:t>
            </a:r>
            <a:r>
              <a:rPr lang="ru-RU" sz="2400" dirty="0"/>
              <a:t>који се користе за производњу, складиштење, обраду и преношење  информација (</a:t>
            </a:r>
            <a:r>
              <a:rPr lang="ru-RU" sz="2400" u="sng" dirty="0"/>
              <a:t>Качавенда Радић и сар., 2012: </a:t>
            </a:r>
            <a:r>
              <a:rPr lang="ru-RU" sz="2400" u="sng" dirty="0" smtClean="0"/>
              <a:t>79</a:t>
            </a:r>
            <a:r>
              <a:rPr lang="ru-RU" sz="24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старије технологије: </a:t>
            </a:r>
            <a:r>
              <a:rPr lang="ru-RU" sz="2400" dirty="0"/>
              <a:t>радио, </a:t>
            </a:r>
            <a:r>
              <a:rPr lang="ru-RU" sz="2400" dirty="0">
                <a:solidFill>
                  <a:srgbClr val="FF0000"/>
                </a:solidFill>
              </a:rPr>
              <a:t>ТВ</a:t>
            </a:r>
            <a:r>
              <a:rPr lang="ru-RU" sz="2400" dirty="0"/>
              <a:t>, </a:t>
            </a:r>
            <a:r>
              <a:rPr lang="ru-RU" sz="2400" dirty="0" smtClean="0"/>
              <a:t>телефон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компјутерска </a:t>
            </a:r>
            <a:r>
              <a:rPr lang="ru-RU" sz="2400" dirty="0">
                <a:solidFill>
                  <a:srgbClr val="FF0000"/>
                </a:solidFill>
              </a:rPr>
              <a:t>технологија, сателитски системи (GPS), </a:t>
            </a:r>
            <a:r>
              <a:rPr lang="ru-RU" sz="2400" dirty="0"/>
              <a:t>бежичне </a:t>
            </a:r>
            <a:r>
              <a:rPr lang="ru-RU" sz="2400" dirty="0" smtClean="0"/>
              <a:t>технологије, </a:t>
            </a:r>
            <a:r>
              <a:rPr lang="ru-RU" sz="2400" dirty="0" smtClean="0">
                <a:solidFill>
                  <a:srgbClr val="FF0000"/>
                </a:solidFill>
              </a:rPr>
              <a:t>мобилни телефони </a:t>
            </a:r>
            <a:r>
              <a:rPr lang="ru-RU" sz="2400" smtClean="0"/>
              <a:t>и </a:t>
            </a:r>
            <a:r>
              <a:rPr lang="ru-RU" sz="2400" smtClean="0">
                <a:solidFill>
                  <a:srgbClr val="FF0000"/>
                </a:solidFill>
              </a:rPr>
              <a:t>интернет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14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5F7F-E51F-48D9-A444-1E47744DD7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04802"/>
            <a:ext cx="604495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Социо-културни потенцијали ВОАП /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2" y="1455725"/>
            <a:ext cx="5899981" cy="70787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000" b="1" dirty="0">
                <a:solidFill>
                  <a:prstClr val="black"/>
                </a:solidFill>
              </a:rPr>
              <a:t>Стара</a:t>
            </a:r>
            <a:r>
              <a:rPr lang="sr-Cyrl-RS" sz="2000" dirty="0">
                <a:solidFill>
                  <a:srgbClr val="FFC000"/>
                </a:solidFill>
              </a:rPr>
              <a:t> / нова парадигма наставе</a:t>
            </a:r>
          </a:p>
          <a:p>
            <a:r>
              <a:rPr lang="sr-Cyrl-RS" sz="2000" dirty="0">
                <a:solidFill>
                  <a:srgbClr val="FFC000"/>
                </a:solidFill>
              </a:rPr>
              <a:t>(</a:t>
            </a:r>
            <a:r>
              <a:rPr lang="en-US" sz="2000" dirty="0">
                <a:solidFill>
                  <a:srgbClr val="FFC000"/>
                </a:solidFill>
              </a:rPr>
              <a:t>Pond, 2000, </a:t>
            </a:r>
            <a:r>
              <a:rPr lang="sr-Cyrl-RS" sz="2000" dirty="0">
                <a:solidFill>
                  <a:srgbClr val="FFC000"/>
                </a:solidFill>
              </a:rPr>
              <a:t>према Митровић и Радуловић, 2014:14)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1" y="2057400"/>
            <a:ext cx="8287236" cy="397030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НУН</a:t>
            </a:r>
            <a:r>
              <a:rPr lang="sr-Cyrl-RS" dirty="0" smtClean="0">
                <a:solidFill>
                  <a:srgbClr val="FFC000"/>
                </a:solidFill>
              </a:rPr>
              <a:t> / НУУ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Централизована</a:t>
            </a:r>
            <a:r>
              <a:rPr lang="sr-Cyrl-RS" dirty="0" smtClean="0">
                <a:solidFill>
                  <a:srgbClr val="FFC000"/>
                </a:solidFill>
              </a:rPr>
              <a:t> / Локална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Хегемонистичка</a:t>
            </a:r>
            <a:r>
              <a:rPr lang="sr-Cyrl-RS" dirty="0" smtClean="0">
                <a:solidFill>
                  <a:srgbClr val="FFC000"/>
                </a:solidFill>
              </a:rPr>
              <a:t> / Пуна поштовања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Подешена према просеку </a:t>
            </a:r>
            <a:r>
              <a:rPr lang="sr-Cyrl-RS" dirty="0" smtClean="0">
                <a:solidFill>
                  <a:srgbClr val="FFC000"/>
                </a:solidFill>
              </a:rPr>
              <a:t>/ Индивидуализована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Затворена</a:t>
            </a:r>
            <a:r>
              <a:rPr lang="sr-Cyrl-RS" dirty="0" smtClean="0">
                <a:solidFill>
                  <a:srgbClr val="FFC000"/>
                </a:solidFill>
              </a:rPr>
              <a:t> / Отворена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Такмичарска и индивидуална </a:t>
            </a:r>
            <a:r>
              <a:rPr lang="sr-Cyrl-RS" dirty="0" smtClean="0">
                <a:solidFill>
                  <a:srgbClr val="FFC000"/>
                </a:solidFill>
              </a:rPr>
              <a:t>/ Сарадничка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Квантитативно усмерена </a:t>
            </a:r>
            <a:r>
              <a:rPr lang="sr-Cyrl-RS" dirty="0" smtClean="0">
                <a:solidFill>
                  <a:srgbClr val="FFC000"/>
                </a:solidFill>
              </a:rPr>
              <a:t>/ Квалитативно усмерена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Прескриптивна</a:t>
            </a:r>
            <a:r>
              <a:rPr lang="sr-Cyrl-RS" dirty="0" smtClean="0">
                <a:solidFill>
                  <a:srgbClr val="FFC000"/>
                </a:solidFill>
              </a:rPr>
              <a:t> / Флексибилна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Време-константа, учење-променљива </a:t>
            </a:r>
            <a:r>
              <a:rPr lang="sr-Cyrl-RS" dirty="0" smtClean="0">
                <a:solidFill>
                  <a:srgbClr val="FFC000"/>
                </a:solidFill>
              </a:rPr>
              <a:t>/ Учење-константа, време-променљива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Регионални и национални карактер </a:t>
            </a:r>
            <a:r>
              <a:rPr lang="sr-Cyrl-RS" dirty="0" smtClean="0">
                <a:solidFill>
                  <a:srgbClr val="FFC000"/>
                </a:solidFill>
              </a:rPr>
              <a:t>/ Међународни и глобални карактер </a:t>
            </a:r>
            <a:r>
              <a:rPr lang="en-US" dirty="0" smtClean="0">
                <a:solidFill>
                  <a:srgbClr val="FFC000"/>
                </a:solidFill>
              </a:rPr>
              <a:t>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Статична</a:t>
            </a:r>
            <a:r>
              <a:rPr lang="sr-Cyrl-RS" dirty="0" smtClean="0">
                <a:solidFill>
                  <a:srgbClr val="FFC000"/>
                </a:solidFill>
              </a:rPr>
              <a:t> / Динамична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Појединачна испорука </a:t>
            </a:r>
            <a:r>
              <a:rPr lang="sr-Cyrl-RS" dirty="0" smtClean="0">
                <a:solidFill>
                  <a:srgbClr val="FFC000"/>
                </a:solidFill>
              </a:rPr>
              <a:t>/ Слободна испорука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Процес трансмисија знања </a:t>
            </a:r>
            <a:r>
              <a:rPr lang="sr-Cyrl-RS" dirty="0" smtClean="0">
                <a:solidFill>
                  <a:srgbClr val="FFC000"/>
                </a:solidFill>
              </a:rPr>
              <a:t>/ Исходи учења</a:t>
            </a:r>
            <a:r>
              <a:rPr lang="en-US" dirty="0" smtClean="0">
                <a:solidFill>
                  <a:srgbClr val="FFC000"/>
                </a:solidFill>
              </a:rPr>
              <a:t> ***</a:t>
            </a:r>
            <a:endParaRPr lang="sr-Cyrl-RS" dirty="0" smtClean="0">
              <a:solidFill>
                <a:srgbClr val="FFC000"/>
              </a:solidFill>
            </a:endParaRPr>
          </a:p>
          <a:p>
            <a:r>
              <a:rPr lang="sr-Cyrl-RS" dirty="0" smtClean="0">
                <a:solidFill>
                  <a:prstClr val="black"/>
                </a:solidFill>
              </a:rPr>
              <a:t>Инфраструктура</a:t>
            </a:r>
            <a:r>
              <a:rPr lang="sr-Cyrl-RS" dirty="0" smtClean="0">
                <a:solidFill>
                  <a:srgbClr val="FFC000"/>
                </a:solidFill>
              </a:rPr>
              <a:t> / Сервис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5181600" y="3249893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ABA-6C46-4CA1-BB97-B6CBA7640E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2148" y="244764"/>
            <a:ext cx="6832928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Чиниоци избора предмета истраживања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72164855"/>
              </p:ext>
            </p:extLst>
          </p:nvPr>
        </p:nvGraphicFramePr>
        <p:xfrm>
          <a:off x="228600" y="2362200"/>
          <a:ext cx="1905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21753928"/>
              </p:ext>
            </p:extLst>
          </p:nvPr>
        </p:nvGraphicFramePr>
        <p:xfrm>
          <a:off x="1524000" y="1397001"/>
          <a:ext cx="289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Oval 10"/>
          <p:cNvSpPr/>
          <p:nvPr/>
        </p:nvSpPr>
        <p:spPr>
          <a:xfrm>
            <a:off x="4539673" y="1295401"/>
            <a:ext cx="679966" cy="3992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5527" y="2487893"/>
            <a:ext cx="13335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УСЛОВИ:</a:t>
            </a:r>
          </a:p>
          <a:p>
            <a:pPr algn="ctr"/>
            <a:r>
              <a:rPr lang="sr-Cyrl-RS" sz="1600" dirty="0"/>
              <a:t>Кадровски</a:t>
            </a:r>
          </a:p>
          <a:p>
            <a:pPr algn="ctr"/>
            <a:r>
              <a:rPr lang="sr-Cyrl-RS" sz="1600" dirty="0"/>
              <a:t>Материјални</a:t>
            </a:r>
          </a:p>
          <a:p>
            <a:pPr algn="ctr"/>
            <a:r>
              <a:rPr lang="sr-Cyrl-RS" sz="1600" dirty="0"/>
              <a:t>временски</a:t>
            </a:r>
            <a:endParaRPr lang="en-US" sz="1600" dirty="0"/>
          </a:p>
        </p:txBody>
      </p:sp>
      <p:sp>
        <p:nvSpPr>
          <p:cNvPr id="13" name="Hexagon 12"/>
          <p:cNvSpPr/>
          <p:nvPr/>
        </p:nvSpPr>
        <p:spPr>
          <a:xfrm>
            <a:off x="6705600" y="1725893"/>
            <a:ext cx="1066800" cy="3048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sr-Cyrl-RS" sz="1400" dirty="0"/>
          </a:p>
          <a:p>
            <a:pPr algn="ctr"/>
            <a:endParaRPr lang="sr-Cyrl-RS" sz="1400" dirty="0"/>
          </a:p>
          <a:p>
            <a:pPr algn="ctr"/>
            <a:r>
              <a:rPr lang="sr-Cyrl-RS" sz="1400" dirty="0"/>
              <a:t>Мето-доло-шке могу-ћности</a:t>
            </a:r>
            <a:endParaRPr lang="en-US" sz="1400" dirty="0"/>
          </a:p>
        </p:txBody>
      </p:sp>
      <p:sp>
        <p:nvSpPr>
          <p:cNvPr id="15" name="Right Arrow Callout 14"/>
          <p:cNvSpPr/>
          <p:nvPr/>
        </p:nvSpPr>
        <p:spPr>
          <a:xfrm>
            <a:off x="7961744" y="1725893"/>
            <a:ext cx="1182256" cy="3048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400" dirty="0"/>
              <a:t>ИЗБОР</a:t>
            </a:r>
          </a:p>
          <a:p>
            <a:pPr algn="ctr"/>
            <a:r>
              <a:rPr lang="sr-Cyrl-RS" sz="1400" dirty="0"/>
              <a:t>пред-мета</a:t>
            </a:r>
          </a:p>
          <a:p>
            <a:pPr algn="ctr"/>
            <a:r>
              <a:rPr lang="sr-Cyrl-RS" sz="1400" dirty="0"/>
              <a:t>истра-жива-ња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267200" y="2286000"/>
            <a:ext cx="381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91000" y="2971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91002" y="3733800"/>
            <a:ext cx="348673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267200" y="44958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3772671" y="2903544"/>
            <a:ext cx="2213972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</a:rPr>
              <a:t>Лична мотивисаност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202113274"/>
              </p:ext>
            </p:extLst>
          </p:nvPr>
        </p:nvGraphicFramePr>
        <p:xfrm>
          <a:off x="5486402" y="5010575"/>
          <a:ext cx="2862177" cy="1584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34" name="Elbow Connector 33"/>
          <p:cNvCxnSpPr/>
          <p:nvPr/>
        </p:nvCxnSpPr>
        <p:spPr>
          <a:xfrm rot="5400000" flipH="1" flipV="1">
            <a:off x="7802996" y="5170481"/>
            <a:ext cx="1028700" cy="23552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5400000" flipH="1" flipV="1">
            <a:off x="7869123" y="4919628"/>
            <a:ext cx="407707" cy="11624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7697857" y="5364519"/>
            <a:ext cx="1474506" cy="29325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93146" y="826778"/>
            <a:ext cx="348508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/>
              <a:t>(према Банђур и Поткоњак 1999)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B41A-A3A6-4ECA-BD68-6A36B2A6AF23}" type="datetime1">
              <a:rPr lang="en-US" smtClean="0"/>
              <a:t>19-Apr-17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РАЗВОЈ АСТРОНОМИЈЕ КОД СРБА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1051" y="304800"/>
            <a:ext cx="7590572" cy="73864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                                   (Банђур и Поткоњак, 1999)</a:t>
            </a:r>
          </a:p>
          <a:p>
            <a:endParaRPr lang="sr-Cyrl-RS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1" y="2133600"/>
            <a:ext cx="2402420" cy="409341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Идејни пројекат</a:t>
            </a:r>
          </a:p>
          <a:p>
            <a:endParaRPr lang="sr-Cyrl-RS" dirty="0"/>
          </a:p>
          <a:p>
            <a:r>
              <a:rPr lang="sr-Cyrl-RS" sz="1600" dirty="0"/>
              <a:t>ШТА: Предмет</a:t>
            </a:r>
          </a:p>
          <a:p>
            <a:r>
              <a:rPr lang="sr-Cyrl-RS" sz="1600" dirty="0"/>
              <a:t>          - избор</a:t>
            </a:r>
          </a:p>
          <a:p>
            <a:r>
              <a:rPr lang="sr-Cyrl-RS" sz="1600" dirty="0"/>
              <a:t>          - формулисање </a:t>
            </a:r>
          </a:p>
          <a:p>
            <a:r>
              <a:rPr lang="sr-Cyrl-RS" sz="1600" dirty="0"/>
              <a:t>             проблема</a:t>
            </a:r>
          </a:p>
          <a:p>
            <a:r>
              <a:rPr lang="sr-Cyrl-RS" sz="1600" dirty="0"/>
              <a:t>          - кључни појмови</a:t>
            </a:r>
          </a:p>
          <a:p>
            <a:r>
              <a:rPr lang="sr-Cyrl-RS" sz="1600" dirty="0"/>
              <a:t>ЗАШТО: Циљ, задаци</a:t>
            </a:r>
          </a:p>
          <a:p>
            <a:r>
              <a:rPr lang="sr-Cyrl-RS" sz="1600" dirty="0"/>
              <a:t>                и хипотезе</a:t>
            </a:r>
          </a:p>
          <a:p>
            <a:r>
              <a:rPr lang="sr-Cyrl-RS" sz="1600" dirty="0"/>
              <a:t>ЗНАЧАЈ и ПОТРЕБА истр.</a:t>
            </a:r>
          </a:p>
          <a:p>
            <a:endParaRPr lang="sr-Cyrl-RS" sz="1600" dirty="0"/>
          </a:p>
          <a:p>
            <a:r>
              <a:rPr lang="sr-Cyrl-RS" sz="1600" dirty="0"/>
              <a:t>ВАРИЈАБЛЕ истраживања</a:t>
            </a:r>
          </a:p>
          <a:p>
            <a:endParaRPr lang="sr-Cyrl-RS" sz="1600" dirty="0"/>
          </a:p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Концептуализација ПИ</a:t>
            </a:r>
          </a:p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Идејна разрада ПИ</a:t>
            </a:r>
          </a:p>
          <a:p>
            <a:r>
              <a:rPr lang="sr-Cyrl-RS" sz="1600" dirty="0">
                <a:solidFill>
                  <a:schemeClr val="bg1">
                    <a:lumMod val="50000"/>
                  </a:schemeClr>
                </a:solidFill>
              </a:rPr>
              <a:t>Скица ПИ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4471" y="1580362"/>
            <a:ext cx="2816701" cy="46166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002060"/>
                </a:solidFill>
              </a:rPr>
              <a:t>Студијски пројекат</a:t>
            </a:r>
          </a:p>
          <a:p>
            <a:endParaRPr lang="sr-Cyrl-RS" dirty="0"/>
          </a:p>
          <a:p>
            <a:r>
              <a:rPr lang="sr-Cyrl-R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ТЕОРИЈСКИ ДЕО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Детаљна разрада и аргументација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садржаја идејног пројекта;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Анализа литературе сродних 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истраживања</a:t>
            </a:r>
          </a:p>
          <a:p>
            <a:endParaRPr lang="sr-Cyrl-R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sr-Cyrl-R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МЕТОДОЛОШКИ ДЕО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Одређивање популације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Одређивање узорка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Избор метода, техника, 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инструмената</a:t>
            </a:r>
          </a:p>
          <a:p>
            <a:endParaRPr lang="sr-Cyrl-R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ПЛАН за ЧИЊЕНИЦЕ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(сакупљање, сређивање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обрада и анализа) 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ПЛАН за формулисање закључака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ПЛАН и нацрт за извештај о</a:t>
            </a:r>
          </a:p>
          <a:p>
            <a:r>
              <a:rPr lang="sr-Cyrl-R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истраживању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2" y="2133600"/>
            <a:ext cx="2478653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4471" y="1447800"/>
            <a:ext cx="2816733" cy="495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17571" y="1371601"/>
            <a:ext cx="2669520" cy="50292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17573" y="1445599"/>
            <a:ext cx="2651014" cy="495518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rgbClr val="006600"/>
                </a:solidFill>
              </a:rPr>
              <a:t>Технички пројекат</a:t>
            </a:r>
          </a:p>
          <a:p>
            <a:endParaRPr lang="sr-Cyrl-RS" dirty="0"/>
          </a:p>
          <a:p>
            <a:r>
              <a:rPr lang="sr-Cyrl-RS" sz="1400" dirty="0">
                <a:solidFill>
                  <a:srgbClr val="92D050"/>
                </a:solidFill>
              </a:rPr>
              <a:t>Организација избора узорка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Припрема материјала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Израда инструмената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КАЛЕНДАР ИСТРАЖИВАЊА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ОРГАНИЗАЦИЈА НА ТЕРЕНУ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Спровођење истраживања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Сакупљање чињеница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Обрада чињеница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Анализа резултата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Организација писања извештаја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Израда прилога </a:t>
            </a:r>
          </a:p>
          <a:p>
            <a:r>
              <a:rPr lang="sr-Cyrl-RS" sz="1400" dirty="0">
                <a:solidFill>
                  <a:srgbClr val="92D050"/>
                </a:solidFill>
              </a:rPr>
              <a:t>(инструменти, табеле, графици)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Израда биографије</a:t>
            </a:r>
          </a:p>
          <a:p>
            <a:endParaRPr lang="sr-Cyrl-RS" sz="1400" dirty="0">
              <a:solidFill>
                <a:srgbClr val="92D050"/>
              </a:solidFill>
            </a:endParaRPr>
          </a:p>
          <a:p>
            <a:r>
              <a:rPr lang="sr-Cyrl-RS" sz="1400" dirty="0">
                <a:solidFill>
                  <a:srgbClr val="92D050"/>
                </a:solidFill>
              </a:rPr>
              <a:t>Штампање извештаја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5053" y="923760"/>
            <a:ext cx="7319279" cy="3693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</a:rPr>
              <a:t>Услови за извођење истраживања (кадровски, материјални, временски)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Elbow Connector 15"/>
          <p:cNvCxnSpPr>
            <a:stCxn id="12" idx="3"/>
          </p:cNvCxnSpPr>
          <p:nvPr/>
        </p:nvCxnSpPr>
        <p:spPr>
          <a:xfrm flipV="1">
            <a:off x="8487091" y="1293092"/>
            <a:ext cx="328454" cy="259310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85053" y="923760"/>
            <a:ext cx="7248779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>
            <a:stCxn id="14" idx="2"/>
            <a:endCxn id="16" idx="0"/>
          </p:cNvCxnSpPr>
          <p:nvPr/>
        </p:nvCxnSpPr>
        <p:spPr>
          <a:xfrm flipH="1">
            <a:off x="2826557" y="2992584"/>
            <a:ext cx="30945" cy="2355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C15B7-8802-47CD-8800-C4C0DC4863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835" y="267855"/>
            <a:ext cx="6409095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Дескриптивна метода истраживања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228602" y="2230582"/>
            <a:ext cx="1657823" cy="3048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400" dirty="0"/>
              <a:t>ПРЕДМЕТ</a:t>
            </a:r>
          </a:p>
          <a:p>
            <a:pPr algn="ctr"/>
            <a:endParaRPr lang="sr-Cyrl-RS" sz="1400" dirty="0"/>
          </a:p>
          <a:p>
            <a:pPr algn="ctr"/>
            <a:r>
              <a:rPr lang="sr-Cyrl-RS" sz="1400" dirty="0"/>
              <a:t>ЦИЉ</a:t>
            </a:r>
          </a:p>
          <a:p>
            <a:pPr algn="ctr"/>
            <a:r>
              <a:rPr lang="sr-Cyrl-RS" sz="1400" dirty="0"/>
              <a:t>Задаци</a:t>
            </a:r>
          </a:p>
          <a:p>
            <a:pPr algn="ctr"/>
            <a:r>
              <a:rPr lang="sr-Cyrl-RS" sz="1400" dirty="0"/>
              <a:t>Хипотезе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708738"/>
            <a:ext cx="4604562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/>
              <a:t>Аналитичка, компаративна, класификациона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57400" y="1468582"/>
            <a:ext cx="16002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УЗОРАК</a:t>
            </a:r>
          </a:p>
          <a:p>
            <a:pPr algn="ctr"/>
            <a:endParaRPr lang="sr-Cyrl-RS" sz="1600" dirty="0"/>
          </a:p>
          <a:p>
            <a:pPr algn="ctr"/>
            <a:r>
              <a:rPr lang="sr-Cyrl-RS" sz="1600" dirty="0"/>
              <a:t>Методе</a:t>
            </a:r>
          </a:p>
          <a:p>
            <a:pPr algn="ctr"/>
            <a:r>
              <a:rPr lang="sr-Cyrl-RS" sz="1600" dirty="0"/>
              <a:t>Технике</a:t>
            </a:r>
          </a:p>
          <a:p>
            <a:pPr algn="ctr"/>
            <a:r>
              <a:rPr lang="sr-Cyrl-RS" sz="1600" dirty="0"/>
              <a:t>Инструменти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038928" y="3117273"/>
            <a:ext cx="1600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ПЛАН за:</a:t>
            </a:r>
          </a:p>
          <a:p>
            <a:pPr algn="ctr"/>
            <a:r>
              <a:rPr lang="sr-Cyrl-RS" sz="1600" dirty="0"/>
              <a:t>Сакупљање чињеница</a:t>
            </a:r>
          </a:p>
          <a:p>
            <a:pPr algn="ctr"/>
            <a:r>
              <a:rPr lang="sr-Cyrl-RS" sz="1600" dirty="0"/>
              <a:t>Сређивање</a:t>
            </a:r>
          </a:p>
          <a:p>
            <a:pPr algn="ctr"/>
            <a:r>
              <a:rPr lang="sr-Cyrl-RS" sz="1600" dirty="0"/>
              <a:t>Класификацију</a:t>
            </a:r>
          </a:p>
          <a:p>
            <a:pPr algn="ctr"/>
            <a:r>
              <a:rPr lang="sr-Cyrl-RS" sz="1600" dirty="0"/>
              <a:t>Обраду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59805" y="5347857"/>
            <a:ext cx="1333500" cy="1192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ПЛАН за</a:t>
            </a:r>
          </a:p>
          <a:p>
            <a:pPr algn="ctr"/>
            <a:r>
              <a:rPr lang="sr-Cyrl-RS" sz="1600" dirty="0"/>
              <a:t>Анализу података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6304" y="1198855"/>
            <a:ext cx="4137511" cy="181586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1400" dirty="0"/>
              <a:t>Снимак стања (појаве, процеса)</a:t>
            </a:r>
          </a:p>
          <a:p>
            <a:r>
              <a:rPr lang="sr-Cyrl-RS" sz="1400" dirty="0"/>
              <a:t>Преглед педагошке ситуације</a:t>
            </a:r>
          </a:p>
          <a:p>
            <a:r>
              <a:rPr lang="sr-Cyrl-RS" sz="1400" dirty="0"/>
              <a:t>Констатују се чињенице и оно на шта се оне односе</a:t>
            </a:r>
          </a:p>
          <a:p>
            <a:r>
              <a:rPr lang="sr-Cyrl-RS" sz="1400" dirty="0"/>
              <a:t>Истражују се некаузалне везе и односи</a:t>
            </a:r>
          </a:p>
          <a:p>
            <a:r>
              <a:rPr lang="sr-Cyrl-RS" sz="1400" dirty="0"/>
              <a:t>Ослања се на емпиријске чињенице</a:t>
            </a:r>
          </a:p>
          <a:p>
            <a:r>
              <a:rPr lang="sr-Cyrl-RS" sz="1400" dirty="0"/>
              <a:t>Открива се шта стоји иза констатованих чињеница</a:t>
            </a:r>
          </a:p>
          <a:p>
            <a:r>
              <a:rPr lang="sr-Cyrl-RS" sz="1400" dirty="0"/>
              <a:t>Одређују се индикатори – појавни облици </a:t>
            </a:r>
          </a:p>
          <a:p>
            <a:r>
              <a:rPr lang="sr-Cyrl-RS" sz="1400" dirty="0"/>
              <a:t>                 суштине неке педагошке појаве</a:t>
            </a:r>
            <a:endParaRPr lang="en-US" sz="1400" dirty="0"/>
          </a:p>
        </p:txBody>
      </p:sp>
      <p:sp>
        <p:nvSpPr>
          <p:cNvPr id="19" name="Hexagon 18"/>
          <p:cNvSpPr/>
          <p:nvPr/>
        </p:nvSpPr>
        <p:spPr>
          <a:xfrm>
            <a:off x="3810000" y="2992582"/>
            <a:ext cx="2452604" cy="26462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dirty="0" smtClean="0">
                <a:solidFill>
                  <a:schemeClr val="bg1"/>
                </a:solidFill>
              </a:rPr>
              <a:t>Спровођење ПИ</a:t>
            </a:r>
          </a:p>
          <a:p>
            <a:pPr algn="ctr"/>
            <a:r>
              <a:rPr lang="sr-Cyrl-RS" dirty="0" smtClean="0">
                <a:solidFill>
                  <a:schemeClr val="bg1"/>
                </a:solidFill>
              </a:rPr>
              <a:t>Сакупљање чињеница</a:t>
            </a:r>
          </a:p>
          <a:p>
            <a:pPr algn="ctr"/>
            <a:r>
              <a:rPr lang="sr-Cyrl-RS" dirty="0" smtClean="0">
                <a:solidFill>
                  <a:schemeClr val="bg1"/>
                </a:solidFill>
              </a:rPr>
              <a:t>Сређивање, класификација и обрада чињеница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9552" y="5766455"/>
            <a:ext cx="1333500" cy="81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АНАЛИЗА обрађених података</a:t>
            </a:r>
          </a:p>
        </p:txBody>
      </p:sp>
      <p:cxnSp>
        <p:nvCxnSpPr>
          <p:cNvPr id="22" name="Straight Arrow Connector 21"/>
          <p:cNvCxnSpPr>
            <a:endCxn id="19" idx="3"/>
          </p:cNvCxnSpPr>
          <p:nvPr/>
        </p:nvCxnSpPr>
        <p:spPr>
          <a:xfrm>
            <a:off x="3581400" y="4315691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0"/>
          </p:cNvCxnSpPr>
          <p:nvPr/>
        </p:nvCxnSpPr>
        <p:spPr>
          <a:xfrm>
            <a:off x="5036302" y="5562602"/>
            <a:ext cx="0" cy="203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553200" y="3276601"/>
            <a:ext cx="18288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Оцена добијених резултата</a:t>
            </a:r>
          </a:p>
          <a:p>
            <a:pPr algn="ctr"/>
            <a:endParaRPr lang="sr-Cyrl-RS" sz="1600" dirty="0"/>
          </a:p>
          <a:p>
            <a:pPr algn="ctr"/>
            <a:r>
              <a:rPr lang="sr-Cyrl-RS" sz="1600" dirty="0"/>
              <a:t>Интерпретација резултата</a:t>
            </a:r>
          </a:p>
          <a:p>
            <a:pPr algn="ctr"/>
            <a:endParaRPr lang="sr-Cyrl-RS" sz="1600" dirty="0"/>
          </a:p>
          <a:p>
            <a:pPr algn="ctr"/>
            <a:r>
              <a:rPr lang="sr-Cyrl-RS" sz="1600" dirty="0"/>
              <a:t>Формирање </a:t>
            </a:r>
          </a:p>
          <a:p>
            <a:pPr algn="ctr"/>
            <a:r>
              <a:rPr lang="sr-Cyrl-RS" sz="1600" dirty="0"/>
              <a:t>закључака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00850" y="5805709"/>
            <a:ext cx="1333500" cy="81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/>
              <a:t>ПИСАЊЕ</a:t>
            </a:r>
          </a:p>
          <a:p>
            <a:pPr algn="ctr"/>
            <a:r>
              <a:rPr lang="sr-Cyrl-RS" sz="1600" dirty="0"/>
              <a:t>ИЗВЕШТАЈА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096000" y="431569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2"/>
            <a:endCxn id="27" idx="0"/>
          </p:cNvCxnSpPr>
          <p:nvPr/>
        </p:nvCxnSpPr>
        <p:spPr>
          <a:xfrm>
            <a:off x="7467600" y="5638801"/>
            <a:ext cx="0" cy="166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659-E659-4F69-AD26-2E6777138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57600" y="293254"/>
            <a:ext cx="5715000" cy="838200"/>
          </a:xfrm>
        </p:spPr>
        <p:txBody>
          <a:bodyPr>
            <a:normAutofit/>
          </a:bodyPr>
          <a:lstStyle/>
          <a:p>
            <a:r>
              <a:rPr lang="sr-Cyrl-RS" sz="3600" dirty="0"/>
              <a:t>Задаци истраживања</a:t>
            </a:r>
            <a:endParaRPr lang="en-PH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133600"/>
            <a:ext cx="8001000" cy="378563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/>
            </a:pPr>
            <a:r>
              <a:rPr lang="sr-Cyrl-RS" sz="2000" dirty="0">
                <a:solidFill>
                  <a:prstClr val="black"/>
                </a:solidFill>
              </a:rPr>
              <a:t>Утврдити које </a:t>
            </a:r>
            <a:r>
              <a:rPr lang="sr-Cyrl-RS" sz="2000" dirty="0" smtClean="0">
                <a:solidFill>
                  <a:prstClr val="black"/>
                </a:solidFill>
              </a:rPr>
              <a:t>облике </a:t>
            </a:r>
            <a:r>
              <a:rPr lang="sr-Cyrl-RS" sz="2000" dirty="0">
                <a:solidFill>
                  <a:prstClr val="black"/>
                </a:solidFill>
              </a:rPr>
              <a:t>ваншколских активности примењују наставници географије и физике, колико често их примењују, и који им је степен задовољства реализованим активностима </a:t>
            </a:r>
          </a:p>
          <a:p>
            <a:pPr marL="457124" indent="-457124">
              <a:buFontTx/>
              <a:buAutoNum type="arabicPeriod" startAt="2"/>
            </a:pPr>
            <a:r>
              <a:rPr lang="sr-Cyrl-RS" sz="2000" dirty="0">
                <a:solidFill>
                  <a:prstClr val="black"/>
                </a:solidFill>
              </a:rPr>
              <a:t>Утврдити које облике поучавања и учења примењују наставници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   географије и физике у школској настави, за реализацију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   астрономских садржаја</a:t>
            </a:r>
          </a:p>
          <a:p>
            <a:pPr marL="457124" indent="-457124">
              <a:buFontTx/>
              <a:buAutoNum type="arabicPeriod" startAt="3"/>
            </a:pPr>
            <a:r>
              <a:rPr lang="sr-Cyrl-RS" sz="2000" dirty="0">
                <a:solidFill>
                  <a:prstClr val="black"/>
                </a:solidFill>
              </a:rPr>
              <a:t>Утврдити који се облици поучавања и учења примењују у ВОАП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3а.   Утврдити да ли наставници сматрају да ВОАП доприноси 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    побољшању квалитета наставе географије и физике</a:t>
            </a:r>
          </a:p>
          <a:p>
            <a:pPr marL="457124" indent="-457124">
              <a:buFontTx/>
              <a:buAutoNum type="arabicPeriod" startAt="4"/>
            </a:pPr>
            <a:r>
              <a:rPr lang="sr-Cyrl-RS" sz="2000" dirty="0">
                <a:solidFill>
                  <a:prstClr val="black"/>
                </a:solidFill>
              </a:rPr>
              <a:t>Испитати у чему наставници географије и физике виде предности,</a:t>
            </a:r>
          </a:p>
          <a:p>
            <a:r>
              <a:rPr lang="sr-Cyrl-RS" sz="2000" dirty="0">
                <a:solidFill>
                  <a:prstClr val="black"/>
                </a:solidFill>
              </a:rPr>
              <a:t>        а у чему ограничења, за реализацију ВОАП</a:t>
            </a:r>
          </a:p>
          <a:p>
            <a:pPr marL="457124" indent="-457124">
              <a:buFontTx/>
              <a:buAutoNum type="arabicPeriod" startAt="3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2" y="217054"/>
            <a:ext cx="2968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9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2FF8-880F-4919-9F1B-5EC2FD5CA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133601"/>
            <a:ext cx="8001000" cy="409342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Испитати да ли постоје статистички значајне разлике између наставника географије и физике, као и између наставника различитих година стажа и подручја, у погледу учесталости и динамике реализације ВОАП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Утврдити успех ученика и врсте стечених знања на тесту знања из астрономије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Утврдити да ли постоји статистички значајна разлика у нивоу постигнућа и врстама стеченог знања између ученика који су учествовали у ВОАП и ученика који су учествовали само у школској настави</a:t>
            </a:r>
          </a:p>
          <a:p>
            <a:pPr marL="457124" indent="-457124">
              <a:buFontTx/>
              <a:buAutoNum type="arabicPeriod" startAt="5"/>
            </a:pPr>
            <a:r>
              <a:rPr lang="sr-Cyrl-RS" sz="2000" dirty="0">
                <a:solidFill>
                  <a:prstClr val="black"/>
                </a:solidFill>
              </a:rPr>
              <a:t>Испитати да ли постоји статистички значајна разлика у степену задовољства процесом учења код ученика који су учествовали у ВОАП и код ученика који су учествовали само у школској настави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157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EA0D-BE6B-4E70-93DD-62F8E2F36D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835" y="267855"/>
            <a:ext cx="595236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Етапа спровођења истраживања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1" y="708738"/>
            <a:ext cx="5437931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Основне радње (на терену) и календар истраживања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1371601"/>
            <a:ext cx="31242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Студијски пројекат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9300" y="2400303"/>
            <a:ext cx="1600200" cy="1708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Сређивање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података (чињеница)</a:t>
            </a:r>
            <a:endParaRPr lang="en-US" sz="1600" dirty="0">
              <a:solidFill>
                <a:prstClr val="white"/>
              </a:solidFill>
            </a:endParaRPr>
          </a:p>
          <a:p>
            <a:pPr algn="ctr"/>
            <a:endParaRPr lang="en-US" sz="1600" dirty="0">
              <a:solidFill>
                <a:prstClr val="white"/>
              </a:solidFill>
            </a:endParaRP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* </a:t>
            </a:r>
            <a:r>
              <a:rPr lang="sr-Cyrl-RS" sz="1600" dirty="0">
                <a:solidFill>
                  <a:prstClr val="white"/>
                </a:solidFill>
              </a:rPr>
              <a:t>Помоћни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истраживачи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9719" y="5181600"/>
            <a:ext cx="2923283" cy="1192493"/>
          </a:xfrm>
          <a:prstGeom prst="rect">
            <a:avLst/>
          </a:prstGeom>
          <a:solidFill>
            <a:srgbClr val="D79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Инструменти истраживања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ТЕСТОВИ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УПИТНИЦИ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СКАЛЕ ПРОЦЕНЕ</a:t>
            </a:r>
          </a:p>
        </p:txBody>
      </p:sp>
      <p:sp>
        <p:nvSpPr>
          <p:cNvPr id="19" name="Hexagon 18"/>
          <p:cNvSpPr/>
          <p:nvPr/>
        </p:nvSpPr>
        <p:spPr>
          <a:xfrm>
            <a:off x="3891570" y="2816805"/>
            <a:ext cx="2514600" cy="111644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dirty="0" smtClean="0">
                <a:solidFill>
                  <a:prstClr val="white"/>
                </a:solidFill>
              </a:rPr>
              <a:t>КЛАСИФИКАЦИЈА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09564" y="2193927"/>
            <a:ext cx="18288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ОБРАДА ПОДАТАКА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(главни истраживач, помоћни стручњаци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032001"/>
            <a:ext cx="1447800" cy="3315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dirty="0">
                <a:solidFill>
                  <a:prstClr val="white"/>
                </a:solidFill>
              </a:rPr>
              <a:t>Сакупљање чињеница</a:t>
            </a:r>
          </a:p>
          <a:p>
            <a:pPr algn="ctr"/>
            <a:endParaRPr lang="sr-Cyrl-RS" dirty="0">
              <a:solidFill>
                <a:prstClr val="white"/>
              </a:solidFill>
            </a:endParaRP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(емпиријских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корелата теоријски дефинисаних варијабли)</a:t>
            </a:r>
          </a:p>
          <a:p>
            <a:pPr algn="ctr"/>
            <a:endParaRPr lang="sr-Cyrl-RS" sz="1600" dirty="0">
              <a:solidFill>
                <a:prstClr val="white"/>
              </a:solidFill>
            </a:endParaRP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* </a:t>
            </a:r>
            <a:r>
              <a:rPr lang="sr-Cyrl-RS" sz="1600" dirty="0">
                <a:solidFill>
                  <a:prstClr val="white"/>
                </a:solidFill>
              </a:rPr>
              <a:t>Помоћни 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истраживачи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52600" y="1905001"/>
            <a:ext cx="457200" cy="2285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5" idx="0"/>
          </p:cNvCxnSpPr>
          <p:nvPr/>
        </p:nvCxnSpPr>
        <p:spPr>
          <a:xfrm flipH="1">
            <a:off x="2819401" y="1905001"/>
            <a:ext cx="7155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267200" y="1905001"/>
            <a:ext cx="685800" cy="911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4" idx="3"/>
          </p:cNvCxnSpPr>
          <p:nvPr/>
        </p:nvCxnSpPr>
        <p:spPr>
          <a:xfrm>
            <a:off x="5181600" y="1638303"/>
            <a:ext cx="1619250" cy="647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>
            <a:off x="1752600" y="3375027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3617191" y="3392172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483121" y="3345589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51" name="Bent-Up Arrow 50"/>
          <p:cNvSpPr/>
          <p:nvPr/>
        </p:nvSpPr>
        <p:spPr>
          <a:xfrm flipH="1">
            <a:off x="1028700" y="5399156"/>
            <a:ext cx="952500" cy="4682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135781" y="5181600"/>
            <a:ext cx="2923283" cy="1192493"/>
          </a:xfrm>
          <a:prstGeom prst="rect">
            <a:avLst/>
          </a:prstGeom>
          <a:solidFill>
            <a:srgbClr val="D79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Операционализација појава (варијабли):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Рашчлањивање на индикаторе</a:t>
            </a:r>
          </a:p>
        </p:txBody>
      </p:sp>
      <p:cxnSp>
        <p:nvCxnSpPr>
          <p:cNvPr id="54" name="Straight Connector 53"/>
          <p:cNvCxnSpPr>
            <a:endCxn id="53" idx="1"/>
          </p:cNvCxnSpPr>
          <p:nvPr/>
        </p:nvCxnSpPr>
        <p:spPr>
          <a:xfrm>
            <a:off x="4800600" y="5777846"/>
            <a:ext cx="33517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3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22C8-EEA6-41A8-AEA2-43F91ADD3A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834" y="267855"/>
            <a:ext cx="6616844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ДОДАТАК   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Етапа интерпретације и закључивања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708738"/>
            <a:ext cx="5434019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sr-Cyrl-RS" dirty="0">
                <a:solidFill>
                  <a:prstClr val="black"/>
                </a:solidFill>
              </a:rPr>
              <a:t>И</a:t>
            </a:r>
            <a:r>
              <a:rPr lang="sr-Cyrl-RS" dirty="0" smtClean="0">
                <a:solidFill>
                  <a:prstClr val="black"/>
                </a:solidFill>
              </a:rPr>
              <a:t>нтерпретација података и анализа обраде података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1371601"/>
            <a:ext cx="31242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Студијски пројекат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9300" y="2400303"/>
            <a:ext cx="1600200" cy="1708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АНАЛИЗА ЧИЊЕНИЦА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квантитативна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статистичка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(</a:t>
            </a:r>
            <a:r>
              <a:rPr lang="sr-Latn-RS" sz="1600" i="1" dirty="0">
                <a:solidFill>
                  <a:prstClr val="white"/>
                </a:solidFill>
              </a:rPr>
              <a:t>SPSS </a:t>
            </a:r>
            <a:r>
              <a:rPr lang="sr-Cyrl-RS" sz="1600" dirty="0">
                <a:solidFill>
                  <a:prstClr val="white"/>
                </a:solidFill>
              </a:rPr>
              <a:t>пакет)</a:t>
            </a:r>
            <a:endParaRPr lang="sr-Cyrl-RS" sz="1600" i="1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29719" y="4953000"/>
            <a:ext cx="2923283" cy="1421093"/>
          </a:xfrm>
          <a:prstGeom prst="rect">
            <a:avLst/>
          </a:prstGeom>
          <a:solidFill>
            <a:srgbClr val="D79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ПРИКАЗ ОБРАЂЕНИХ ПОДАТАКА (ЧИЊЕНИЦА)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Табеларно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Графички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Текстуално</a:t>
            </a:r>
          </a:p>
        </p:txBody>
      </p:sp>
      <p:sp>
        <p:nvSpPr>
          <p:cNvPr id="19" name="Hexagon 18"/>
          <p:cNvSpPr/>
          <p:nvPr/>
        </p:nvSpPr>
        <p:spPr>
          <a:xfrm>
            <a:off x="3829627" y="2846076"/>
            <a:ext cx="1671030" cy="111644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dirty="0" smtClean="0">
                <a:solidFill>
                  <a:prstClr val="white"/>
                </a:solidFill>
              </a:rPr>
              <a:t>СИНТЕЗА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34858" y="2246058"/>
            <a:ext cx="1568204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УОПШТАВАЊЕ добијених резултата</a:t>
            </a:r>
          </a:p>
          <a:p>
            <a:pPr algn="ctr"/>
            <a:endParaRPr lang="sr-Cyrl-RS" sz="1600" dirty="0">
              <a:solidFill>
                <a:prstClr val="white"/>
              </a:solidFill>
            </a:endParaRP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Закључци о резултатима анализе и синтезе података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032001"/>
            <a:ext cx="1447800" cy="3315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dirty="0" smtClean="0">
                <a:solidFill>
                  <a:prstClr val="white"/>
                </a:solidFill>
              </a:rPr>
              <a:t>ОБРАЂЕНЕ ЧИЊЕНИЦЕ</a:t>
            </a:r>
          </a:p>
          <a:p>
            <a:pPr algn="ctr"/>
            <a:endParaRPr lang="sr-Cyrl-RS" dirty="0">
              <a:solidFill>
                <a:prstClr val="white"/>
              </a:solidFill>
            </a:endParaRPr>
          </a:p>
          <a:p>
            <a:pPr algn="ctr"/>
            <a:r>
              <a:rPr lang="sr-Cyrl-RS" dirty="0" smtClean="0">
                <a:solidFill>
                  <a:prstClr val="white"/>
                </a:solidFill>
              </a:rPr>
              <a:t>База података</a:t>
            </a:r>
          </a:p>
          <a:p>
            <a:pPr algn="ctr"/>
            <a:r>
              <a:rPr lang="sr-Cyrl-RS" dirty="0">
                <a:solidFill>
                  <a:prstClr val="white"/>
                </a:solidFill>
              </a:rPr>
              <a:t>д</a:t>
            </a:r>
            <a:r>
              <a:rPr lang="sr-Cyrl-RS" dirty="0" smtClean="0">
                <a:solidFill>
                  <a:prstClr val="white"/>
                </a:solidFill>
              </a:rPr>
              <a:t>обијених резултата</a:t>
            </a:r>
          </a:p>
          <a:p>
            <a:pPr algn="ctr"/>
            <a:endParaRPr lang="sr-Cyrl-RS" dirty="0">
              <a:solidFill>
                <a:prstClr val="white"/>
              </a:solidFill>
            </a:endParaRPr>
          </a:p>
          <a:p>
            <a:pPr algn="ctr"/>
            <a:r>
              <a:rPr lang="sr-Cyrl-RS" dirty="0">
                <a:solidFill>
                  <a:prstClr val="white"/>
                </a:solidFill>
              </a:rPr>
              <a:t>(</a:t>
            </a:r>
            <a:r>
              <a:rPr lang="sr-Latn-RS" i="1" dirty="0">
                <a:solidFill>
                  <a:prstClr val="white"/>
                </a:solidFill>
              </a:rPr>
              <a:t>SPSS </a:t>
            </a:r>
            <a:r>
              <a:rPr lang="sr-Cyrl-RS" dirty="0">
                <a:solidFill>
                  <a:prstClr val="white"/>
                </a:solidFill>
              </a:rPr>
              <a:t>пакет)</a:t>
            </a:r>
            <a:endParaRPr lang="sr-Cyrl-RS" i="1" dirty="0">
              <a:solidFill>
                <a:prstClr val="white"/>
              </a:solidFill>
            </a:endParaRPr>
          </a:p>
          <a:p>
            <a:pPr algn="ctr"/>
            <a:r>
              <a:rPr lang="sr-Cyrl-RS" dirty="0" smtClean="0">
                <a:solidFill>
                  <a:prstClr val="white"/>
                </a:solidFill>
              </a:rPr>
              <a:t> </a:t>
            </a:r>
            <a:endParaRPr lang="sr-Cyrl-RS" dirty="0">
              <a:solidFill>
                <a:prstClr val="white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52600" y="1905001"/>
            <a:ext cx="457200" cy="2285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5" idx="0"/>
          </p:cNvCxnSpPr>
          <p:nvPr/>
        </p:nvCxnSpPr>
        <p:spPr>
          <a:xfrm flipH="1">
            <a:off x="2819401" y="1905001"/>
            <a:ext cx="7155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267200" y="1905001"/>
            <a:ext cx="685800" cy="911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4" idx="3"/>
          </p:cNvCxnSpPr>
          <p:nvPr/>
        </p:nvCxnSpPr>
        <p:spPr>
          <a:xfrm>
            <a:off x="5181600" y="1638301"/>
            <a:ext cx="1371600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>
            <a:off x="1752600" y="3375027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3617191" y="3392172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562600" y="3381439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Bent-Up Arrow 50"/>
          <p:cNvSpPr/>
          <p:nvPr/>
        </p:nvSpPr>
        <p:spPr>
          <a:xfrm flipH="1">
            <a:off x="1028700" y="5399156"/>
            <a:ext cx="952500" cy="4682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76900" y="4955310"/>
            <a:ext cx="3124200" cy="14210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САОПШТАВАЊЕ ЗАКЉУЧАКА ПИ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Демонстрација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Усмено саопштавање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Писани извештај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КОРИСНИЦИ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20000" y="1371602"/>
            <a:ext cx="1447800" cy="3249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sr-Cyrl-RS" sz="1600" dirty="0">
                <a:solidFill>
                  <a:prstClr val="white"/>
                </a:solidFill>
              </a:rPr>
              <a:t>ОЦЕНА и формулисање ЗАКЉУЧАКА (и резултата) ПИ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према постављеном ЦИЉУ,</a:t>
            </a:r>
          </a:p>
          <a:p>
            <a:pPr algn="ctr"/>
            <a:r>
              <a:rPr lang="sr-Cyrl-RS" sz="1600" dirty="0">
                <a:solidFill>
                  <a:prstClr val="white"/>
                </a:solidFill>
              </a:rPr>
              <a:t>задацима и хипотезама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5" y="3388261"/>
            <a:ext cx="255587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8214156" y="4378504"/>
            <a:ext cx="259491" cy="5744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581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i="1" dirty="0"/>
              <a:t>„А шта тек вреди астрономија за опште образовање човеково! Како је заостао дух човека, који нема тачна појма о ономе што се сваког тренутка дешава над његовом главом и око њега, ни о небу, ни о Земљи, откуд му долази живот, од чега му сваког тренутка зависи опстанак! Од Сунца и из Васионе долази нам и светлост, и топлота, и све силе које одржавају живот - а ми зар да их не познамо и не проучимо их у њиној крајњој вези с нама?</a:t>
            </a:r>
            <a:r>
              <a:rPr lang="ru-RU" sz="3800" dirty="0"/>
              <a:t>“</a:t>
            </a:r>
          </a:p>
          <a:p>
            <a:pPr marL="0" indent="0">
              <a:buNone/>
            </a:pPr>
            <a:r>
              <a:rPr lang="ru-RU" dirty="0"/>
              <a:t>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– Сретен Аџић, српски педагог</a:t>
            </a:r>
          </a:p>
          <a:p>
            <a:pPr marL="0" indent="0">
              <a:buNone/>
            </a:pPr>
            <a:r>
              <a:rPr lang="sr-Cyrl-RS" dirty="0"/>
              <a:t>                                                                                                                   (1856 – 1933)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241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61B79-2C86-42E2-94FD-3AC5A0EDB1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654F-70D8-42BE-A75E-973EDEEFB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РАЗВОЈ АСТРОНОМИЈЕ КОД СРБА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4705927" cy="581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800600"/>
            <a:ext cx="2348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prstClr val="black"/>
                </a:solidFill>
              </a:rPr>
              <a:t>Часопис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„Планетаријанац“,</a:t>
            </a:r>
          </a:p>
          <a:p>
            <a:r>
              <a:rPr lang="sr-Cyrl-RS" dirty="0" smtClean="0">
                <a:solidFill>
                  <a:prstClr val="black"/>
                </a:solidFill>
              </a:rPr>
              <a:t>основан 1952, излази </a:t>
            </a:r>
          </a:p>
          <a:p>
            <a:r>
              <a:rPr lang="sr-Cyrl-RS" dirty="0">
                <a:solidFill>
                  <a:prstClr val="black"/>
                </a:solidFill>
              </a:rPr>
              <a:t>к</a:t>
            </a:r>
            <a:r>
              <a:rPr lang="sr-Cyrl-RS" dirty="0" smtClean="0">
                <a:solidFill>
                  <a:prstClr val="black"/>
                </a:solidFill>
              </a:rPr>
              <a:t>вартално до данас.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6905</TotalTime>
  <Words>6517</Words>
  <Application>Microsoft Office PowerPoint</Application>
  <PresentationFormat>On-screen Show (4:3)</PresentationFormat>
  <Paragraphs>1421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108</vt:i4>
      </vt:variant>
    </vt:vector>
  </HeadingPairs>
  <TitlesOfParts>
    <vt:vector size="113" baseType="lpstr">
      <vt:lpstr>Office Theme</vt:lpstr>
      <vt:lpstr>1_Office Theme</vt:lpstr>
      <vt:lpstr>2_Office Theme</vt:lpstr>
      <vt:lpstr>3_Office Theme</vt:lpstr>
      <vt:lpstr>4_Office Theme</vt:lpstr>
      <vt:lpstr>ЗНАЧАЈ ПЛАНЕТАРИЈУМА  ЗА УНАПРЕЂЕЊЕ НАСТАВЕ ГЕОГРАФИЈЕ И ФИЗИКЕ  главни закључци докторске тезе    др Наташа Станић</vt:lpstr>
      <vt:lpstr>ЦИЉ истраживања</vt:lpstr>
      <vt:lpstr>PowerPoint Presentation</vt:lpstr>
      <vt:lpstr>PowerPoint Presentation</vt:lpstr>
      <vt:lpstr>PowerPoint Presentation</vt:lpstr>
      <vt:lpstr>Примена планетаријума у настави света око нас и природе и друштва</vt:lpstr>
      <vt:lpstr>ПЛАНЕТАРИЈУМ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Узорак, методе, технике и  инструменти истраживања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Закључци истраживања</vt:lpstr>
      <vt:lpstr>Закључци истраживања - педагошке импликације</vt:lpstr>
      <vt:lpstr>PowerPoint Presentation</vt:lpstr>
      <vt:lpstr>PowerPoint Presentation</vt:lpstr>
      <vt:lpstr>ДО СЛЕДЕЋЕ КОНФЕРЕНЦИЈЕ...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Хипотезе истраживања</vt:lpstr>
      <vt:lpstr>PowerPoint Presentation</vt:lpstr>
      <vt:lpstr>Варијабле истраживања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Задаци истраживања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Значај истраживања</vt:lpstr>
      <vt:lpstr>Значај истраживања</vt:lpstr>
      <vt:lpstr>Закључци истраживања</vt:lpstr>
      <vt:lpstr>Закључци истраживања</vt:lpstr>
      <vt:lpstr>Закључци истраживања - педагошке импликације</vt:lpstr>
      <vt:lpstr>Закључци истраживања - педагошке импликације</vt:lpstr>
      <vt:lpstr>Примена у настави</vt:lpstr>
      <vt:lpstr>Примена у настави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Natasa Stanic</dc:creator>
  <cp:lastModifiedBy>NATASA</cp:lastModifiedBy>
  <cp:revision>577</cp:revision>
  <dcterms:created xsi:type="dcterms:W3CDTF">2006-08-16T00:00:00Z</dcterms:created>
  <dcterms:modified xsi:type="dcterms:W3CDTF">2017-04-19T00:29:03Z</dcterms:modified>
</cp:coreProperties>
</file>