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81" r:id="rId5"/>
    <p:sldId id="282" r:id="rId6"/>
    <p:sldId id="285" r:id="rId7"/>
    <p:sldId id="292" r:id="rId8"/>
    <p:sldId id="293" r:id="rId9"/>
    <p:sldId id="294" r:id="rId10"/>
    <p:sldId id="288" r:id="rId11"/>
    <p:sldId id="286" r:id="rId12"/>
    <p:sldId id="295" r:id="rId13"/>
    <p:sldId id="290" r:id="rId14"/>
    <p:sldId id="260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62AD7-CF35-49C7-A6D2-7356BB5DD45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EC729-B0F2-48D8-B37A-F8AE77EC12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EC729-B0F2-48D8-B37A-F8AE77EC128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C37714-5880-42A7-8C8D-55942C09144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7FFA0D-9E13-40FD-9ECC-EBC62441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37714-5880-42A7-8C8D-55942C09144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FFA0D-9E13-40FD-9ECC-EBC62441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37714-5880-42A7-8C8D-55942C09144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FFA0D-9E13-40FD-9ECC-EBC62441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37714-5880-42A7-8C8D-55942C09144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FFA0D-9E13-40FD-9ECC-EBC6244125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37714-5880-42A7-8C8D-55942C09144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FFA0D-9E13-40FD-9ECC-EBC6244125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37714-5880-42A7-8C8D-55942C09144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FFA0D-9E13-40FD-9ECC-EBC6244125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37714-5880-42A7-8C8D-55942C09144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FFA0D-9E13-40FD-9ECC-EBC62441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37714-5880-42A7-8C8D-55942C09144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FFA0D-9E13-40FD-9ECC-EBC6244125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37714-5880-42A7-8C8D-55942C09144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FFA0D-9E13-40FD-9ECC-EBC62441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EC37714-5880-42A7-8C8D-55942C09144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FFA0D-9E13-40FD-9ECC-EBC62441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C37714-5880-42A7-8C8D-55942C09144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7FFA0D-9E13-40FD-9ECC-EBC6244125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C37714-5880-42A7-8C8D-55942C09144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7FFA0D-9E13-40FD-9ECC-EBC62441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eureka.nebjak.net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eurekakutak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astronomija\eurekalogo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3707904" y="2060848"/>
            <a:ext cx="1728192" cy="17281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sr-Cyrl-RS" sz="4400" dirty="0" smtClean="0"/>
              <a:t>Активности АУ “Еурека”</a:t>
            </a:r>
            <a:br>
              <a:rPr lang="sr-Cyrl-RS" sz="4400" dirty="0" smtClean="0"/>
            </a:br>
            <a:r>
              <a:rPr lang="sr-Cyrl-RS" sz="4400" dirty="0" smtClean="0"/>
              <a:t>2014 - 2017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517232"/>
            <a:ext cx="9144000" cy="1340768"/>
          </a:xfrm>
          <a:prstGeom prst="rect">
            <a:avLst/>
          </a:prstGeom>
        </p:spPr>
        <p:txBody>
          <a:bodyPr vert="horz" anchor="b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АУ “Еурека” Крушевац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www.eureka.nebjak.net</a:t>
            </a:r>
            <a:r>
              <a:rPr lang="en-US" sz="25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sz="25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  <a:hlinkClick r:id="rId4"/>
              </a:rPr>
              <a:t>eurekakutak@gmail.com</a:t>
            </a:r>
            <a:r>
              <a:rPr lang="en-US" sz="25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sr-Cyrl-RS" sz="25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064/203-24-17</a:t>
            </a:r>
            <a:endParaRPr lang="en-US" sz="25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Cyrl-R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Astronomija\Eureka\2014\Eureka-23.05.2014\DSC_09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55776" cy="1703851"/>
          </a:xfrm>
          <a:prstGeom prst="rect">
            <a:avLst/>
          </a:prstGeom>
          <a:noFill/>
        </p:spPr>
      </p:pic>
      <p:pic>
        <p:nvPicPr>
          <p:cNvPr id="1027" name="Picture 3" descr="D:\Astronomija\Eureka\2014\budi i ti astronom\Dositej\FILE00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0"/>
            <a:ext cx="2267744" cy="1700808"/>
          </a:xfrm>
          <a:prstGeom prst="rect">
            <a:avLst/>
          </a:prstGeom>
          <a:noFill/>
        </p:spPr>
      </p:pic>
      <p:pic>
        <p:nvPicPr>
          <p:cNvPr id="1029" name="Picture 5" descr="D:\Astronomija\Eureka\2014\XVII konferencija\fotke\grnj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0"/>
            <a:ext cx="2160240" cy="1700808"/>
          </a:xfrm>
          <a:prstGeom prst="rect">
            <a:avLst/>
          </a:prstGeom>
          <a:noFill/>
        </p:spPr>
      </p:pic>
      <p:pic>
        <p:nvPicPr>
          <p:cNvPr id="1028" name="Picture 4" descr="D:\Astronomija\Eureka\2014\Perseidi - Mesec 2014\IMAG2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0"/>
            <a:ext cx="2555775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sr-Cyrl-RS" dirty="0" smtClean="0"/>
              <a:t>Хуманитарна акције</a:t>
            </a:r>
            <a:endParaRPr lang="en-US" dirty="0"/>
          </a:p>
        </p:txBody>
      </p:sp>
      <p:pic>
        <p:nvPicPr>
          <p:cNvPr id="33794" name="Picture 2" descr="https://lh4.googleusercontent.com/-WmkOWtPV86Y/U3eqF8PeSUI/AAAAAAAAItk/m7tIAqMXT54/w1185-h889-no/Fotografija0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2939"/>
            <a:ext cx="4338861" cy="3255061"/>
          </a:xfrm>
          <a:prstGeom prst="rect">
            <a:avLst/>
          </a:prstGeom>
          <a:noFill/>
        </p:spPr>
      </p:pic>
      <p:pic>
        <p:nvPicPr>
          <p:cNvPr id="33796" name="Picture 4" descr="https://lh3.googleusercontent.com/-Rzz2eC7HLvo/U4Av8gCf_UI/AAAAAAAAIwc/a94-XVUBMUA/w1334-h889-no/DSC_0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0380" y="3621040"/>
            <a:ext cx="4853620" cy="3236960"/>
          </a:xfrm>
          <a:prstGeom prst="rect">
            <a:avLst/>
          </a:prstGeom>
          <a:noFill/>
        </p:spPr>
      </p:pic>
      <p:pic>
        <p:nvPicPr>
          <p:cNvPr id="33798" name="Picture 6" descr="https://lh4.googleusercontent.com/-xrnt9n6J3H0/U4A22qgMtMI/AAAAAAAAI18/GWez9efhAZU/w1334-h889-no/DSC_0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4283967" cy="2857049"/>
          </a:xfrm>
          <a:prstGeom prst="rect">
            <a:avLst/>
          </a:prstGeom>
          <a:noFill/>
        </p:spPr>
      </p:pic>
      <p:pic>
        <p:nvPicPr>
          <p:cNvPr id="33800" name="Picture 8" descr="https://lh5.googleusercontent.com/-xMpAdbqo5VI/U4BDRDUNdqI/AAAAAAAAI_k/DnmevCLAZ5s/w1334-h889-no/DSC_0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836712"/>
            <a:ext cx="4860032" cy="285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525963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/>
              <a:t>Генерална Скупштина УН је прогласила Светску недељу Свемира 1999. године</a:t>
            </a:r>
          </a:p>
          <a:p>
            <a:r>
              <a:rPr lang="sr-Cyrl-RS" dirty="0" smtClean="0"/>
              <a:t>Сваке године од 4. до 10. октобра</a:t>
            </a:r>
          </a:p>
          <a:p>
            <a:r>
              <a:rPr lang="sr-Cyrl-RS" dirty="0" smtClean="0"/>
              <a:t>Зоран Томић је национални координатор за Србију</a:t>
            </a:r>
          </a:p>
          <a:p>
            <a:r>
              <a:rPr lang="sr-Cyrl-RS" dirty="0" smtClean="0"/>
              <a:t>У Крушевцу сваке године поводом овог пројекта организују се активности као што су предавања и посматрања.</a:t>
            </a:r>
            <a:endParaRPr lang="en-US" dirty="0" smtClean="0"/>
          </a:p>
          <a:p>
            <a:pPr lvl="1"/>
            <a:endParaRPr lang="sr-Cyrl-RS" dirty="0" smtClean="0"/>
          </a:p>
          <a:p>
            <a:pPr lvl="1"/>
            <a:endParaRPr lang="sr-Cyrl-R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Светска недеља Свемира</a:t>
            </a:r>
            <a:endParaRPr lang="en-US" dirty="0"/>
          </a:p>
        </p:txBody>
      </p:sp>
      <p:pic>
        <p:nvPicPr>
          <p:cNvPr id="3074" name="Picture 2" descr="https://lh6.googleusercontent.com/B9kd9poZA26r2wFFZjInDhxwQlknYlRsAlnbsgFxAHY=w628-h889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01333"/>
            <a:ext cx="3995936" cy="5656667"/>
          </a:xfrm>
          <a:prstGeom prst="rect">
            <a:avLst/>
          </a:prstGeom>
          <a:noFill/>
        </p:spPr>
      </p:pic>
      <p:pic>
        <p:nvPicPr>
          <p:cNvPr id="10" name="Picture 6" descr="https://lh4.googleusercontent.com/-0nyEO8VHXHo/VDJjTZSDTNI/AAAAAAAAKn0/9hzgff74-lM/w1334-h889-no/DSC_0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669423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Потписани су протоколи о сарадњи са:</a:t>
            </a:r>
          </a:p>
          <a:p>
            <a:endParaRPr lang="sr-Cyrl-RS" dirty="0" smtClean="0"/>
          </a:p>
          <a:p>
            <a:pPr lvl="1"/>
            <a:r>
              <a:rPr lang="sr-Cyrl-RS" dirty="0" smtClean="0"/>
              <a:t>Српска научна телевизија</a:t>
            </a:r>
          </a:p>
          <a:p>
            <a:pPr lvl="1"/>
            <a:r>
              <a:rPr lang="sr-Cyrl-RS" dirty="0" smtClean="0"/>
              <a:t>Висока техничко технолошка школа Крушевац</a:t>
            </a:r>
          </a:p>
          <a:p>
            <a:pPr lvl="1"/>
            <a:r>
              <a:rPr lang="sr-Cyrl-RS" dirty="0" smtClean="0"/>
              <a:t>Ваздухопловна академија из Београда</a:t>
            </a:r>
          </a:p>
          <a:p>
            <a:pPr lvl="1"/>
            <a:endParaRPr lang="sr-Cyrl-RS" dirty="0" smtClean="0"/>
          </a:p>
          <a:p>
            <a:r>
              <a:rPr lang="sr-Cyrl-RS" dirty="0" smtClean="0"/>
              <a:t>Сарадња се односи на заједничке наступе и пројекте усмерене ка промоцији науке и астрономије у Крушевцу и Србији</a:t>
            </a:r>
            <a:endParaRPr lang="sr-Cyrl-R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Сарадња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Презентација програма “Покрени се за будућност”</a:t>
            </a:r>
          </a:p>
          <a:p>
            <a:r>
              <a:rPr lang="sr-Cyrl-RS" dirty="0" smtClean="0"/>
              <a:t>Презентација Академије Националног развоја</a:t>
            </a:r>
          </a:p>
          <a:p>
            <a:r>
              <a:rPr lang="sr-Cyrl-RS" dirty="0" smtClean="0"/>
              <a:t>Округли столови на тему неформалног образовања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Неформално образовање</a:t>
            </a:r>
            <a:endParaRPr lang="en-US" dirty="0"/>
          </a:p>
        </p:txBody>
      </p:sp>
      <p:pic>
        <p:nvPicPr>
          <p:cNvPr id="35842" name="Picture 2" descr="https://lh5.googleusercontent.com/-0Hv_jXQKTFM/U5ClDFMDUnI/AAAAAAAAJDQ/oTM_fMtnz5Q/w960-h720-no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35844" name="Picture 4" descr="https://lh3.googleusercontent.com/-g_LyUmHeFF0/U5Ck_ehwkMI/AAAAAAAAJCY/bvWGytzvIOk/w960-h720-no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35846" name="Picture 6" descr="https://lh5.googleusercontent.com/-5j11R2OixRA/VMsxpOAy6hI/AAAAAAAAL2M/dDFgvJV57N0/w1334-h889-no/DSC_0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4572000" cy="3049143"/>
          </a:xfrm>
          <a:prstGeom prst="rect">
            <a:avLst/>
          </a:prstGeom>
          <a:noFill/>
        </p:spPr>
      </p:pic>
      <p:pic>
        <p:nvPicPr>
          <p:cNvPr id="35848" name="Picture 8" descr="https://lh6.googleusercontent.com/-PAow-DiP0Mk/VMsyVRm-kFI/AAAAAAAAMQE/dmalLpEii_o/w1334-h889-no/DSC_0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6672"/>
            <a:ext cx="4572000" cy="3049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astronomija\eurekalogo.jpg"/>
          <p:cNvPicPr>
            <a:picLocks noChangeAspect="1" noChangeArrowheads="1"/>
          </p:cNvPicPr>
          <p:nvPr/>
        </p:nvPicPr>
        <p:blipFill>
          <a:blip r:embed="rId2" cstate="print">
            <a:lum bright="78000" contrast="-51000"/>
          </a:blip>
          <a:srcRect/>
          <a:stretch>
            <a:fillRect/>
          </a:stretch>
        </p:blipFill>
        <p:spPr bwMode="auto">
          <a:xfrm>
            <a:off x="1691680" y="332656"/>
            <a:ext cx="5832648" cy="583264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5069160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/>
              <a:t>Даља промоција науке и астрономије</a:t>
            </a:r>
          </a:p>
          <a:p>
            <a:endParaRPr lang="sr-Cyrl-RS" dirty="0" smtClean="0"/>
          </a:p>
          <a:p>
            <a:r>
              <a:rPr lang="sr-Cyrl-RS" dirty="0" smtClean="0"/>
              <a:t>Организација </a:t>
            </a:r>
            <a:r>
              <a:rPr lang="sr-Cyrl-RS" dirty="0" smtClean="0"/>
              <a:t>астрономског кампа на Јастрепцу са Менсом Србије у августу</a:t>
            </a:r>
          </a:p>
          <a:p>
            <a:endParaRPr lang="sr-Cyrl-RS" dirty="0" smtClean="0"/>
          </a:p>
          <a:p>
            <a:r>
              <a:rPr lang="sr-Cyrl-RS" dirty="0" smtClean="0"/>
              <a:t>Организација фестивала науке “Еурека пикник” на јесен</a:t>
            </a:r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АСТРОНОМСКА ОПСЕРВАТОРИЈА У КРУШЕВЦУ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Даљи планови...</a:t>
            </a:r>
            <a:endParaRPr lang="en-US" dirty="0"/>
          </a:p>
        </p:txBody>
      </p:sp>
      <p:pic>
        <p:nvPicPr>
          <p:cNvPr id="3074" name="Picture 2" descr="D:\pecd\2012\projekat\svecano otvaranje opservatorije\slik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3456384" cy="522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D:\astronomija\eureka\2014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5143500"/>
          </a:xfrm>
          <a:prstGeom prst="rect">
            <a:avLst/>
          </a:prstGeom>
          <a:noFill/>
        </p:spPr>
      </p:pic>
      <p:pic>
        <p:nvPicPr>
          <p:cNvPr id="4" name="Picture 2" descr="C:\Users\pc\Downloads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794"/>
            <a:ext cx="9144000" cy="6096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0"/>
            <a:ext cx="4867297" cy="688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krusevac.rs/images/stories/kliping/2014/02/12/Novosti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0"/>
            <a:ext cx="64495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astronomija\eurekalogo.jpg"/>
          <p:cNvPicPr>
            <a:picLocks noChangeAspect="1" noChangeArrowheads="1"/>
          </p:cNvPicPr>
          <p:nvPr/>
        </p:nvPicPr>
        <p:blipFill>
          <a:blip r:embed="rId2" cstate="print">
            <a:lum bright="78000" contrast="-51000"/>
          </a:blip>
          <a:srcRect/>
          <a:stretch>
            <a:fillRect/>
          </a:stretch>
        </p:blipFill>
        <p:spPr bwMode="auto">
          <a:xfrm>
            <a:off x="1691680" y="332656"/>
            <a:ext cx="5832648" cy="583264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Астрономска секција 200</a:t>
            </a:r>
            <a:r>
              <a:rPr lang="sr-Latn-RS" dirty="0" smtClean="0"/>
              <a:t>3</a:t>
            </a:r>
            <a:r>
              <a:rPr lang="sr-Cyrl-RS" dirty="0" smtClean="0"/>
              <a:t>. године</a:t>
            </a:r>
          </a:p>
          <a:p>
            <a:r>
              <a:rPr lang="sr-Cyrl-RS" dirty="0" smtClean="0"/>
              <a:t>Удружење формирано 2010. </a:t>
            </a:r>
            <a:r>
              <a:rPr lang="sr-Cyrl-RS" dirty="0" smtClean="0"/>
              <a:t>године</a:t>
            </a:r>
          </a:p>
          <a:p>
            <a:r>
              <a:rPr lang="sr-Cyrl-RS" dirty="0" smtClean="0"/>
              <a:t>Удружење регистровано 2016. године</a:t>
            </a:r>
            <a:endParaRPr lang="sr-Cyrl-R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Како је све почело?</a:t>
            </a:r>
            <a:endParaRPr lang="en-US" dirty="0"/>
          </a:p>
        </p:txBody>
      </p:sp>
      <p:pic>
        <p:nvPicPr>
          <p:cNvPr id="1026" name="Picture 2" descr="D:\astronomija\eureka\2010\fotografije\osnivacka skupstina 06.03.10\slike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735512" cy="2801634"/>
          </a:xfrm>
          <a:prstGeom prst="rect">
            <a:avLst/>
          </a:prstGeom>
          <a:noFill/>
        </p:spPr>
      </p:pic>
      <p:pic>
        <p:nvPicPr>
          <p:cNvPr id="1027" name="Picture 3" descr="D:\astronomija\eureka\2010\fotografije\osnivacka skupstina 06.03.10\slike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96952"/>
            <a:ext cx="3744416" cy="2808312"/>
          </a:xfrm>
          <a:prstGeom prst="rect">
            <a:avLst/>
          </a:prstGeom>
          <a:noFill/>
        </p:spPr>
      </p:pic>
      <p:pic>
        <p:nvPicPr>
          <p:cNvPr id="1028" name="Picture 4" descr="D:\astronomija\eureka\2010\fotografije\posmatranje 06.03.10\slike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293096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astronomija\eurekalogo.jpg"/>
          <p:cNvPicPr>
            <a:picLocks noChangeAspect="1" noChangeArrowheads="1"/>
          </p:cNvPicPr>
          <p:nvPr/>
        </p:nvPicPr>
        <p:blipFill>
          <a:blip r:embed="rId2" cstate="print">
            <a:lum bright="78000" contrast="-51000"/>
          </a:blip>
          <a:srcRect/>
          <a:stretch>
            <a:fillRect/>
          </a:stretch>
        </p:blipFill>
        <p:spPr bwMode="auto">
          <a:xfrm>
            <a:off x="1691680" y="332656"/>
            <a:ext cx="5832648" cy="583264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5400600" cy="4608512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/>
              <a:t>Ноћна посматрања</a:t>
            </a:r>
          </a:p>
          <a:p>
            <a:r>
              <a:rPr lang="sr-Cyrl-RS" dirty="0" smtClean="0"/>
              <a:t>Научно популарна предавања</a:t>
            </a:r>
          </a:p>
          <a:p>
            <a:r>
              <a:rPr lang="sr-Cyrl-RS" dirty="0" smtClean="0"/>
              <a:t>Међународни пројекти</a:t>
            </a:r>
          </a:p>
          <a:p>
            <a:pPr lvl="1"/>
            <a:r>
              <a:rPr lang="sr-Latn-RS" dirty="0" smtClean="0"/>
              <a:t>International Observe the Moon Night</a:t>
            </a:r>
          </a:p>
          <a:p>
            <a:pPr lvl="1"/>
            <a:r>
              <a:rPr lang="sr-Latn-RS" dirty="0" smtClean="0"/>
              <a:t>Great World Wide Star Count</a:t>
            </a:r>
          </a:p>
          <a:p>
            <a:pPr lvl="1"/>
            <a:r>
              <a:rPr lang="sr-Latn-RS" dirty="0" smtClean="0"/>
              <a:t>World </a:t>
            </a:r>
            <a:r>
              <a:rPr lang="sr-Latn-RS" dirty="0" smtClean="0"/>
              <a:t>Space Week</a:t>
            </a:r>
            <a:endParaRPr lang="sr-Cyrl-RS" dirty="0" smtClean="0"/>
          </a:p>
          <a:p>
            <a:pPr lvl="1"/>
            <a:r>
              <a:rPr lang="sr-Latn-RS" dirty="0" smtClean="0"/>
              <a:t>International Asteroid Search Campaign</a:t>
            </a:r>
            <a:endParaRPr lang="sr-Cyrl-RS" dirty="0" smtClean="0"/>
          </a:p>
          <a:p>
            <a:r>
              <a:rPr lang="sr-Cyrl-RS" dirty="0" smtClean="0"/>
              <a:t>Национални </a:t>
            </a:r>
            <a:r>
              <a:rPr lang="sr-Cyrl-RS" dirty="0" smtClean="0"/>
              <a:t>конкурси и пројекти</a:t>
            </a:r>
          </a:p>
          <a:p>
            <a:pPr lvl="1"/>
            <a:r>
              <a:rPr lang="sr-Cyrl-RS" dirty="0" smtClean="0"/>
              <a:t>Србија фотографише </a:t>
            </a:r>
            <a:r>
              <a:rPr lang="sr-Cyrl-RS" dirty="0" smtClean="0"/>
              <a:t>Месец 2016</a:t>
            </a:r>
            <a:endParaRPr lang="sr-Cyrl-RS" dirty="0" smtClean="0"/>
          </a:p>
          <a:p>
            <a:pPr lvl="1"/>
            <a:r>
              <a:rPr lang="sr-Cyrl-RS" dirty="0" smtClean="0"/>
              <a:t>Фестивал науке у Београду</a:t>
            </a:r>
          </a:p>
          <a:p>
            <a:pPr lvl="1"/>
            <a:r>
              <a:rPr lang="sr-Cyrl-RS" dirty="0" smtClean="0"/>
              <a:t>Дани Еуреке у Крушевцу</a:t>
            </a:r>
            <a:endParaRPr lang="en-US" dirty="0" smtClean="0"/>
          </a:p>
          <a:p>
            <a:pPr lvl="1"/>
            <a:r>
              <a:rPr lang="sr-Cyrl-RS" dirty="0" smtClean="0"/>
              <a:t>Пројекти у оквиру програма Млади су Закон</a:t>
            </a:r>
            <a:endParaRPr lang="en-US" dirty="0" smtClean="0"/>
          </a:p>
          <a:p>
            <a:r>
              <a:rPr lang="sr-Cyrl-RS" dirty="0" smtClean="0"/>
              <a:t>Астрономске појаве</a:t>
            </a:r>
          </a:p>
          <a:p>
            <a:r>
              <a:rPr lang="sr-Cyrl-RS" dirty="0" smtClean="0"/>
              <a:t>Научни скупови</a:t>
            </a:r>
          </a:p>
          <a:p>
            <a:r>
              <a:rPr lang="sr-Cyrl-RS" dirty="0" smtClean="0"/>
              <a:t>Сарадња са другим организацијама</a:t>
            </a:r>
            <a:endParaRPr lang="sr-Cyrl-RS" dirty="0" smtClean="0"/>
          </a:p>
          <a:p>
            <a:pPr lvl="1"/>
            <a:endParaRPr lang="sr-Cyrl-RS" dirty="0" smtClean="0"/>
          </a:p>
          <a:p>
            <a:pPr lvl="1"/>
            <a:endParaRPr lang="sr-Cyrl-RS" dirty="0" smtClean="0"/>
          </a:p>
          <a:p>
            <a:pPr lvl="1"/>
            <a:endParaRPr lang="sr-Cyrl-R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Активности</a:t>
            </a:r>
            <a:endParaRPr lang="en-US" dirty="0"/>
          </a:p>
        </p:txBody>
      </p:sp>
      <p:pic>
        <p:nvPicPr>
          <p:cNvPr id="5122" name="Picture 2" descr="D:\astronomija\eureka\2013\Panstarrs\se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4716" y="1"/>
            <a:ext cx="3199284" cy="2132856"/>
          </a:xfrm>
          <a:prstGeom prst="rect">
            <a:avLst/>
          </a:prstGeom>
          <a:noFill/>
        </p:spPr>
      </p:pic>
      <p:pic>
        <p:nvPicPr>
          <p:cNvPr id="5123" name="Picture 3" descr="D:\astronomija\eureka\2012\Okultacija Jupitera\fotografije\Milos Stankovic\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132856"/>
            <a:ext cx="3203848" cy="2402886"/>
          </a:xfrm>
          <a:prstGeom prst="rect">
            <a:avLst/>
          </a:prstGeom>
          <a:noFill/>
        </p:spPr>
      </p:pic>
      <p:pic>
        <p:nvPicPr>
          <p:cNvPr id="5124" name="Picture 4" descr="D:\astronomija\eureka\2012\Tranzit Venere\fotografijetv\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509120"/>
            <a:ext cx="3203848" cy="2402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Међународни пројекат започет 2010. године</a:t>
            </a:r>
            <a:endParaRPr lang="sr-Latn-RS" dirty="0" smtClean="0"/>
          </a:p>
          <a:p>
            <a:r>
              <a:rPr lang="sr-Cyrl-RS" dirty="0" smtClean="0"/>
              <a:t>Циљ пројекта је да се људи упознају са нашим најближим небеским комшијом – Месецом</a:t>
            </a:r>
            <a:endParaRPr lang="sr-Latn-RS" dirty="0" smtClean="0"/>
          </a:p>
          <a:p>
            <a:r>
              <a:rPr lang="sr-Cyrl-RS" dirty="0" smtClean="0"/>
              <a:t>Сваке године све већи број људи узима активно учешће на пројекту на светском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Међународна ноћ посматрања Месеца</a:t>
            </a:r>
            <a:endParaRPr lang="en-US" dirty="0"/>
          </a:p>
        </p:txBody>
      </p:sp>
      <p:pic>
        <p:nvPicPr>
          <p:cNvPr id="24580" name="Picture 4" descr="https://lh5.googleusercontent.com/NkUqa9pOQbNRr9TMlxzIltFyxiRo87Vs22vwkl-JmeA=w1334-h889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8287"/>
          </a:xfrm>
          <a:prstGeom prst="rect">
            <a:avLst/>
          </a:prstGeom>
          <a:noFill/>
        </p:spPr>
      </p:pic>
      <p:pic>
        <p:nvPicPr>
          <p:cNvPr id="7" name="Picture 2" descr="https://lh4.googleusercontent.com/-JnjYzeye-xY/UlpW74pb-LI/AAAAAAAAFvI/-6q9vtJ-sWo/w1334-h889-no/DSC_0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5"/>
            <a:ext cx="9104894" cy="6072206"/>
          </a:xfrm>
          <a:prstGeom prst="rect">
            <a:avLst/>
          </a:prstGeom>
          <a:noFill/>
        </p:spPr>
      </p:pic>
      <p:pic>
        <p:nvPicPr>
          <p:cNvPr id="8" name="Picture 6" descr="https://lh6.googleusercontent.com/-QRgr82HG4bU/Ulpazi0ABlI/AAAAAAAAFy8/XBZWfaZjyAw/w1334-h889-no/DSC_0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28604"/>
            <a:ext cx="9143999" cy="609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“</a:t>
            </a:r>
            <a:r>
              <a:rPr lang="en-US" dirty="0" smtClean="0"/>
              <a:t>Great World Wide Star Count</a:t>
            </a:r>
            <a:r>
              <a:rPr lang="sr-Cyrl-RS" dirty="0" smtClean="0"/>
              <a:t>” је пројекат који се реализује у оквиру пројектне групе “Прозор</a:t>
            </a:r>
            <a:r>
              <a:rPr lang="sr-Cyrl-RS" baseline="0" dirty="0" smtClean="0"/>
              <a:t> у Свемир” (енг. </a:t>
            </a:r>
            <a:r>
              <a:rPr lang="en-US" dirty="0" smtClean="0"/>
              <a:t>Windows to the Universe</a:t>
            </a:r>
            <a:r>
              <a:rPr lang="sr-Cyrl-RS" dirty="0" smtClean="0"/>
              <a:t>)</a:t>
            </a:r>
            <a:r>
              <a:rPr lang="en-US" dirty="0" smtClean="0"/>
              <a:t> </a:t>
            </a:r>
            <a:endParaRPr lang="sr-Latn-RS" dirty="0" smtClean="0"/>
          </a:p>
          <a:p>
            <a:r>
              <a:rPr lang="sr-Cyrl-RS" dirty="0" smtClean="0"/>
              <a:t>Циљ пројекта је да се направи светска мапа светлосног загађења и ширење свести о овом проблему</a:t>
            </a:r>
            <a:endParaRPr lang="sr-Latn-RS" dirty="0" smtClean="0"/>
          </a:p>
          <a:p>
            <a:r>
              <a:rPr lang="sr-Cyrl-RS" dirty="0" smtClean="0"/>
              <a:t>Сваке године у одређено време (октобар – новембар) се врше мерења</a:t>
            </a:r>
          </a:p>
          <a:p>
            <a:r>
              <a:rPr lang="sr-Cyrl-RS" dirty="0" smtClean="0"/>
              <a:t>Мерења се врше визуелним путем и попуњавају се извештаји помоћу којих се креира мапа загађења</a:t>
            </a:r>
            <a:endParaRPr lang="sr-Latn-R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“Бројање звезда”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090680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/>
              <a:t>Бути и ти астроном је омладински пројекат реализован од стране АУ “Еурека” уз подршку ресурс центра за РО “Едукативни</a:t>
            </a:r>
            <a:r>
              <a:rPr lang="sr-Cyrl-RS" baseline="0" dirty="0" smtClean="0"/>
              <a:t> центар” Крушевац у оквиру програма “Млади су закон” Министарства омладине и спорта</a:t>
            </a:r>
          </a:p>
          <a:p>
            <a:r>
              <a:rPr lang="sr-Cyrl-RS" baseline="0" dirty="0" smtClean="0"/>
              <a:t>Циљ пројекта је промоција астрономије као науке и хобија</a:t>
            </a:r>
          </a:p>
          <a:p>
            <a:r>
              <a:rPr lang="sr-Cyrl-RS" baseline="0" dirty="0" smtClean="0"/>
              <a:t>Набављена су три телескопа (два у оквиру пројекта, а трећи донација школи у Рибару од стране АУ “Еурека” и “Млади за Рибаре”)</a:t>
            </a:r>
            <a:endParaRPr lang="sr-Cyrl-R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Бути и ти </a:t>
            </a:r>
            <a:r>
              <a:rPr lang="sr-Cyrl-RS" dirty="0" smtClean="0"/>
              <a:t>астроном (2014)</a:t>
            </a:r>
            <a:endParaRPr lang="en-US" dirty="0"/>
          </a:p>
        </p:txBody>
      </p:sp>
      <p:pic>
        <p:nvPicPr>
          <p:cNvPr id="21506" name="Picture 2" descr="Stampani materijal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9076"/>
            <a:ext cx="9144000" cy="2278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459840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 smtClean="0"/>
              <a:t>Јесења школа посматрачке астрономије је </a:t>
            </a:r>
            <a:r>
              <a:rPr lang="sr-Cyrl-RS" dirty="0" smtClean="0"/>
              <a:t>омладински пројекат реализован од стране АУ “Еурека” уз подршку ресурс центра за РО “Едукативни центар” Крушевац у оквиру програма “Млади су закон” Министарства омладине и спорта</a:t>
            </a:r>
          </a:p>
          <a:p>
            <a:r>
              <a:rPr lang="sr-Cyrl-RS" dirty="0" smtClean="0"/>
              <a:t>Циљ пројекта је </a:t>
            </a:r>
            <a:r>
              <a:rPr lang="sr-Cyrl-RS" dirty="0" smtClean="0"/>
              <a:t>да млади стекну потребна знања и вештине из посматрачке астрономије и за рад на телескопу. </a:t>
            </a:r>
            <a:endParaRPr lang="sr-Cyrl-RS" dirty="0" smtClean="0"/>
          </a:p>
          <a:p>
            <a:r>
              <a:rPr lang="sr-Cyrl-RS" dirty="0" smtClean="0"/>
              <a:t>Пројекат је директно повезан са пројектом “Буди и ти астроном”.</a:t>
            </a:r>
            <a:endParaRPr lang="sr-Cyrl-RS" dirty="0" smtClean="0"/>
          </a:p>
          <a:p>
            <a:r>
              <a:rPr lang="sr-Cyrl-RS" dirty="0" smtClean="0"/>
              <a:t>Организована су бројна посматрања и предавања, као и предавања гостујућих предавача.</a:t>
            </a:r>
          </a:p>
          <a:p>
            <a:r>
              <a:rPr lang="sr-Cyrl-RS" dirty="0" smtClean="0"/>
              <a:t>Школу је свечано затворио председник ДАСа проф. др Стево Шеган.</a:t>
            </a:r>
            <a:endParaRPr lang="sr-Cyrl-R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Јесења школа посматрачке астрономије (2015)</a:t>
            </a:r>
            <a:endParaRPr lang="en-US" dirty="0"/>
          </a:p>
        </p:txBody>
      </p:sp>
      <p:pic>
        <p:nvPicPr>
          <p:cNvPr id="1026" name="Picture 2" descr="D:\Astronomija\Eureka\2016\mladi su zakon\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087863"/>
            <a:ext cx="4310185" cy="1770137"/>
          </a:xfrm>
          <a:prstGeom prst="rect">
            <a:avLst/>
          </a:prstGeom>
          <a:noFill/>
        </p:spPr>
      </p:pic>
      <p:pic>
        <p:nvPicPr>
          <p:cNvPr id="1027" name="Picture 3" descr="D:\Astronomija\Eureka\2016\mladi su zakon\mladi su zak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8841"/>
            <a:ext cx="3635896" cy="1929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675864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/>
              <a:t>Астрономски Еурека кутак је </a:t>
            </a:r>
            <a:r>
              <a:rPr lang="sr-Cyrl-RS" dirty="0" smtClean="0"/>
              <a:t>омладински пројекат реализован од стране АУ “Еурека” уз подршку ресурс центра за РО “Едукативни центар” Крушевац у оквиру програма “Млади су закон” Министарства омладине и спорта</a:t>
            </a:r>
          </a:p>
          <a:p>
            <a:r>
              <a:rPr lang="sr-Cyrl-RS" dirty="0" smtClean="0"/>
              <a:t>Циљ пројекта је да млади </a:t>
            </a:r>
            <a:r>
              <a:rPr lang="sr-Cyrl-RS" dirty="0" smtClean="0"/>
              <a:t>унапреде своја знања из астрономије.</a:t>
            </a:r>
          </a:p>
          <a:p>
            <a:r>
              <a:rPr lang="sr-Cyrl-RS" dirty="0" smtClean="0"/>
              <a:t>Пројектом је набављена литература и одржана су предавања и посматрања.</a:t>
            </a:r>
            <a:endParaRPr lang="sr-Cyrl-RS" dirty="0" smtClean="0"/>
          </a:p>
          <a:p>
            <a:r>
              <a:rPr lang="sr-Cyrl-RS" dirty="0" smtClean="0"/>
              <a:t>Организована су бројна посматрања и предавања, као и предавања гостујућих предавача</a:t>
            </a:r>
            <a:r>
              <a:rPr lang="sr-Cyrl-RS" dirty="0" smtClean="0"/>
              <a:t>.</a:t>
            </a:r>
            <a:endParaRPr lang="sr-Cyrl-R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Астрономски Еурека кутак (2016)</a:t>
            </a:r>
            <a:endParaRPr lang="en-US" dirty="0"/>
          </a:p>
        </p:txBody>
      </p:sp>
      <p:pic>
        <p:nvPicPr>
          <p:cNvPr id="4" name="Picture 2" descr="D:\Astronomija\Eureka\2016\mladi su zakon\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087863"/>
            <a:ext cx="4310185" cy="1770137"/>
          </a:xfrm>
          <a:prstGeom prst="rect">
            <a:avLst/>
          </a:prstGeom>
          <a:noFill/>
        </p:spPr>
      </p:pic>
      <p:pic>
        <p:nvPicPr>
          <p:cNvPr id="5" name="Picture 3" descr="D:\Astronomija\Eureka\2016\mladi su zakon\mladi su zak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8841"/>
            <a:ext cx="3635896" cy="1929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Пројекат се реализује у оквиру програма Суперсте, Ерсте банке, као један од 10 победника тог програма за 2016. годину</a:t>
            </a:r>
          </a:p>
          <a:p>
            <a:r>
              <a:rPr lang="sr-Cyrl-RS" dirty="0" smtClean="0"/>
              <a:t>Циљ пројекта је подизање капацитета АУ “Еурека” за даљу промоцију астрономије и промоција астрономије у руралном подручју</a:t>
            </a:r>
          </a:p>
          <a:p>
            <a:r>
              <a:rPr lang="sr-Cyrl-RS" dirty="0" smtClean="0"/>
              <a:t>Пројекат се реализује у 2017. години</a:t>
            </a:r>
          </a:p>
          <a:p>
            <a:r>
              <a:rPr lang="sr-Cyrl-RS" dirty="0" smtClean="0"/>
              <a:t>Набављена је компјутеризована монтажа и ЦЦД камера чиме су створени предуслови за изградњу опсерваторије у Крушевцу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Небо је граница (2017)</a:t>
            </a:r>
            <a:endParaRPr lang="en-US" dirty="0"/>
          </a:p>
        </p:txBody>
      </p:sp>
      <p:pic>
        <p:nvPicPr>
          <p:cNvPr id="2050" name="Picture 2" descr="D:\Astronomija\Eureka\2017\Nebo je granica\logo projek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5" y="1412776"/>
            <a:ext cx="9116485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412</TotalTime>
  <Words>625</Words>
  <Application>Microsoft Office PowerPoint</Application>
  <PresentationFormat>On-screen Show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Активности АУ “Еурека” 2014 - 2017</vt:lpstr>
      <vt:lpstr>Како је све почело?</vt:lpstr>
      <vt:lpstr>Активности</vt:lpstr>
      <vt:lpstr>Међународна ноћ посматрања Месеца</vt:lpstr>
      <vt:lpstr>“Бројање звезда”</vt:lpstr>
      <vt:lpstr>Бути и ти астроном (2014)</vt:lpstr>
      <vt:lpstr>Јесења школа посматрачке астрономије (2015)</vt:lpstr>
      <vt:lpstr>Астрономски Еурека кутак (2016)</vt:lpstr>
      <vt:lpstr>Небо је граница (2017)</vt:lpstr>
      <vt:lpstr>Хуманитарна акције</vt:lpstr>
      <vt:lpstr>Светска недеља Свемира</vt:lpstr>
      <vt:lpstr>Сарадња</vt:lpstr>
      <vt:lpstr>Неформално образовање</vt:lpstr>
      <vt:lpstr>Даљи планови...</vt:lpstr>
      <vt:lpstr>Slide 15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ПРОМОЦИЈА АСТРОНОМИЈЕ У КРУШЕВЦУ</dc:title>
  <dc:creator>Zoran</dc:creator>
  <cp:lastModifiedBy>Zoran Tomić</cp:lastModifiedBy>
  <cp:revision>73</cp:revision>
  <dcterms:created xsi:type="dcterms:W3CDTF">2012-04-18T21:43:47Z</dcterms:created>
  <dcterms:modified xsi:type="dcterms:W3CDTF">2017-04-18T20:39:20Z</dcterms:modified>
</cp:coreProperties>
</file>