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72" r:id="rId11"/>
    <p:sldId id="273" r:id="rId12"/>
    <p:sldId id="266" r:id="rId13"/>
    <p:sldId id="267" r:id="rId14"/>
    <p:sldId id="268" r:id="rId15"/>
    <p:sldId id="269" r:id="rId16"/>
    <p:sldId id="274" r:id="rId17"/>
    <p:sldId id="271" r:id="rId18"/>
    <p:sldId id="276" r:id="rId19"/>
    <p:sldId id="277" r:id="rId20"/>
    <p:sldId id="275" r:id="rId21"/>
    <p:sldId id="27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0E659-7BDB-4309-8987-C44E9D62F49C}" type="datetimeFigureOut">
              <a:rPr lang="en-US" smtClean="0"/>
              <a:pPr/>
              <a:t>4/18/2017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F013E426-39A6-4B27-8FFE-6A8DBF0C08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3100" dirty="0" err="1" smtClean="0"/>
              <a:t>Dru</a:t>
            </a:r>
            <a:r>
              <a:rPr lang="sr-Latn-RS" sz="3100" dirty="0" smtClean="0"/>
              <a:t>štvo za arheoastronomska i etnoastronomska istraživanja</a:t>
            </a:r>
            <a:br>
              <a:rPr lang="sr-Latn-RS" sz="3100" dirty="0" smtClean="0"/>
            </a:br>
            <a:r>
              <a:rPr lang="sr-Latn-RS" sz="6000" dirty="0" smtClean="0"/>
              <a:t/>
            </a:r>
            <a:br>
              <a:rPr lang="sr-Latn-RS" sz="6000" dirty="0" smtClean="0"/>
            </a:br>
            <a:r>
              <a:rPr lang="sr-Latn-RS" sz="6000" dirty="0" smtClean="0">
                <a:solidFill>
                  <a:srgbClr val="FFFF00"/>
                </a:solidFill>
              </a:rPr>
              <a:t>“VLAŠIĆI”</a:t>
            </a:r>
            <a:br>
              <a:rPr lang="sr-Latn-RS" sz="6000" dirty="0" smtClean="0">
                <a:solidFill>
                  <a:srgbClr val="FFFF00"/>
                </a:solidFill>
              </a:rPr>
            </a:br>
            <a:r>
              <a:rPr lang="sr-Latn-RS" sz="6000" dirty="0" smtClean="0"/>
              <a:t/>
            </a:r>
            <a:br>
              <a:rPr lang="sr-Latn-RS" sz="6000" dirty="0" smtClean="0"/>
            </a:br>
            <a:r>
              <a:rPr lang="sr-Latn-RS" sz="4400" dirty="0" smtClean="0">
                <a:solidFill>
                  <a:srgbClr val="FF0000"/>
                </a:solidFill>
              </a:rPr>
              <a:t>vlasici.org.rs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sr-Latn-RS" dirty="0" smtClean="0"/>
              <a:t> </a:t>
            </a:r>
            <a:endParaRPr lang="en-US" dirty="0"/>
          </a:p>
        </p:txBody>
      </p:sp>
      <p:pic>
        <p:nvPicPr>
          <p:cNvPr id="4" name="Content Placeholder 3" descr="chankillo-solstice.jpg"/>
          <p:cNvPicPr>
            <a:picLocks noGrp="1" noChangeAspect="1"/>
          </p:cNvPicPr>
          <p:nvPr>
            <p:ph idx="1"/>
          </p:nvPr>
        </p:nvPicPr>
        <p:blipFill>
          <a:blip r:embed="rId2"/>
          <a:srcRect b="9091"/>
          <a:stretch>
            <a:fillRect/>
          </a:stretch>
        </p:blipFill>
        <p:spPr>
          <a:xfrm>
            <a:off x="559662" y="990600"/>
            <a:ext cx="8050938" cy="5486400"/>
          </a:xfrm>
        </p:spPr>
      </p:pic>
      <p:sp>
        <p:nvSpPr>
          <p:cNvPr id="5" name="TextBox 4"/>
          <p:cNvSpPr txBox="1"/>
          <p:nvPr/>
        </p:nvSpPr>
        <p:spPr>
          <a:xfrm>
            <a:off x="533400" y="457200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A kako radi?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5715000"/>
            <a:ext cx="3886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000" b="1" dirty="0" smtClean="0">
                <a:solidFill>
                  <a:srgbClr val="FFC000"/>
                </a:solidFill>
              </a:rPr>
              <a:t>Južna hemisfera: kratkodnevica</a:t>
            </a:r>
            <a:endParaRPr lang="en-US" sz="2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Društvo “Vlašići” je osnovano 2014. godine, u Beogradu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dirty="0" smtClean="0"/>
              <a:t>Članovi: </a:t>
            </a:r>
          </a:p>
          <a:p>
            <a:r>
              <a:rPr lang="sr-Latn-RS" dirty="0" smtClean="0"/>
              <a:t>Dr Milan Dimitrijević, astronom</a:t>
            </a:r>
          </a:p>
          <a:p>
            <a:r>
              <a:rPr lang="sr-Latn-RS" dirty="0" smtClean="0"/>
              <a:t>Dr Milorad Stojić, arheolog</a:t>
            </a:r>
          </a:p>
          <a:p>
            <a:r>
              <a:rPr lang="sr-Latn-RS" dirty="0" smtClean="0"/>
              <a:t>Dr Aleksandra Bajić, lekar</a:t>
            </a:r>
          </a:p>
          <a:p>
            <a:r>
              <a:rPr lang="sr-Latn-RS" dirty="0" smtClean="0"/>
              <a:t>Ing Hristivoje Pavlović, arhitekta</a:t>
            </a:r>
          </a:p>
          <a:p>
            <a:r>
              <a:rPr lang="sr-Latn-RS" dirty="0" smtClean="0"/>
              <a:t>Ing Stanko Milosavljević, inženjer softvera</a:t>
            </a:r>
          </a:p>
          <a:p>
            <a:endParaRPr lang="sr-Latn-RS" dirty="0" smtClean="0"/>
          </a:p>
          <a:p>
            <a:r>
              <a:rPr lang="sr-Latn-RS" dirty="0" smtClean="0"/>
              <a:t>Društvo se bavi istraživanjem i izdavaštvom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U Srbiji – vežbali smo na Bogovom Gumnu</a:t>
            </a:r>
            <a:endParaRPr lang="en-US" dirty="0"/>
          </a:p>
        </p:txBody>
      </p:sp>
      <p:pic>
        <p:nvPicPr>
          <p:cNvPr id="4" name="Content Placeholder 3" descr="Bogovo gumno, crtez.png"/>
          <p:cNvPicPr>
            <a:picLocks noGrp="1" noChangeAspect="1"/>
          </p:cNvPicPr>
          <p:nvPr>
            <p:ph idx="1"/>
          </p:nvPr>
        </p:nvPicPr>
        <p:blipFill>
          <a:blip r:embed="rId2"/>
          <a:srcRect l="27282" t="31133" r="28229" b="17817"/>
          <a:stretch>
            <a:fillRect/>
          </a:stretch>
        </p:blipFill>
        <p:spPr>
          <a:xfrm>
            <a:off x="990600" y="1600200"/>
            <a:ext cx="7204952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Pozicija izlaska Sunca</a:t>
            </a:r>
            <a:endParaRPr lang="en-US" dirty="0"/>
          </a:p>
        </p:txBody>
      </p:sp>
      <p:pic>
        <p:nvPicPr>
          <p:cNvPr id="4" name="Content Placeholder 3" descr="linija.png"/>
          <p:cNvPicPr>
            <a:picLocks noGrp="1" noChangeAspect="1"/>
          </p:cNvPicPr>
          <p:nvPr>
            <p:ph idx="1"/>
          </p:nvPr>
        </p:nvPicPr>
        <p:blipFill>
          <a:blip r:embed="rId2"/>
          <a:srcRect l="21296" t="36996" r="25926" b="20184"/>
          <a:stretch>
            <a:fillRect/>
          </a:stretch>
        </p:blipFill>
        <p:spPr>
          <a:xfrm>
            <a:off x="533400" y="2057400"/>
            <a:ext cx="8018479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Belica – geomagnetska karta i analiza</a:t>
            </a:r>
            <a:endParaRPr lang="en-US" dirty="0"/>
          </a:p>
        </p:txBody>
      </p:sp>
      <p:pic>
        <p:nvPicPr>
          <p:cNvPr id="4" name="Content Placeholder 3" descr="Belica pravac 2.jpg"/>
          <p:cNvPicPr>
            <a:picLocks noGrp="1" noChangeAspect="1"/>
          </p:cNvPicPr>
          <p:nvPr>
            <p:ph idx="1"/>
          </p:nvPr>
        </p:nvPicPr>
        <p:blipFill>
          <a:blip r:embed="rId2"/>
          <a:srcRect l="22826" t="28333" r="22416" b="13623"/>
          <a:stretch>
            <a:fillRect/>
          </a:stretch>
        </p:blipFill>
        <p:spPr>
          <a:xfrm>
            <a:off x="457200" y="1447800"/>
            <a:ext cx="8131896" cy="48463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RS" sz="2800" dirty="0" smtClean="0">
                <a:solidFill>
                  <a:srgbClr val="FFC000"/>
                </a:solidFill>
              </a:rPr>
              <a:t>2015. godine, obavili smo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prvo</a:t>
            </a:r>
            <a:r>
              <a:rPr lang="sr-Latn-RS" sz="2800" dirty="0" smtClean="0">
                <a:solidFill>
                  <a:srgbClr val="FFC000"/>
                </a:solidFill>
              </a:rPr>
              <a:t> arheoastronomsko istraživanje Lepenskog Vira</a:t>
            </a:r>
            <a:r>
              <a:rPr lang="en-US" sz="2800" dirty="0" smtClean="0">
                <a:solidFill>
                  <a:srgbClr val="FFC000"/>
                </a:solidFill>
              </a:rPr>
              <a:t>. </a:t>
            </a:r>
            <a:r>
              <a:rPr lang="sr-Latn-RS" sz="2800" dirty="0" smtClean="0">
                <a:solidFill>
                  <a:srgbClr val="FFC000"/>
                </a:solidFill>
              </a:rPr>
              <a:t>   </a:t>
            </a:r>
            <a:r>
              <a:rPr lang="en-US" sz="2800" dirty="0" err="1" smtClean="0">
                <a:solidFill>
                  <a:srgbClr val="FFC000"/>
                </a:solidFill>
              </a:rPr>
              <a:t>Dalja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2800" dirty="0" err="1" smtClean="0">
                <a:solidFill>
                  <a:srgbClr val="FFC000"/>
                </a:solidFill>
              </a:rPr>
              <a:t>istra</a:t>
            </a:r>
            <a:r>
              <a:rPr lang="sr-Latn-RS" sz="2800" dirty="0" smtClean="0">
                <a:solidFill>
                  <a:srgbClr val="FFC000"/>
                </a:solidFill>
              </a:rPr>
              <a:t>živanja su u toku</a:t>
            </a:r>
            <a:endParaRPr lang="en-US" sz="28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r-Latn-RS" dirty="0" smtClean="0"/>
          </a:p>
          <a:p>
            <a:endParaRPr lang="en-US" dirty="0"/>
          </a:p>
        </p:txBody>
      </p:sp>
      <p:pic>
        <p:nvPicPr>
          <p:cNvPr id="4" name="Picture 3" descr="SDC13293.JPG"/>
          <p:cNvPicPr>
            <a:picLocks noChangeAspect="1"/>
          </p:cNvPicPr>
          <p:nvPr/>
        </p:nvPicPr>
        <p:blipFill>
          <a:blip r:embed="rId2" cstate="print"/>
          <a:srcRect b="5650"/>
          <a:stretch>
            <a:fillRect/>
          </a:stretch>
        </p:blipFill>
        <p:spPr>
          <a:xfrm>
            <a:off x="990600" y="1600200"/>
            <a:ext cx="7193280" cy="5090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Do sada smo izdali dve knjige</a:t>
            </a:r>
            <a:endParaRPr lang="en-US" dirty="0"/>
          </a:p>
        </p:txBody>
      </p:sp>
      <p:pic>
        <p:nvPicPr>
          <p:cNvPr id="4" name="Content Placeholder 3" descr="Sunce Lepenskog vir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371600"/>
            <a:ext cx="3505200" cy="5029200"/>
          </a:xfrm>
        </p:spPr>
      </p:pic>
      <p:pic>
        <p:nvPicPr>
          <p:cNvPr id="5" name="Picture 4" descr="Ovidije, naslovn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371600"/>
            <a:ext cx="3419475" cy="5114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Planovi</a:t>
            </a:r>
            <a:endParaRPr lang="en-US" dirty="0"/>
          </a:p>
        </p:txBody>
      </p:sp>
      <p:pic>
        <p:nvPicPr>
          <p:cNvPr id="4" name="Content Placeholder 3" descr="Pančevo 1.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8229600" cy="36735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Lokalitet u blizini Vršca</a:t>
            </a:r>
            <a:endParaRPr lang="en-US" dirty="0"/>
          </a:p>
        </p:txBody>
      </p:sp>
      <p:pic>
        <p:nvPicPr>
          <p:cNvPr id="4" name="Content Placeholder 3" descr="Vršac, Vatin, horizont.jpg"/>
          <p:cNvPicPr>
            <a:picLocks noGrp="1" noChangeAspect="1"/>
          </p:cNvPicPr>
          <p:nvPr>
            <p:ph idx="1"/>
          </p:nvPr>
        </p:nvPicPr>
        <p:blipFill>
          <a:blip r:embed="rId2"/>
          <a:srcRect t="4020"/>
          <a:stretch>
            <a:fillRect/>
          </a:stretch>
        </p:blipFill>
        <p:spPr>
          <a:xfrm>
            <a:off x="381000" y="2438400"/>
            <a:ext cx="8426757" cy="3247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Jedan lokalitet na Pešterskoj  visoravni</a:t>
            </a:r>
            <a:endParaRPr lang="en-US" dirty="0"/>
          </a:p>
        </p:txBody>
      </p:sp>
      <p:pic>
        <p:nvPicPr>
          <p:cNvPr id="4" name="Content Placeholder 3" descr="krug, pešter, ra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362200"/>
            <a:ext cx="7949548" cy="34747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sz="3600" dirty="0" err="1" smtClean="0"/>
              <a:t>Relativno</a:t>
            </a:r>
            <a:r>
              <a:rPr lang="en-US" sz="3600" dirty="0" smtClean="0"/>
              <a:t> </a:t>
            </a:r>
            <a:r>
              <a:rPr lang="en-US" sz="3600" dirty="0" err="1" smtClean="0"/>
              <a:t>nove</a:t>
            </a:r>
            <a:r>
              <a:rPr lang="en-US" sz="3600" dirty="0" smtClean="0"/>
              <a:t> </a:t>
            </a:r>
            <a:r>
              <a:rPr lang="en-US" sz="3600" dirty="0" err="1" smtClean="0"/>
              <a:t>nauke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noProof="1" smtClean="0"/>
              <a:t>Arheoastronomija proučava načine na koje su stari narodi posmatrali nebo i načine na koje su shvatali ono što vide na nebu</a:t>
            </a:r>
          </a:p>
          <a:p>
            <a:endParaRPr lang="sr-Latn-RS" noProof="1" smtClean="0"/>
          </a:p>
          <a:p>
            <a:pPr>
              <a:buNone/>
            </a:pPr>
            <a:endParaRPr lang="sr-Latn-RS" noProof="1" smtClean="0"/>
          </a:p>
          <a:p>
            <a:r>
              <a:rPr lang="sr-Latn-RS" noProof="1" smtClean="0"/>
              <a:t>Etnoastronomija proučava znanja o nebeskim pojavama u određenom narodu i načine na koje su ta znanja shvaćena i upamćena</a:t>
            </a:r>
            <a:endParaRPr lang="sr-Latn-RS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Još jedan na planini Devici</a:t>
            </a:r>
            <a:endParaRPr lang="en-US" dirty="0"/>
          </a:p>
        </p:txBody>
      </p:sp>
      <p:pic>
        <p:nvPicPr>
          <p:cNvPr id="4" name="Content Placeholder 3" descr="krst.jpg"/>
          <p:cNvPicPr>
            <a:picLocks noGrp="1" noChangeAspect="1"/>
          </p:cNvPicPr>
          <p:nvPr>
            <p:ph idx="1"/>
          </p:nvPr>
        </p:nvPicPr>
        <p:blipFill>
          <a:blip r:embed="rId2"/>
          <a:srcRect l="27282" t="26938" r="28229" b="20870"/>
          <a:stretch>
            <a:fillRect/>
          </a:stretch>
        </p:blipFill>
        <p:spPr>
          <a:xfrm>
            <a:off x="838200" y="1371600"/>
            <a:ext cx="7486311" cy="49377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r-Latn-RS" sz="3200" dirty="0" smtClean="0">
                <a:solidFill>
                  <a:srgbClr val="FFC000"/>
                </a:solidFill>
                <a:latin typeface="+mn-lt"/>
              </a:rPr>
              <a:t>Znamo za još nekoliko lokaliteta u Srbiji koji imaju potencijalni arheoastronomski značaj...</a:t>
            </a:r>
            <a:endParaRPr lang="en-US" sz="3200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sr-Latn-RS" dirty="0" smtClean="0"/>
          </a:p>
          <a:p>
            <a:r>
              <a:rPr lang="sr-Latn-RS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toku je rad na još nekoliko knjiga:</a:t>
            </a:r>
          </a:p>
          <a:p>
            <a:r>
              <a:rPr lang="sr-Latn-RS" dirty="0" smtClean="0"/>
              <a:t>Prof Dr Milorad Stojić priprema monografiju o lokalitetu Belica, u kojoj će biti i arheoastronomsko poglavlje</a:t>
            </a:r>
          </a:p>
          <a:p>
            <a:r>
              <a:rPr lang="sr-Latn-RS" dirty="0" smtClean="0"/>
              <a:t>Dr Milan Dimitrijević i Aleksandra Bajić pripremaju prevod dela “Fenomeni” (“Pojave”) Arata iz Solija, to je najstariji sačuvan astronomski spis zapadne civilizacije</a:t>
            </a:r>
          </a:p>
          <a:p>
            <a:r>
              <a:rPr lang="sr-Latn-RS" dirty="0" smtClean="0"/>
              <a:t>Hristivoje Pavlović priprema drugo izdanje svoje knjige “Kuća Lepenski Vir”</a:t>
            </a:r>
          </a:p>
          <a:p>
            <a:r>
              <a:rPr lang="sr-Latn-RS" dirty="0" smtClean="0"/>
              <a:t>Hristivoje Pavlović priprema izložbu svojih malih skulptura, inspirisanih skulpturama Lepenskog Vira </a:t>
            </a:r>
          </a:p>
          <a:p>
            <a:r>
              <a:rPr lang="sr-Latn-RS" dirty="0" smtClean="0"/>
              <a:t>O svemu ovome,          </a:t>
            </a:r>
            <a:r>
              <a:rPr lang="sr-Latn-RS" sz="6400" dirty="0" smtClean="0"/>
              <a:t> </a:t>
            </a:r>
            <a:r>
              <a:rPr lang="sr-Latn-RS" sz="6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vlasici.org.rs</a:t>
            </a:r>
            <a:endParaRPr lang="en-US" sz="6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Razvoj arheoastronomije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RS" b="1" dirty="0" smtClean="0"/>
              <a:t>OKSFORD</a:t>
            </a:r>
            <a:r>
              <a:rPr lang="sr-Latn-RS" dirty="0" smtClean="0"/>
              <a:t>, 1981.godine, prvi sastanak naučnika koji se bave ovim disciplinama:</a:t>
            </a:r>
          </a:p>
          <a:p>
            <a:r>
              <a:rPr lang="sr-Latn-RS" dirty="0" smtClean="0"/>
              <a:t>Razlike u stavovima i metodologiji su bile tolike, da je zbornik sa sastanka štampan u dve odvojene knjige</a:t>
            </a:r>
          </a:p>
          <a:p>
            <a:r>
              <a:rPr lang="sr-Latn-RS" sz="2000" dirty="0" smtClean="0"/>
              <a:t>                          </a:t>
            </a:r>
            <a:r>
              <a:rPr lang="sr-Latn-RS" sz="2000" dirty="0" smtClean="0">
                <a:ln>
                  <a:solidFill>
                    <a:schemeClr val="bg1"/>
                  </a:solidFill>
                </a:ln>
              </a:rPr>
              <a:t> </a:t>
            </a:r>
            <a:r>
              <a:rPr lang="sr-Latn-RS" sz="2000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</a:rPr>
              <a:t>“ZELENA” ARHEOASTRONOMIJA i ETNOASTRONOMIJA</a:t>
            </a:r>
          </a:p>
          <a:p>
            <a:r>
              <a:rPr lang="sr-Latn-RS" sz="2000" dirty="0" smtClean="0"/>
              <a:t>                           </a:t>
            </a:r>
            <a:r>
              <a:rPr lang="sr-Latn-RS" sz="200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“BRAON” ARHEOASTRONOMIJA  i ETNOASTRONOMIJA</a:t>
            </a:r>
          </a:p>
          <a:p>
            <a:r>
              <a:rPr lang="sr-Latn-RS" dirty="0" smtClean="0"/>
              <a:t>Ipak, uspeh je postignut, sastanci se i dalje održavaju, svakih 4 – 5 godina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200" dirty="0" smtClean="0"/>
              <a:t>Akademske studije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/>
          <a:lstStyle/>
          <a:p>
            <a:pPr>
              <a:buNone/>
            </a:pPr>
            <a:endParaRPr lang="sr-Latn-RS" dirty="0" smtClean="0"/>
          </a:p>
          <a:p>
            <a:r>
              <a:rPr lang="sr-Latn-R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Prva katedra</a:t>
            </a:r>
            <a:r>
              <a:rPr lang="sr-Latn-RS" dirty="0" smtClean="0"/>
              <a:t> za arheoastronomiju je osnovana 1999.godine u</a:t>
            </a:r>
            <a:r>
              <a:rPr lang="en-US" dirty="0" smtClean="0"/>
              <a:t> </a:t>
            </a:r>
            <a:r>
              <a:rPr lang="sr-Latn-RS" noProof="1" smtClean="0"/>
              <a:t>Lesteru,</a:t>
            </a:r>
            <a:r>
              <a:rPr lang="en-US" dirty="0" smtClean="0"/>
              <a:t> u</a:t>
            </a:r>
            <a:r>
              <a:rPr lang="sr-Latn-RS" dirty="0" smtClean="0"/>
              <a:t> Velikoj Britaniji. Iza toga, osnovano ih je nekoliko u svetu. U Srbiji, takva katedra ne postoji.</a:t>
            </a:r>
          </a:p>
          <a:p>
            <a:r>
              <a:rPr lang="sr-Latn-RS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Klajv Ruglz</a:t>
            </a:r>
            <a:r>
              <a:rPr lang="sr-Latn-RS" dirty="0" smtClean="0"/>
              <a:t> je jedan od osnivača ove naučne </a:t>
            </a:r>
            <a:r>
              <a:rPr lang="sr-Latn-RS" noProof="1" smtClean="0"/>
              <a:t>discipline, prvi profesor arheoastronomije u svetu, sada je predsedavajući u Udruženju arheoastronoma sveta i ekspert Ujedinjenih nacija za arheoastronomiju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RS" dirty="0" smtClean="0"/>
              <a:t>Do sada je istraženo mnogo lokaliteta: Gosek, Nemačka, neolit</a:t>
            </a:r>
            <a:endParaRPr lang="en-US" dirty="0"/>
          </a:p>
        </p:txBody>
      </p:sp>
      <p:pic>
        <p:nvPicPr>
          <p:cNvPr id="4" name="Content Placeholder 3" descr="goseck-cir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sz="3600" dirty="0" smtClean="0"/>
              <a:t>Goseck (Dr Volfhard Šloser)</a:t>
            </a:r>
            <a:endParaRPr lang="en-US" sz="3600" dirty="0"/>
          </a:p>
        </p:txBody>
      </p:sp>
      <p:pic>
        <p:nvPicPr>
          <p:cNvPr id="4" name="Content Placeholder 3" descr="Goseck II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45"/>
          <a:stretch>
            <a:fillRect/>
          </a:stretch>
        </p:blipFill>
        <p:spPr>
          <a:xfrm>
            <a:off x="1739423" y="1447800"/>
            <a:ext cx="5880577" cy="44805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Nju Greindž – Irska, neolit</a:t>
            </a:r>
            <a:endParaRPr lang="en-US" dirty="0"/>
          </a:p>
        </p:txBody>
      </p:sp>
      <p:pic>
        <p:nvPicPr>
          <p:cNvPr id="1026" name="Picture 2" descr="C:\Users\Master Sanja\Documents\newgrange-aerial-view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24424" y="1676400"/>
            <a:ext cx="6676576" cy="42062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 smtClean="0"/>
              <a:t>Nju Greindž - hodnik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35016" y="1371600"/>
            <a:ext cx="7273968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sr-Latn-RS" dirty="0" smtClean="0"/>
              <a:t>Chankillo, Peru </a:t>
            </a:r>
            <a:r>
              <a:rPr lang="sr-Latn-RS" sz="2800" dirty="0" smtClean="0"/>
              <a:t>(4. vek p.n.e)</a:t>
            </a:r>
            <a:endParaRPr lang="en-US" sz="2800" dirty="0"/>
          </a:p>
        </p:txBody>
      </p:sp>
      <p:pic>
        <p:nvPicPr>
          <p:cNvPr id="4" name="Content Placeholder 3" descr="Chankillo Peru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5007" y="1219200"/>
            <a:ext cx="7738989" cy="51206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193</TotalTime>
  <Words>421</Words>
  <Application>Microsoft Office PowerPoint</Application>
  <PresentationFormat>On-screen Show (4:3)</PresentationFormat>
  <Paragraphs>50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Društvo za arheoastronomska i etnoastronomska istraživanja  “VLAŠIĆI”  vlasici.org.rs</vt:lpstr>
      <vt:lpstr>Relativno nove nauke</vt:lpstr>
      <vt:lpstr>Razvoj arheoastronomije</vt:lpstr>
      <vt:lpstr>Akademske studije</vt:lpstr>
      <vt:lpstr>Do sada je istraženo mnogo lokaliteta: Gosek, Nemačka, neolit</vt:lpstr>
      <vt:lpstr>Goseck (Dr Volfhard Šloser)</vt:lpstr>
      <vt:lpstr>Nju Greindž – Irska, neolit</vt:lpstr>
      <vt:lpstr>Nju Greindž - hodnik</vt:lpstr>
      <vt:lpstr>Chankillo, Peru (4. vek p.n.e)</vt:lpstr>
      <vt:lpstr> </vt:lpstr>
      <vt:lpstr>Društvo “Vlašići” je osnovano 2014. godine, u Beogradu</vt:lpstr>
      <vt:lpstr>U Srbiji – vežbali smo na Bogovom Gumnu</vt:lpstr>
      <vt:lpstr>Pozicija izlaska Sunca</vt:lpstr>
      <vt:lpstr>Belica – geomagnetska karta i analiza</vt:lpstr>
      <vt:lpstr>2015. godine, obavili smo prvo arheoastronomsko istraživanje Lepenskog Vira.    Dalja istraživanja su u toku</vt:lpstr>
      <vt:lpstr>Do sada smo izdali dve knjige</vt:lpstr>
      <vt:lpstr>Planovi</vt:lpstr>
      <vt:lpstr>Lokalitet u blizini Vršca</vt:lpstr>
      <vt:lpstr>Jedan lokalitet na Pešterskoj  visoravni</vt:lpstr>
      <vt:lpstr>Još jedan na planini Devici</vt:lpstr>
      <vt:lpstr>Znamo za još nekoliko lokaliteta u Srbiji koji imaju potencijalni arheoastronomski značaj...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Arheoastronomija  i etnoastronomija</dc:title>
  <dc:creator>Master Sanja</dc:creator>
  <cp:lastModifiedBy>Master Sanja</cp:lastModifiedBy>
  <cp:revision>21</cp:revision>
  <dcterms:created xsi:type="dcterms:W3CDTF">2016-02-16T10:39:22Z</dcterms:created>
  <dcterms:modified xsi:type="dcterms:W3CDTF">2017-04-18T07:03:18Z</dcterms:modified>
</cp:coreProperties>
</file>