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73" r:id="rId6"/>
    <p:sldId id="260" r:id="rId7"/>
    <p:sldId id="261" r:id="rId8"/>
    <p:sldId id="262" r:id="rId9"/>
    <p:sldId id="263" r:id="rId10"/>
    <p:sldId id="264" r:id="rId11"/>
    <p:sldId id="265" r:id="rId12"/>
    <p:sldId id="267" r:id="rId13"/>
    <p:sldId id="269" r:id="rId14"/>
    <p:sldId id="270" r:id="rId15"/>
    <p:sldId id="271" r:id="rId16"/>
    <p:sldId id="27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743449F9-6905-494D-A854-453B796B0B3F}"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43449F9-6905-494D-A854-453B796B0B3F}"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43449F9-6905-494D-A854-453B796B0B3F}"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D2584A-700E-44A7-A5E2-BE3767059F4B}" type="datetimeFigureOut">
              <a:rPr lang="en-US" smtClean="0"/>
              <a:pPr/>
              <a:t>4/18/2017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43449F9-6905-494D-A854-453B796B0B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9D2584A-700E-44A7-A5E2-BE3767059F4B}" type="datetimeFigureOut">
              <a:rPr lang="en-US" smtClean="0"/>
              <a:pPr/>
              <a:t>4/18/2017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43449F9-6905-494D-A854-453B796B0B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9D2584A-700E-44A7-A5E2-BE3767059F4B}" type="datetimeFigureOut">
              <a:rPr lang="en-US" smtClean="0"/>
              <a:pPr/>
              <a:t>4/18/2017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43449F9-6905-494D-A854-453B796B0B3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6172200"/>
          </a:xfrm>
        </p:spPr>
        <p:txBody>
          <a:bodyPr/>
          <a:lstStyle/>
          <a:p>
            <a:endParaRPr lang="en-US" dirty="0"/>
          </a:p>
        </p:txBody>
      </p:sp>
      <p:pic>
        <p:nvPicPr>
          <p:cNvPr id="1026" name="Picture 2" descr="C:\Users\Master Sanja\Desktop\Korice.jpg"/>
          <p:cNvPicPr>
            <a:picLocks noChangeAspect="1" noChangeArrowheads="1"/>
          </p:cNvPicPr>
          <p:nvPr/>
        </p:nvPicPr>
        <p:blipFill>
          <a:blip r:embed="rId2"/>
          <a:srcRect/>
          <a:stretch>
            <a:fillRect/>
          </a:stretch>
        </p:blipFill>
        <p:spPr bwMode="auto">
          <a:xfrm>
            <a:off x="2362200" y="304800"/>
            <a:ext cx="4586169" cy="603504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2064"/>
            <a:ext cx="8153400" cy="5964936"/>
          </a:xfrm>
        </p:spPr>
        <p:txBody>
          <a:bodyPr/>
          <a:lstStyle/>
          <a:p>
            <a:r>
              <a:rPr lang="sr-Latn-RS" sz="2400" dirty="0" smtClean="0"/>
              <a:t/>
            </a:r>
            <a:br>
              <a:rPr lang="sr-Latn-RS" sz="2400" dirty="0" smtClean="0"/>
            </a:br>
            <a:r>
              <a:rPr lang="sr-Latn-RS" sz="2400" dirty="0" smtClean="0"/>
              <a:t/>
            </a:r>
            <a:br>
              <a:rPr lang="sr-Latn-RS" sz="2400" dirty="0" smtClean="0"/>
            </a:br>
            <a:r>
              <a:rPr lang="sr-Latn-RS" sz="2400" dirty="0" smtClean="0"/>
              <a:t>Poreklo </a:t>
            </a:r>
            <a:r>
              <a:rPr lang="sr-Latn-RS" sz="2400" dirty="0" smtClean="0"/>
              <a:t>Janusovog </a:t>
            </a:r>
            <a:r>
              <a:rPr lang="sr-Latn-RS" sz="2400" dirty="0" smtClean="0"/>
              <a:t>imena:</a:t>
            </a:r>
            <a:br>
              <a:rPr lang="sr-Latn-RS" sz="2400" dirty="0" smtClean="0"/>
            </a:br>
            <a:r>
              <a:rPr lang="sr-Latn-RS" sz="2400" dirty="0" smtClean="0"/>
              <a:t/>
            </a:r>
            <a:br>
              <a:rPr lang="sr-Latn-RS" sz="2400" dirty="0" smtClean="0"/>
            </a:br>
            <a:r>
              <a:rPr lang="sr-Latn-RS" sz="2400" dirty="0" smtClean="0"/>
              <a:t>antički </a:t>
            </a:r>
            <a:r>
              <a:rPr lang="sr-Latn-RS" sz="2400" dirty="0" smtClean="0"/>
              <a:t>autori su to ime doveli u vezu sa formom “</a:t>
            </a:r>
            <a:r>
              <a:rPr lang="sr-Latn-RS" sz="2400" dirty="0" smtClean="0">
                <a:solidFill>
                  <a:srgbClr val="FFC000"/>
                </a:solidFill>
              </a:rPr>
              <a:t>Dianus</a:t>
            </a:r>
            <a:r>
              <a:rPr lang="sr-Latn-RS" sz="2400" dirty="0" smtClean="0"/>
              <a:t>” (dvostruki Janus), koja proističe iz njegove titule </a:t>
            </a:r>
            <a:r>
              <a:rPr lang="sr-Latn-RS" sz="2400" dirty="0" smtClean="0">
                <a:solidFill>
                  <a:srgbClr val="FFC000"/>
                </a:solidFill>
              </a:rPr>
              <a:t>Geminus</a:t>
            </a:r>
            <a:r>
              <a:rPr lang="sr-Latn-RS" sz="2400" dirty="0" smtClean="0"/>
              <a:t> (“blizanački”), dovodeći ga tako u vezu sa blizancima, Apolonom (koji je božanstvo Sunca) i Dijanom (koja je boginja Meseca). Oba nebeska tela su u tesnoj vezi sa kalendarima i merenjem vremena</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305800" cy="5181600"/>
          </a:xfrm>
        </p:spPr>
        <p:txBody>
          <a:bodyPr/>
          <a:lstStyle/>
          <a:p>
            <a:r>
              <a:rPr lang="sr-Latn-RS" sz="2400" dirty="0" smtClean="0">
                <a:solidFill>
                  <a:srgbClr val="FFC000"/>
                </a:solidFill>
              </a:rPr>
              <a:t>Amable Audin</a:t>
            </a:r>
            <a:r>
              <a:rPr lang="sr-Latn-RS" sz="2400" dirty="0" smtClean="0"/>
              <a:t>, francuski arheolog i direktor Muzeja u Lionu je još 1956. godine istakao hipotezu da predstava Janusa potiče od dva (blizanačka) stuba ispred vavilonskih hramova, koji su služili za utvrđivanje datuma letnjeg i zimskog solsticija.</a:t>
            </a:r>
            <a:br>
              <a:rPr lang="sr-Latn-RS" sz="2400" dirty="0" smtClean="0"/>
            </a:br>
            <a:r>
              <a:rPr lang="sr-Latn-RS" sz="2400" dirty="0" smtClean="0"/>
              <a:t/>
            </a:r>
            <a:br>
              <a:rPr lang="sr-Latn-RS" sz="2400" dirty="0" smtClean="0"/>
            </a:br>
            <a:r>
              <a:rPr lang="sr-Latn-RS" sz="2400" dirty="0" smtClean="0"/>
              <a:t>Ovidije jasno kaže, govoreći “kroz usta” Janusa, u svojoj prvoj knjizi:</a:t>
            </a:r>
            <a:br>
              <a:rPr lang="sr-Latn-RS" sz="2400" dirty="0" smtClean="0"/>
            </a:br>
            <a:r>
              <a:rPr lang="sr-Latn-RS" sz="2400" dirty="0" smtClean="0"/>
              <a:t/>
            </a:r>
            <a:br>
              <a:rPr lang="sr-Latn-RS" sz="2400" dirty="0" smtClean="0"/>
            </a:br>
            <a:r>
              <a:rPr lang="sr-Latn-RS" sz="2400" dirty="0" smtClean="0"/>
              <a:t>    “Feb i godina imaju isti početak...”</a:t>
            </a:r>
            <a:br>
              <a:rPr lang="sr-Latn-RS" sz="2400" dirty="0" smtClean="0"/>
            </a:br>
            <a:r>
              <a:rPr lang="sr-Latn-RS" sz="2400" dirty="0" smtClean="0"/>
              <a:t/>
            </a:r>
            <a:br>
              <a:rPr lang="sr-Latn-RS" sz="2400" dirty="0" smtClean="0"/>
            </a:br>
            <a:r>
              <a:rPr lang="sr-Latn-RS" sz="2400" dirty="0" smtClean="0"/>
              <a:t>A taj početak je upravo zimski solsticij, </a:t>
            </a:r>
            <a:r>
              <a:rPr lang="sr-Latn-RS" sz="2400" dirty="0" smtClean="0">
                <a:solidFill>
                  <a:srgbClr val="FFC000"/>
                </a:solidFill>
              </a:rPr>
              <a:t>kratkodnevica</a:t>
            </a:r>
            <a:r>
              <a:rPr lang="sr-Latn-RS" sz="2400" dirty="0" smtClean="0"/>
              <a:t>...</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3200" dirty="0" smtClean="0"/>
              <a:t>Da li ste znali da postoje i predstave Janusa sa četiri glave?</a:t>
            </a:r>
            <a:endParaRPr lang="en-US" sz="3200" dirty="0"/>
          </a:p>
        </p:txBody>
      </p:sp>
      <p:sp>
        <p:nvSpPr>
          <p:cNvPr id="3" name="Text Placeholder 2"/>
          <p:cNvSpPr>
            <a:spLocks noGrp="1"/>
          </p:cNvSpPr>
          <p:nvPr>
            <p:ph type="body" idx="2"/>
          </p:nvPr>
        </p:nvSpPr>
        <p:spPr>
          <a:xfrm>
            <a:off x="3429000" y="1676400"/>
            <a:ext cx="5334000" cy="4343400"/>
          </a:xfrm>
        </p:spPr>
        <p:txBody>
          <a:bodyPr>
            <a:normAutofit fontScale="92500"/>
          </a:bodyPr>
          <a:lstStyle/>
          <a:p>
            <a:r>
              <a:rPr lang="sr-Latn-RS" dirty="0" smtClean="0"/>
              <a:t>                                                            </a:t>
            </a:r>
          </a:p>
          <a:p>
            <a:pPr algn="just"/>
            <a:r>
              <a:rPr lang="sr-Latn-RS" dirty="0" smtClean="0"/>
              <a:t> </a:t>
            </a:r>
            <a:r>
              <a:rPr lang="en-US" sz="2000" i="1" dirty="0" smtClean="0"/>
              <a:t>„...</a:t>
            </a:r>
            <a:r>
              <a:rPr lang="en-US" sz="2000" i="1" dirty="0" err="1" smtClean="0"/>
              <a:t>kada</a:t>
            </a:r>
            <a:r>
              <a:rPr lang="en-US" sz="2000" i="1" dirty="0" smtClean="0"/>
              <a:t> </a:t>
            </a:r>
            <a:r>
              <a:rPr lang="en-US" sz="2000" i="1" dirty="0" err="1" smtClean="0"/>
              <a:t>naprave</a:t>
            </a:r>
            <a:r>
              <a:rPr lang="en-US" sz="2000" i="1" dirty="0" smtClean="0"/>
              <a:t> </a:t>
            </a:r>
            <a:r>
              <a:rPr lang="en-US" sz="2000" b="1" i="1" dirty="0" err="1" smtClean="0"/>
              <a:t>Janusa</a:t>
            </a:r>
            <a:r>
              <a:rPr lang="en-US" sz="2000" b="1" i="1" dirty="0" smtClean="0"/>
              <a:t> </a:t>
            </a:r>
            <a:r>
              <a:rPr lang="en-US" sz="2000" b="1" i="1" dirty="0" err="1" smtClean="0"/>
              <a:t>sa</a:t>
            </a:r>
            <a:r>
              <a:rPr lang="en-US" sz="2000" b="1" i="1" dirty="0" smtClean="0"/>
              <a:t> </a:t>
            </a:r>
            <a:r>
              <a:rPr lang="en-US" sz="2000" b="1" i="1" dirty="0" err="1" smtClean="0"/>
              <a:t>četiri</a:t>
            </a:r>
            <a:r>
              <a:rPr lang="en-US" sz="2000" b="1" i="1" dirty="0" smtClean="0"/>
              <a:t> </a:t>
            </a:r>
            <a:r>
              <a:rPr lang="en-US" sz="2000" b="1" i="1" dirty="0" err="1" smtClean="0"/>
              <a:t>lica</a:t>
            </a:r>
            <a:r>
              <a:rPr lang="en-US" sz="2000" i="1" dirty="0" smtClean="0"/>
              <a:t> </a:t>
            </a:r>
            <a:r>
              <a:rPr lang="en-US" sz="2000" i="1" dirty="0" err="1" smtClean="0"/>
              <a:t>i</a:t>
            </a:r>
            <a:r>
              <a:rPr lang="en-US" sz="2000" i="1" dirty="0" smtClean="0"/>
              <a:t> </a:t>
            </a:r>
            <a:r>
              <a:rPr lang="en-US" sz="2000" i="1" dirty="0" err="1" smtClean="0"/>
              <a:t>zovu</a:t>
            </a:r>
            <a:r>
              <a:rPr lang="en-US" sz="2000" i="1" dirty="0" smtClean="0"/>
              <a:t> </a:t>
            </a:r>
            <a:r>
              <a:rPr lang="en-US" sz="2000" i="1" dirty="0" err="1" smtClean="0"/>
              <a:t>ga</a:t>
            </a:r>
            <a:r>
              <a:rPr lang="en-US" sz="2000" i="1" dirty="0" smtClean="0"/>
              <a:t> „</a:t>
            </a:r>
            <a:r>
              <a:rPr lang="en-US" sz="2000" i="1" dirty="0" err="1" smtClean="0"/>
              <a:t>dvostruki</a:t>
            </a:r>
            <a:r>
              <a:rPr lang="en-US" sz="2000" i="1" dirty="0" smtClean="0"/>
              <a:t> </a:t>
            </a:r>
            <a:r>
              <a:rPr lang="sr-Latn-RS" sz="2000" i="1" dirty="0" smtClean="0"/>
              <a:t>  </a:t>
            </a:r>
            <a:r>
              <a:rPr lang="en-US" sz="2000" i="1" dirty="0" smtClean="0"/>
              <a:t>Janus“, to se </a:t>
            </a:r>
            <a:r>
              <a:rPr lang="en-US" sz="2000" i="1" dirty="0" err="1" smtClean="0"/>
              <a:t>interpretira</a:t>
            </a:r>
            <a:r>
              <a:rPr lang="en-US" sz="2000" i="1" dirty="0" smtClean="0"/>
              <a:t> </a:t>
            </a:r>
            <a:r>
              <a:rPr lang="en-US" sz="2000" i="1" dirty="0" err="1" smtClean="0"/>
              <a:t>kao</a:t>
            </a:r>
            <a:r>
              <a:rPr lang="en-US" sz="2000" i="1" dirty="0" smtClean="0"/>
              <a:t> </a:t>
            </a:r>
            <a:r>
              <a:rPr lang="en-US" sz="2000" i="1" dirty="0" err="1" smtClean="0"/>
              <a:t>veza</a:t>
            </a:r>
            <a:r>
              <a:rPr lang="en-US" sz="2000" i="1" dirty="0" smtClean="0"/>
              <a:t> </a:t>
            </a:r>
            <a:r>
              <a:rPr lang="en-US" sz="2000" i="1" dirty="0" err="1" smtClean="0"/>
              <a:t>sa</a:t>
            </a:r>
            <a:r>
              <a:rPr lang="en-US" sz="2000" i="1" dirty="0" smtClean="0"/>
              <a:t> </a:t>
            </a:r>
            <a:r>
              <a:rPr lang="en-US" sz="2000" b="1" i="1" dirty="0" err="1" smtClean="0"/>
              <a:t>četiri</a:t>
            </a:r>
            <a:r>
              <a:rPr lang="en-US" sz="2000" b="1" i="1" dirty="0" smtClean="0"/>
              <a:t> </a:t>
            </a:r>
            <a:r>
              <a:rPr lang="en-US" sz="2000" b="1" i="1" dirty="0" err="1" smtClean="0"/>
              <a:t>strane</a:t>
            </a:r>
            <a:r>
              <a:rPr lang="en-US" sz="2000" b="1" i="1" dirty="0" smtClean="0"/>
              <a:t> </a:t>
            </a:r>
            <a:r>
              <a:rPr lang="en-US" sz="2000" b="1" i="1" dirty="0" err="1" smtClean="0"/>
              <a:t>sveta</a:t>
            </a:r>
            <a:r>
              <a:rPr lang="en-US" sz="2000" i="1" dirty="0" smtClean="0"/>
              <a:t>, </a:t>
            </a:r>
            <a:r>
              <a:rPr lang="en-US" sz="2000" i="1" dirty="0" err="1" smtClean="0"/>
              <a:t>kao</a:t>
            </a:r>
            <a:r>
              <a:rPr lang="en-US" sz="2000" i="1" dirty="0" smtClean="0"/>
              <a:t> </a:t>
            </a:r>
            <a:r>
              <a:rPr lang="en-US" sz="2000" i="1" dirty="0" err="1" smtClean="0"/>
              <a:t>da</a:t>
            </a:r>
            <a:r>
              <a:rPr lang="en-US" sz="2000" i="1" dirty="0" smtClean="0"/>
              <a:t> </a:t>
            </a:r>
            <a:r>
              <a:rPr lang="en-US" sz="2000" i="1" dirty="0" err="1" smtClean="0"/>
              <a:t>svet</a:t>
            </a:r>
            <a:r>
              <a:rPr lang="en-US" sz="2000" i="1" dirty="0" smtClean="0"/>
              <a:t> </a:t>
            </a:r>
            <a:r>
              <a:rPr lang="en-US" sz="2000" i="1" dirty="0" err="1" smtClean="0"/>
              <a:t>gleda</a:t>
            </a:r>
            <a:r>
              <a:rPr lang="en-US" sz="2000" i="1" dirty="0" smtClean="0"/>
              <a:t> </a:t>
            </a:r>
            <a:r>
              <a:rPr lang="en-US" sz="2000" i="1" dirty="0" err="1" smtClean="0"/>
              <a:t>na</a:t>
            </a:r>
            <a:r>
              <a:rPr lang="en-US" sz="2000" i="1" dirty="0" smtClean="0"/>
              <a:t> </a:t>
            </a:r>
            <a:r>
              <a:rPr lang="en-US" sz="2000" i="1" dirty="0" err="1" smtClean="0"/>
              <a:t>sve</a:t>
            </a:r>
            <a:r>
              <a:rPr lang="en-US" sz="2000" i="1" dirty="0" smtClean="0"/>
              <a:t> </a:t>
            </a:r>
            <a:r>
              <a:rPr lang="en-US" sz="2000" i="1" dirty="0" err="1" smtClean="0"/>
              <a:t>izvan</a:t>
            </a:r>
            <a:r>
              <a:rPr lang="en-US" sz="2000" i="1" dirty="0" smtClean="0"/>
              <a:t> </a:t>
            </a:r>
            <a:r>
              <a:rPr lang="en-US" sz="2000" i="1" dirty="0" err="1" smtClean="0"/>
              <a:t>sebe</a:t>
            </a:r>
            <a:r>
              <a:rPr lang="en-US" sz="2000" i="1" dirty="0" smtClean="0"/>
              <a:t> </a:t>
            </a:r>
            <a:r>
              <a:rPr lang="en-US" sz="2000" i="1" dirty="0" err="1" smtClean="0"/>
              <a:t>poput</a:t>
            </a:r>
            <a:r>
              <a:rPr lang="en-US" sz="2000" i="1" dirty="0" smtClean="0"/>
              <a:t> </a:t>
            </a:r>
            <a:r>
              <a:rPr lang="en-US" sz="2000" i="1" dirty="0" err="1" smtClean="0"/>
              <a:t>Janusa</a:t>
            </a:r>
            <a:r>
              <a:rPr lang="en-US" sz="2000" i="1" dirty="0" smtClean="0"/>
              <a:t>, </a:t>
            </a:r>
            <a:r>
              <a:rPr lang="en-US" sz="2000" i="1" dirty="0" err="1" smtClean="0"/>
              <a:t>koji</a:t>
            </a:r>
            <a:r>
              <a:rPr lang="en-US" sz="2000" i="1" dirty="0" smtClean="0"/>
              <a:t> </a:t>
            </a:r>
            <a:r>
              <a:rPr lang="en-US" sz="2000" i="1" dirty="0" err="1" smtClean="0"/>
              <a:t>gleda</a:t>
            </a:r>
            <a:r>
              <a:rPr lang="en-US" sz="2000" i="1" dirty="0" smtClean="0"/>
              <a:t> </a:t>
            </a:r>
            <a:r>
              <a:rPr lang="en-US" sz="2000" i="1" dirty="0" err="1" smtClean="0"/>
              <a:t>sa</a:t>
            </a:r>
            <a:r>
              <a:rPr lang="en-US" sz="2000" i="1" dirty="0" smtClean="0"/>
              <a:t> </a:t>
            </a:r>
            <a:r>
              <a:rPr lang="en-US" sz="2000" i="1" dirty="0" err="1" smtClean="0"/>
              <a:t>svoja</a:t>
            </a:r>
            <a:r>
              <a:rPr lang="en-US" sz="2000" i="1" dirty="0" smtClean="0"/>
              <a:t> </a:t>
            </a:r>
            <a:r>
              <a:rPr lang="en-US" sz="2000" i="1" dirty="0" err="1" smtClean="0"/>
              <a:t>četiri</a:t>
            </a:r>
            <a:r>
              <a:rPr lang="en-US" sz="2000" i="1" dirty="0" smtClean="0"/>
              <a:t> </a:t>
            </a:r>
            <a:r>
              <a:rPr lang="en-US" sz="2000" i="1" dirty="0" err="1" smtClean="0"/>
              <a:t>lica</a:t>
            </a:r>
            <a:r>
              <a:rPr lang="en-US" sz="2000" i="1" dirty="0" smtClean="0"/>
              <a:t>. </a:t>
            </a:r>
            <a:r>
              <a:rPr lang="en-US" sz="2000" i="1" dirty="0" err="1" smtClean="0"/>
              <a:t>Tako</a:t>
            </a:r>
            <a:r>
              <a:rPr lang="en-US" sz="2000" i="1" dirty="0" smtClean="0"/>
              <a:t>, </a:t>
            </a:r>
            <a:r>
              <a:rPr lang="en-US" sz="2000" i="1" dirty="0" err="1" smtClean="0"/>
              <a:t>ako</a:t>
            </a:r>
            <a:r>
              <a:rPr lang="en-US" sz="2000" i="1" dirty="0" smtClean="0"/>
              <a:t> je Janus </a:t>
            </a:r>
            <a:r>
              <a:rPr lang="en-US" sz="2000" i="1" dirty="0" err="1" smtClean="0"/>
              <a:t>isto</a:t>
            </a:r>
            <a:r>
              <a:rPr lang="en-US" sz="2000" i="1" dirty="0" smtClean="0"/>
              <a:t> </a:t>
            </a:r>
            <a:r>
              <a:rPr lang="en-US" sz="2000" i="1" dirty="0" err="1" smtClean="0"/>
              <a:t>što</a:t>
            </a:r>
            <a:r>
              <a:rPr lang="en-US" sz="2000" i="1" dirty="0" smtClean="0"/>
              <a:t> </a:t>
            </a:r>
            <a:r>
              <a:rPr lang="en-US" sz="2000" i="1" dirty="0" err="1" smtClean="0"/>
              <a:t>i</a:t>
            </a:r>
            <a:r>
              <a:rPr lang="en-US" sz="2000" i="1" dirty="0" smtClean="0"/>
              <a:t> </a:t>
            </a:r>
            <a:r>
              <a:rPr lang="en-US" sz="2000" i="1" dirty="0" err="1" smtClean="0"/>
              <a:t>svet</a:t>
            </a:r>
            <a:r>
              <a:rPr lang="en-US" sz="2000" i="1" dirty="0" smtClean="0"/>
              <a:t> </a:t>
            </a:r>
            <a:r>
              <a:rPr lang="en-US" sz="2000" i="1" dirty="0" err="1" smtClean="0"/>
              <a:t>i</a:t>
            </a:r>
            <a:r>
              <a:rPr lang="en-US" sz="2000" i="1" dirty="0" smtClean="0"/>
              <a:t> </a:t>
            </a:r>
            <a:r>
              <a:rPr lang="en-US" sz="2000" i="1" dirty="0" err="1" smtClean="0"/>
              <a:t>ako</a:t>
            </a:r>
            <a:r>
              <a:rPr lang="en-US" sz="2000" i="1" dirty="0" smtClean="0"/>
              <a:t> se </a:t>
            </a:r>
            <a:r>
              <a:rPr lang="en-US" sz="2000" i="1" dirty="0" err="1" smtClean="0"/>
              <a:t>svet</a:t>
            </a:r>
            <a:r>
              <a:rPr lang="en-US" sz="2000" i="1" dirty="0" smtClean="0"/>
              <a:t> </a:t>
            </a:r>
            <a:r>
              <a:rPr lang="en-US" sz="2000" i="1" dirty="0" err="1" smtClean="0"/>
              <a:t>sastoji</a:t>
            </a:r>
            <a:r>
              <a:rPr lang="en-US" sz="2000" i="1" dirty="0" smtClean="0"/>
              <a:t> </a:t>
            </a:r>
            <a:r>
              <a:rPr lang="en-US" sz="2000" i="1" dirty="0" err="1" smtClean="0"/>
              <a:t>iz</a:t>
            </a:r>
            <a:r>
              <a:rPr lang="en-US" sz="2000" i="1" dirty="0" smtClean="0"/>
              <a:t> </a:t>
            </a:r>
            <a:r>
              <a:rPr lang="en-US" sz="2000" i="1" dirty="0" err="1" smtClean="0"/>
              <a:t>četiri</a:t>
            </a:r>
            <a:r>
              <a:rPr lang="en-US" sz="2000" i="1" dirty="0" smtClean="0"/>
              <a:t> </a:t>
            </a:r>
            <a:r>
              <a:rPr lang="en-US" sz="2000" i="1" dirty="0" err="1" smtClean="0"/>
              <a:t>dela</a:t>
            </a:r>
            <a:r>
              <a:rPr lang="en-US" sz="2000" i="1" dirty="0" smtClean="0"/>
              <a:t>, </a:t>
            </a:r>
            <a:r>
              <a:rPr lang="en-US" sz="2000" i="1" dirty="0" err="1" smtClean="0"/>
              <a:t>onda</a:t>
            </a:r>
            <a:r>
              <a:rPr lang="en-US" sz="2000" i="1" dirty="0" smtClean="0"/>
              <a:t> je </a:t>
            </a:r>
            <a:r>
              <a:rPr lang="en-US" sz="2000" i="1" dirty="0" err="1" smtClean="0"/>
              <a:t>predstava</a:t>
            </a:r>
            <a:r>
              <a:rPr lang="en-US" sz="2000" i="1" dirty="0" smtClean="0"/>
              <a:t> </a:t>
            </a:r>
            <a:r>
              <a:rPr lang="en-US" sz="2000" i="1" dirty="0" err="1" smtClean="0"/>
              <a:t>Janusa</a:t>
            </a:r>
            <a:r>
              <a:rPr lang="en-US" sz="2000" i="1" dirty="0" smtClean="0"/>
              <a:t> </a:t>
            </a:r>
            <a:r>
              <a:rPr lang="en-US" sz="2000" i="1" dirty="0" err="1" smtClean="0"/>
              <a:t>sa</a:t>
            </a:r>
            <a:r>
              <a:rPr lang="en-US" sz="2000" i="1" dirty="0" smtClean="0"/>
              <a:t> </a:t>
            </a:r>
            <a:r>
              <a:rPr lang="en-US" sz="2000" i="1" dirty="0" err="1" smtClean="0"/>
              <a:t>dva</a:t>
            </a:r>
            <a:r>
              <a:rPr lang="en-US" sz="2000" i="1" dirty="0" smtClean="0"/>
              <a:t> </a:t>
            </a:r>
            <a:r>
              <a:rPr lang="en-US" sz="2000" i="1" dirty="0" err="1" smtClean="0"/>
              <a:t>lica</a:t>
            </a:r>
            <a:r>
              <a:rPr lang="en-US" sz="2000" i="1" dirty="0" smtClean="0"/>
              <a:t> – </a:t>
            </a:r>
            <a:r>
              <a:rPr lang="en-US" sz="2000" i="1" dirty="0" err="1" smtClean="0"/>
              <a:t>lažna</a:t>
            </a:r>
            <a:r>
              <a:rPr lang="en-US" sz="2000" i="1" dirty="0" smtClean="0"/>
              <a:t>. Ili, </a:t>
            </a:r>
            <a:r>
              <a:rPr lang="en-US" sz="2000" i="1" dirty="0" err="1" smtClean="0"/>
              <a:t>ako</a:t>
            </a:r>
            <a:r>
              <a:rPr lang="en-US" sz="2000" i="1" dirty="0" smtClean="0"/>
              <a:t> se </a:t>
            </a:r>
            <a:r>
              <a:rPr lang="en-US" sz="2000" i="1" dirty="0" err="1" smtClean="0"/>
              <a:t>procenjuje</a:t>
            </a:r>
            <a:r>
              <a:rPr lang="en-US" sz="2000" i="1" dirty="0" smtClean="0"/>
              <a:t> </a:t>
            </a:r>
            <a:r>
              <a:rPr lang="en-US" sz="2000" i="1" dirty="0" err="1" smtClean="0"/>
              <a:t>činjenicom</a:t>
            </a:r>
            <a:r>
              <a:rPr lang="en-US" sz="2000" i="1" dirty="0" smtClean="0"/>
              <a:t> </a:t>
            </a:r>
            <a:r>
              <a:rPr lang="en-US" sz="2000" i="1" dirty="0" err="1" smtClean="0"/>
              <a:t>da</a:t>
            </a:r>
            <a:r>
              <a:rPr lang="en-US" sz="2000" i="1" dirty="0" smtClean="0"/>
              <a:t> se </a:t>
            </a:r>
            <a:r>
              <a:rPr lang="en-US" sz="2000" i="1" dirty="0" err="1" smtClean="0"/>
              <a:t>izraz</a:t>
            </a:r>
            <a:r>
              <a:rPr lang="en-US" sz="2000" i="1" dirty="0" smtClean="0"/>
              <a:t> „</a:t>
            </a:r>
            <a:r>
              <a:rPr lang="en-US" sz="2000" i="1" dirty="0" err="1" smtClean="0"/>
              <a:t>istok</a:t>
            </a:r>
            <a:r>
              <a:rPr lang="en-US" sz="2000" i="1" dirty="0" smtClean="0"/>
              <a:t> </a:t>
            </a:r>
            <a:r>
              <a:rPr lang="en-US" sz="2000" i="1" dirty="0" err="1" smtClean="0"/>
              <a:t>i</a:t>
            </a:r>
            <a:r>
              <a:rPr lang="en-US" sz="2000" i="1" dirty="0" smtClean="0"/>
              <a:t> </a:t>
            </a:r>
            <a:r>
              <a:rPr lang="en-US" sz="2000" i="1" dirty="0" err="1" smtClean="0"/>
              <a:t>zapad</a:t>
            </a:r>
            <a:r>
              <a:rPr lang="en-US" sz="2000" i="1" dirty="0" smtClean="0"/>
              <a:t>“ </a:t>
            </a:r>
            <a:r>
              <a:rPr lang="en-US" sz="2000" i="1" dirty="0" err="1" smtClean="0"/>
              <a:t>shvata</a:t>
            </a:r>
            <a:r>
              <a:rPr lang="en-US" sz="2000" i="1" dirty="0" smtClean="0"/>
              <a:t> </a:t>
            </a:r>
            <a:r>
              <a:rPr lang="en-US" sz="2000" i="1" dirty="0" err="1" smtClean="0"/>
              <a:t>kao</a:t>
            </a:r>
            <a:r>
              <a:rPr lang="en-US" sz="2000" i="1" dirty="0" smtClean="0"/>
              <a:t> „</a:t>
            </a:r>
            <a:r>
              <a:rPr lang="en-US" sz="2000" i="1" dirty="0" err="1" smtClean="0"/>
              <a:t>ceo</a:t>
            </a:r>
            <a:r>
              <a:rPr lang="en-US" sz="2000" i="1" dirty="0" smtClean="0"/>
              <a:t> </a:t>
            </a:r>
            <a:r>
              <a:rPr lang="en-US" sz="2000" i="1" dirty="0" err="1" smtClean="0"/>
              <a:t>svet</a:t>
            </a:r>
            <a:r>
              <a:rPr lang="en-US" sz="2000" i="1" dirty="0" smtClean="0"/>
              <a:t>“, </a:t>
            </a:r>
            <a:r>
              <a:rPr lang="en-US" sz="2000" i="1" dirty="0" err="1" smtClean="0"/>
              <a:t>da</a:t>
            </a:r>
            <a:r>
              <a:rPr lang="en-US" sz="2000" i="1" dirty="0" smtClean="0"/>
              <a:t> </a:t>
            </a:r>
            <a:r>
              <a:rPr lang="en-US" sz="2000" i="1" dirty="0" err="1" smtClean="0"/>
              <a:t>li</a:t>
            </a:r>
            <a:r>
              <a:rPr lang="en-US" sz="2000" i="1" dirty="0" smtClean="0"/>
              <a:t> </a:t>
            </a:r>
            <a:r>
              <a:rPr lang="en-US" sz="2000" i="1" dirty="0" err="1" smtClean="0"/>
              <a:t>treba</a:t>
            </a:r>
            <a:r>
              <a:rPr lang="en-US" sz="2000" i="1" dirty="0" smtClean="0"/>
              <a:t> </a:t>
            </a:r>
            <a:r>
              <a:rPr lang="en-US" sz="2000" i="1" dirty="0" err="1" smtClean="0"/>
              <a:t>da</a:t>
            </a:r>
            <a:r>
              <a:rPr lang="en-US" sz="2000" i="1" dirty="0" smtClean="0"/>
              <a:t> </a:t>
            </a:r>
            <a:r>
              <a:rPr lang="en-US" sz="2000" i="1" dirty="0" err="1" smtClean="0"/>
              <a:t>shvatimo</a:t>
            </a:r>
            <a:r>
              <a:rPr lang="en-US" sz="2000" i="1" dirty="0" smtClean="0"/>
              <a:t> </a:t>
            </a:r>
            <a:r>
              <a:rPr lang="en-US" sz="2000" i="1" dirty="0" err="1" smtClean="0"/>
              <a:t>da</a:t>
            </a:r>
            <a:r>
              <a:rPr lang="en-US" sz="2000" i="1" dirty="0" smtClean="0"/>
              <a:t> </a:t>
            </a:r>
            <a:r>
              <a:rPr lang="en-US" sz="2000" i="1" dirty="0" err="1" smtClean="0"/>
              <a:t>uključivanje</a:t>
            </a:r>
            <a:r>
              <a:rPr lang="en-US" sz="2000" i="1" dirty="0" smtClean="0"/>
              <a:t> </a:t>
            </a:r>
            <a:r>
              <a:rPr lang="en-US" sz="2000" i="1" dirty="0" err="1" smtClean="0"/>
              <a:t>druge</a:t>
            </a:r>
            <a:r>
              <a:rPr lang="en-US" sz="2000" i="1" dirty="0" smtClean="0"/>
              <a:t> </a:t>
            </a:r>
            <a:r>
              <a:rPr lang="en-US" sz="2000" i="1" dirty="0" err="1" smtClean="0"/>
              <a:t>dijade</a:t>
            </a:r>
            <a:r>
              <a:rPr lang="en-US" sz="2000" i="1" dirty="0" smtClean="0"/>
              <a:t> „sever </a:t>
            </a:r>
            <a:r>
              <a:rPr lang="en-US" sz="2000" i="1" dirty="0" err="1" smtClean="0"/>
              <a:t>i</a:t>
            </a:r>
            <a:r>
              <a:rPr lang="en-US" sz="2000" i="1" dirty="0" smtClean="0"/>
              <a:t> jug“ </a:t>
            </a:r>
            <a:r>
              <a:rPr lang="en-US" sz="2000" i="1" dirty="0" err="1" smtClean="0"/>
              <a:t>čini</a:t>
            </a:r>
            <a:r>
              <a:rPr lang="en-US" sz="2000" i="1" dirty="0" smtClean="0"/>
              <a:t> </a:t>
            </a:r>
            <a:r>
              <a:rPr lang="en-US" sz="2000" i="1" dirty="0" err="1" smtClean="0"/>
              <a:t>ovaj</a:t>
            </a:r>
            <a:r>
              <a:rPr lang="en-US" sz="2000" i="1" dirty="0" smtClean="0"/>
              <a:t> </a:t>
            </a:r>
            <a:r>
              <a:rPr lang="en-US" sz="2000" i="1" dirty="0" err="1" smtClean="0"/>
              <a:t>svet</a:t>
            </a:r>
            <a:r>
              <a:rPr lang="en-US" sz="2000" i="1" dirty="0" smtClean="0"/>
              <a:t> </a:t>
            </a:r>
            <a:r>
              <a:rPr lang="en-US" sz="2000" i="1" dirty="0" err="1" smtClean="0"/>
              <a:t>dvostrukim</a:t>
            </a:r>
            <a:r>
              <a:rPr lang="en-US" sz="2000" i="1" dirty="0" smtClean="0"/>
              <a:t>, </a:t>
            </a:r>
            <a:r>
              <a:rPr lang="en-US" sz="2000" i="1" dirty="0" err="1" smtClean="0"/>
              <a:t>na</a:t>
            </a:r>
            <a:r>
              <a:rPr lang="en-US" sz="2000" i="1" dirty="0" smtClean="0"/>
              <a:t> </a:t>
            </a:r>
            <a:r>
              <a:rPr lang="en-US" sz="2000" i="1" dirty="0" err="1" smtClean="0"/>
              <a:t>isti</a:t>
            </a:r>
            <a:r>
              <a:rPr lang="en-US" sz="2000" i="1" dirty="0" smtClean="0"/>
              <a:t> </a:t>
            </a:r>
            <a:r>
              <a:rPr lang="en-US" sz="2000" i="1" dirty="0" err="1" smtClean="0"/>
              <a:t>način</a:t>
            </a:r>
            <a:r>
              <a:rPr lang="en-US" sz="2000" i="1" dirty="0" smtClean="0"/>
              <a:t> </a:t>
            </a:r>
            <a:r>
              <a:rPr lang="en-US" sz="2000" i="1" dirty="0" err="1" smtClean="0"/>
              <a:t>na</a:t>
            </a:r>
            <a:r>
              <a:rPr lang="en-US" sz="2000" i="1" dirty="0" smtClean="0"/>
              <a:t> </a:t>
            </a:r>
            <a:r>
              <a:rPr lang="en-US" sz="2000" i="1" dirty="0" err="1" smtClean="0"/>
              <a:t>koji</a:t>
            </a:r>
            <a:r>
              <a:rPr lang="en-US" sz="2000" i="1" dirty="0" smtClean="0"/>
              <a:t> je Janus </a:t>
            </a:r>
            <a:r>
              <a:rPr lang="en-US" sz="2000" i="1" dirty="0" err="1" smtClean="0"/>
              <a:t>sa</a:t>
            </a:r>
            <a:r>
              <a:rPr lang="en-US" sz="2000" i="1" dirty="0" smtClean="0"/>
              <a:t> </a:t>
            </a:r>
            <a:r>
              <a:rPr lang="en-US" sz="2000" i="1" dirty="0" err="1" smtClean="0"/>
              <a:t>četiri</a:t>
            </a:r>
            <a:r>
              <a:rPr lang="en-US" sz="2000" i="1" dirty="0" smtClean="0"/>
              <a:t> </a:t>
            </a:r>
            <a:r>
              <a:rPr lang="en-US" sz="2000" i="1" dirty="0" err="1" smtClean="0"/>
              <a:t>lica</a:t>
            </a:r>
            <a:r>
              <a:rPr lang="en-US" sz="2000" i="1" dirty="0" smtClean="0"/>
              <a:t> </a:t>
            </a:r>
            <a:r>
              <a:rPr lang="en-US" sz="2000" i="1" dirty="0" err="1" smtClean="0"/>
              <a:t>nazvan</a:t>
            </a:r>
            <a:r>
              <a:rPr lang="en-US" sz="2000" i="1" dirty="0" smtClean="0"/>
              <a:t> „</a:t>
            </a:r>
            <a:r>
              <a:rPr lang="en-US" sz="2000" i="1" dirty="0" err="1" smtClean="0"/>
              <a:t>dvostrukim</a:t>
            </a:r>
            <a:r>
              <a:rPr lang="en-US" sz="2000" i="1" dirty="0" smtClean="0"/>
              <a:t> </a:t>
            </a:r>
            <a:r>
              <a:rPr lang="en-US" sz="2000" i="1" dirty="0" err="1" smtClean="0"/>
              <a:t>Janusom</a:t>
            </a:r>
            <a:r>
              <a:rPr lang="en-US" sz="2000" i="1" dirty="0" smtClean="0"/>
              <a:t>“...“</a:t>
            </a:r>
            <a:endParaRPr lang="sr-Latn-RS" sz="2000" i="1" dirty="0" smtClean="0"/>
          </a:p>
          <a:p>
            <a:endParaRPr lang="sr-Latn-RS" i="1" dirty="0" smtClean="0"/>
          </a:p>
          <a:p>
            <a:r>
              <a:rPr lang="sr-Latn-RS" i="1" dirty="0" smtClean="0"/>
              <a:t>                                  Sveti  Augustin: “De civitate  Dei”, (VII, 8)</a:t>
            </a:r>
            <a:endParaRPr lang="en-US" dirty="0"/>
          </a:p>
        </p:txBody>
      </p:sp>
      <p:pic>
        <p:nvPicPr>
          <p:cNvPr id="5" name="Content Placeholder 4" descr="četvoroglavi. Rim.jpg"/>
          <p:cNvPicPr>
            <a:picLocks noGrp="1" noChangeAspect="1"/>
          </p:cNvPicPr>
          <p:nvPr>
            <p:ph sz="half" idx="1"/>
          </p:nvPr>
        </p:nvPicPr>
        <p:blipFill>
          <a:blip r:embed="rId2"/>
          <a:stretch>
            <a:fillRect/>
          </a:stretch>
        </p:blipFill>
        <p:spPr>
          <a:xfrm>
            <a:off x="533400" y="1981200"/>
            <a:ext cx="2684067" cy="338328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38200"/>
            <a:ext cx="8610600" cy="5257800"/>
          </a:xfrm>
        </p:spPr>
        <p:txBody>
          <a:bodyPr/>
          <a:lstStyle/>
          <a:p>
            <a:r>
              <a:rPr lang="sr-Latn-RS" sz="2400" dirty="0" smtClean="0"/>
              <a:t>Kolikogod Sveti Augustin, kao hrišćanin, kritikuje rimski politeizam, on dovodi Janusa u vezu sa “četiri strane sveta”, a upravo te četiri strane sveta predstavljaju jedan astronomski koncept, vezan jedino i isključivo sa posmatranjem neba i nebeskih tela...</a:t>
            </a:r>
            <a:br>
              <a:rPr lang="sr-Latn-RS" sz="2400" dirty="0" smtClean="0"/>
            </a:br>
            <a:r>
              <a:rPr lang="sr-Latn-RS" sz="2400" dirty="0" smtClean="0"/>
              <a:t/>
            </a:r>
            <a:br>
              <a:rPr lang="sr-Latn-RS" sz="2400" dirty="0" smtClean="0"/>
            </a:br>
            <a:r>
              <a:rPr lang="sr-Latn-RS" sz="2400" dirty="0" smtClean="0"/>
              <a:t/>
            </a:r>
            <a:br>
              <a:rPr lang="sr-Latn-RS" sz="2400" dirty="0" smtClean="0"/>
            </a:br>
            <a:r>
              <a:rPr lang="sr-Latn-RS" sz="2400" dirty="0" smtClean="0"/>
              <a:t>I nije samo to: četvoroglavi Janus se nalazi na mostu Fabricio, koji postoji i danas, a sagrađen je 62.godine stare ere. A upravo taj most je postavljen na astronomski značajnom pravcu: pravcu izlaska Sunca na dugodnevicu i njegovo</a:t>
            </a:r>
            <a:r>
              <a:rPr lang="en-US" sz="2400" dirty="0" smtClean="0"/>
              <a:t>g</a:t>
            </a:r>
            <a:r>
              <a:rPr lang="sr-Latn-RS" sz="2400" dirty="0" smtClean="0"/>
              <a:t> zalask</a:t>
            </a:r>
            <a:r>
              <a:rPr lang="en-US" sz="2400" dirty="0" smtClean="0"/>
              <a:t>a</a:t>
            </a:r>
            <a:r>
              <a:rPr lang="sr-Latn-RS" sz="2400" dirty="0" smtClean="0"/>
              <a:t> na kratkodnevicu</a:t>
            </a:r>
            <a:r>
              <a:rPr lang="en-US" sz="2400" dirty="0" smtClean="0"/>
              <a:t> </a:t>
            </a:r>
            <a:r>
              <a:rPr lang="sr-Latn-RS" sz="2400" dirty="0" smtClean="0"/>
              <a:t>(provereno pomoću astronomskog softvera RedShift 7, za vreme u kom je most sagrađen)</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5964936"/>
          </a:xfrm>
        </p:spPr>
        <p:txBody>
          <a:bodyPr/>
          <a:lstStyle/>
          <a:p>
            <a:r>
              <a:rPr lang="sr-Latn-RS" dirty="0" smtClean="0"/>
              <a:t>Most Fabricio</a:t>
            </a:r>
            <a:br>
              <a:rPr lang="sr-Latn-RS" dirty="0" smtClean="0"/>
            </a:br>
            <a:r>
              <a:rPr lang="sr-Latn-RS" sz="2000" dirty="0" smtClean="0"/>
              <a:t>   (povezuje ostrvo na Tibru sa Marsovim poljem)</a:t>
            </a:r>
            <a:r>
              <a:rPr lang="sr-Latn-RS" dirty="0" smtClean="0"/>
              <a:t/>
            </a:r>
            <a:br>
              <a:rPr lang="sr-Latn-RS" dirty="0" smtClean="0"/>
            </a:br>
            <a:r>
              <a:rPr lang="sr-Latn-RS" dirty="0" smtClean="0"/>
              <a:t/>
            </a:r>
            <a:br>
              <a:rPr lang="sr-Latn-RS" dirty="0" smtClean="0"/>
            </a:br>
            <a:r>
              <a:rPr lang="sr-Latn-RS" dirty="0" smtClean="0"/>
              <a:t/>
            </a:r>
            <a:br>
              <a:rPr lang="sr-Latn-RS" dirty="0" smtClean="0"/>
            </a:br>
            <a:endParaRPr lang="en-US" dirty="0"/>
          </a:p>
        </p:txBody>
      </p:sp>
      <p:pic>
        <p:nvPicPr>
          <p:cNvPr id="3" name="Picture 2" descr="Fabricio.jpg"/>
          <p:cNvPicPr>
            <a:picLocks noChangeAspect="1"/>
          </p:cNvPicPr>
          <p:nvPr/>
        </p:nvPicPr>
        <p:blipFill>
          <a:blip r:embed="rId2"/>
          <a:stretch>
            <a:fillRect/>
          </a:stretch>
        </p:blipFill>
        <p:spPr>
          <a:xfrm>
            <a:off x="533400" y="1524000"/>
            <a:ext cx="8115300" cy="4572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324600"/>
          </a:xfrm>
        </p:spPr>
        <p:txBody>
          <a:bodyPr/>
          <a:lstStyle/>
          <a:p>
            <a:r>
              <a:rPr lang="sr-Latn-RS" sz="2000" dirty="0" smtClean="0"/>
              <a:t>Prema astronomskim proračunima, u Rimu Sunce</a:t>
            </a:r>
            <a:r>
              <a:rPr lang="en-US" sz="2000" dirty="0" smtClean="0"/>
              <a:t> je 62. </a:t>
            </a:r>
            <a:r>
              <a:rPr lang="en-US" sz="2000" dirty="0" err="1" smtClean="0"/>
              <a:t>godine</a:t>
            </a:r>
            <a:r>
              <a:rPr lang="en-US" sz="2000" dirty="0" smtClean="0"/>
              <a:t> stare ere</a:t>
            </a:r>
            <a:r>
              <a:rPr lang="sr-Latn-RS" sz="2000" dirty="0" smtClean="0"/>
              <a:t> izlazi</a:t>
            </a:r>
            <a:r>
              <a:rPr lang="en-US" sz="2000" dirty="0" smtClean="0"/>
              <a:t>lo</a:t>
            </a:r>
            <a:r>
              <a:rPr lang="sr-Latn-RS" sz="2000" dirty="0" smtClean="0"/>
              <a:t> na azm: </a:t>
            </a:r>
            <a:r>
              <a:rPr lang="en-US" sz="2000" dirty="0" err="1" smtClean="0"/>
              <a:t>56</a:t>
            </a:r>
            <a:r>
              <a:rPr lang="en-US" sz="2000" baseline="30000" dirty="0" err="1" smtClean="0"/>
              <a:t>o</a:t>
            </a:r>
            <a:r>
              <a:rPr lang="en-US" sz="2000" dirty="0" smtClean="0"/>
              <a:t> 00' 44'' (u </a:t>
            </a:r>
            <a:r>
              <a:rPr lang="en-US" sz="2000" dirty="0" err="1" smtClean="0"/>
              <a:t>uslovima</a:t>
            </a:r>
            <a:r>
              <a:rPr lang="en-US" sz="2000" dirty="0" smtClean="0"/>
              <a:t> </a:t>
            </a:r>
            <a:r>
              <a:rPr lang="en-US" sz="2000" dirty="0" err="1" smtClean="0"/>
              <a:t>ravnog</a:t>
            </a:r>
            <a:r>
              <a:rPr lang="en-US" sz="2000" dirty="0" smtClean="0"/>
              <a:t> </a:t>
            </a:r>
            <a:r>
              <a:rPr lang="en-US" sz="2000" dirty="0" err="1" smtClean="0"/>
              <a:t>horizonta</a:t>
            </a:r>
            <a:r>
              <a:rPr lang="en-US" sz="2000" dirty="0" smtClean="0"/>
              <a:t>, </a:t>
            </a:r>
            <a:r>
              <a:rPr lang="en-US" sz="2000" dirty="0" err="1" smtClean="0"/>
              <a:t>korigovano</a:t>
            </a:r>
            <a:r>
              <a:rPr lang="en-US" sz="2000" dirty="0" smtClean="0"/>
              <a:t> </a:t>
            </a:r>
            <a:r>
              <a:rPr lang="en-US" sz="2000" dirty="0" err="1" smtClean="0"/>
              <a:t>za</a:t>
            </a:r>
            <a:r>
              <a:rPr lang="en-US" sz="2000" dirty="0" smtClean="0"/>
              <a:t> </a:t>
            </a:r>
            <a:r>
              <a:rPr lang="en-US" sz="2000" dirty="0" err="1" smtClean="0"/>
              <a:t>refrakciju</a:t>
            </a:r>
            <a:r>
              <a:rPr lang="en-US" sz="2000" dirty="0" smtClean="0"/>
              <a:t>)</a:t>
            </a:r>
            <a:r>
              <a:rPr lang="sr-Latn-RS" sz="2000" dirty="0" smtClean="0"/>
              <a:t>. Upravo to je pravac pružanja mosta Fabricio, koji čuva četvoroglavi Janus:</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Ovidije, u svom delu Fasti, pominje i most i ostrvo na koje vodi, na kome se nalaze hramovi Jupitera</a:t>
            </a:r>
            <a:r>
              <a:rPr lang="en-US" sz="2000" dirty="0" smtClean="0"/>
              <a:t> </a:t>
            </a:r>
            <a:r>
              <a:rPr lang="en-US" sz="2000" dirty="0" err="1" smtClean="0"/>
              <a:t>i</a:t>
            </a:r>
            <a:r>
              <a:rPr lang="en-US" sz="2000" dirty="0" smtClean="0"/>
              <a:t> </a:t>
            </a:r>
            <a:r>
              <a:rPr lang="en-US" sz="2000" dirty="0" err="1" smtClean="0"/>
              <a:t>Eskulapa</a:t>
            </a:r>
            <a:r>
              <a:rPr lang="en-US" sz="2000" dirty="0" smtClean="0"/>
              <a:t>,</a:t>
            </a:r>
            <a:r>
              <a:rPr lang="sr-Latn-RS" sz="2000" dirty="0" smtClean="0"/>
              <a:t> “moćnog dede i unuka, zajedno...”</a:t>
            </a:r>
            <a:r>
              <a:rPr lang="sr-Latn-RS" sz="2400" dirty="0" smtClean="0"/>
              <a:t/>
            </a:r>
            <a:br>
              <a:rPr lang="sr-Latn-RS" sz="2400" dirty="0" smtClean="0"/>
            </a:br>
            <a:r>
              <a:rPr lang="sr-Latn-RS" sz="2400" dirty="0" smtClean="0"/>
              <a:t/>
            </a:r>
            <a:br>
              <a:rPr lang="sr-Latn-RS" sz="2400" dirty="0" smtClean="0"/>
            </a:br>
            <a:endParaRPr lang="en-US" sz="2400" dirty="0"/>
          </a:p>
        </p:txBody>
      </p:sp>
      <p:pic>
        <p:nvPicPr>
          <p:cNvPr id="3" name="Picture 2" descr="Fabricio 2.jpg"/>
          <p:cNvPicPr>
            <a:picLocks noChangeAspect="1"/>
          </p:cNvPicPr>
          <p:nvPr/>
        </p:nvPicPr>
        <p:blipFill>
          <a:blip r:embed="rId2"/>
          <a:stretch>
            <a:fillRect/>
          </a:stretch>
        </p:blipFill>
        <p:spPr>
          <a:xfrm>
            <a:off x="1981200" y="1524000"/>
            <a:ext cx="5010478" cy="41148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2064"/>
            <a:ext cx="8534400" cy="5888736"/>
          </a:xfrm>
        </p:spPr>
        <p:txBody>
          <a:bodyPr/>
          <a:lstStyle/>
          <a:p>
            <a:r>
              <a:rPr lang="sr-Latn-RS" sz="2400" dirty="0" smtClean="0"/>
              <a:t>To je samo deo onoga zbog čega je ovo Ovidijevo delo bilo nama interesantno.</a:t>
            </a:r>
            <a:br>
              <a:rPr lang="sr-Latn-RS" sz="2400" dirty="0" smtClean="0"/>
            </a:br>
            <a:r>
              <a:rPr lang="sr-Latn-RS" sz="2400" dirty="0" smtClean="0"/>
              <a:t/>
            </a:r>
            <a:br>
              <a:rPr lang="sr-Latn-RS" sz="2400" dirty="0" smtClean="0"/>
            </a:br>
            <a:r>
              <a:rPr lang="sr-Latn-RS" sz="2400" dirty="0" smtClean="0"/>
              <a:t>Na primer, prošle godine, kada smo prevodili ovu knjigu, rimski praznik </a:t>
            </a:r>
            <a:r>
              <a:rPr lang="sr-Latn-RS" sz="2400" dirty="0" smtClean="0">
                <a:solidFill>
                  <a:srgbClr val="FFFF00"/>
                </a:solidFill>
              </a:rPr>
              <a:t>FERALIA</a:t>
            </a:r>
            <a:r>
              <a:rPr lang="sr-Latn-RS" sz="2400" dirty="0" smtClean="0"/>
              <a:t>, posvećen mrtvima, bio je u isti dan (21.februara, naravno, po julijanskom kalendaru) kao i naše ZADUŠNICE.</a:t>
            </a:r>
            <a:br>
              <a:rPr lang="sr-Latn-RS" sz="2400" dirty="0" smtClean="0"/>
            </a:br>
            <a:r>
              <a:rPr lang="sr-Latn-RS" sz="2400" dirty="0" smtClean="0"/>
              <a:t/>
            </a:r>
            <a:br>
              <a:rPr lang="sr-Latn-RS" sz="2400" dirty="0" smtClean="0"/>
            </a:br>
            <a:r>
              <a:rPr lang="sr-Latn-RS" sz="2400" dirty="0" smtClean="0">
                <a:solidFill>
                  <a:srgbClr val="FFFF00"/>
                </a:solidFill>
              </a:rPr>
              <a:t>Vuna i koža </a:t>
            </a:r>
            <a:r>
              <a:rPr lang="sr-Latn-RS" sz="2400" dirty="0" smtClean="0"/>
              <a:t>su bili materijali posvećeni mrtvima, isto je i u narodnoj religiji Srba</a:t>
            </a:r>
            <a:br>
              <a:rPr lang="sr-Latn-RS" sz="2400" dirty="0" smtClean="0"/>
            </a:br>
            <a:r>
              <a:rPr lang="sr-Latn-RS" sz="2400" dirty="0" smtClean="0"/>
              <a:t/>
            </a:r>
            <a:br>
              <a:rPr lang="sr-Latn-RS" sz="2400" dirty="0" smtClean="0"/>
            </a:br>
            <a:r>
              <a:rPr lang="sr-Latn-RS" sz="2400" dirty="0" smtClean="0">
                <a:solidFill>
                  <a:srgbClr val="FFFF00"/>
                </a:solidFill>
              </a:rPr>
              <a:t>Beli glog </a:t>
            </a:r>
            <a:r>
              <a:rPr lang="sr-Latn-RS" sz="2400" dirty="0" smtClean="0"/>
              <a:t>(</a:t>
            </a:r>
            <a:r>
              <a:rPr lang="sr-Latn-RS" sz="2400" i="1" dirty="0" smtClean="0"/>
              <a:t>Crataegus alba</a:t>
            </a:r>
            <a:r>
              <a:rPr lang="sr-Latn-RS" sz="2400" dirty="0" smtClean="0"/>
              <a:t>) je za Rimljane bio kultna biljka, sličan značaj ima i u narodnoj religiji Srba. </a:t>
            </a:r>
            <a:br>
              <a:rPr lang="sr-Latn-RS" sz="2400" dirty="0" smtClean="0"/>
            </a:br>
            <a:r>
              <a:rPr lang="sr-Latn-RS" sz="2400" dirty="0" smtClean="0"/>
              <a:t/>
            </a:r>
            <a:br>
              <a:rPr lang="sr-Latn-RS" sz="2400" dirty="0" smtClean="0"/>
            </a:br>
            <a:r>
              <a:rPr lang="sr-Latn-RS" sz="2400" dirty="0" smtClean="0"/>
              <a:t/>
            </a:r>
            <a:br>
              <a:rPr lang="sr-Latn-RS" sz="2400" dirty="0" smtClean="0"/>
            </a:br>
            <a:r>
              <a:rPr lang="en-US" sz="2400" dirty="0" smtClean="0"/>
              <a:t/>
            </a:r>
            <a:br>
              <a:rPr lang="en-US" sz="2400" dirty="0" smtClean="0"/>
            </a:b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2064"/>
            <a:ext cx="8610600" cy="3221736"/>
          </a:xfrm>
        </p:spPr>
        <p:txBody>
          <a:bodyPr/>
          <a:lstStyle/>
          <a:p>
            <a:r>
              <a:rPr lang="sr-Latn-RS" sz="2400" dirty="0" smtClean="0"/>
              <a:t>Svaki Ovidijev stih nekuda vodi slobodne asocijacije čitaoca, čak i kada pesnik pravi greške po pitanju izlazaka i zalazaka nekih zvezda povezujući ih sa određenim datumima. </a:t>
            </a:r>
            <a:br>
              <a:rPr lang="sr-Latn-RS" sz="2400" dirty="0" smtClean="0"/>
            </a:br>
            <a:r>
              <a:rPr lang="sr-Latn-RS" sz="2400" dirty="0" smtClean="0"/>
              <a:t/>
            </a:r>
            <a:br>
              <a:rPr lang="sr-Latn-RS" sz="2400" dirty="0" smtClean="0"/>
            </a:br>
            <a:r>
              <a:rPr lang="sr-Latn-RS" sz="2400" dirty="0" smtClean="0"/>
              <a:t/>
            </a:r>
            <a:br>
              <a:rPr lang="sr-Latn-RS" sz="2400" dirty="0" smtClean="0"/>
            </a:br>
            <a:r>
              <a:rPr lang="sr-Latn-RS" sz="2400" dirty="0" smtClean="0"/>
              <a:t>Te greške su posledica činjenice da je Ovidije bio pesnik a ne astronom, kao i činjenice da je bio prisiljen da dobar deo ovog svog dela piše u progonstvu, gde mu nisu bile dostupne ni biblioteke niti kontakti sa rimskim zvezdoznancima.</a:t>
            </a:r>
            <a:br>
              <a:rPr lang="sr-Latn-RS" sz="2400" dirty="0" smtClean="0"/>
            </a:br>
            <a:r>
              <a:rPr lang="sr-Latn-RS" sz="2400" dirty="0" smtClean="0"/>
              <a:t/>
            </a:r>
            <a:br>
              <a:rPr lang="sr-Latn-RS" sz="2400" dirty="0" smtClean="0"/>
            </a:br>
            <a:r>
              <a:rPr lang="en-US" sz="2400" dirty="0" smtClean="0"/>
              <a:t> </a:t>
            </a:r>
            <a:r>
              <a:rPr lang="en-US" sz="2400" dirty="0" err="1" smtClean="0"/>
              <a:t>Knjiga</a:t>
            </a:r>
            <a:r>
              <a:rPr lang="en-US" sz="2400" dirty="0" smtClean="0"/>
              <a:t> je </a:t>
            </a:r>
            <a:r>
              <a:rPr lang="en-US" sz="2400" dirty="0" err="1" smtClean="0"/>
              <a:t>ve</a:t>
            </a:r>
            <a:r>
              <a:rPr lang="sr-Latn-RS" sz="2400" dirty="0" smtClean="0"/>
              <a:t>ć u prodaji u većim knjižarama u Srbiji. </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041136"/>
          </a:xfrm>
        </p:spPr>
        <p:txBody>
          <a:bodyPr/>
          <a:lstStyle/>
          <a:p>
            <a:r>
              <a:rPr lang="en-US" dirty="0" err="1" smtClean="0"/>
              <a:t>Publije</a:t>
            </a:r>
            <a:r>
              <a:rPr lang="en-US" dirty="0" smtClean="0"/>
              <a:t> </a:t>
            </a:r>
            <a:r>
              <a:rPr lang="en-US" dirty="0" err="1" smtClean="0"/>
              <a:t>Ovidije</a:t>
            </a:r>
            <a:r>
              <a:rPr lang="en-US" dirty="0" smtClean="0"/>
              <a:t> </a:t>
            </a:r>
            <a:r>
              <a:rPr lang="en-US" dirty="0" err="1" smtClean="0"/>
              <a:t>Nazon</a:t>
            </a: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sr-Latn-RS" dirty="0" smtClean="0"/>
              <a:t/>
            </a:r>
            <a:br>
              <a:rPr lang="sr-Latn-RS" dirty="0" smtClean="0"/>
            </a:br>
            <a:r>
              <a:rPr lang="en-US" dirty="0" smtClean="0"/>
              <a:t/>
            </a:r>
            <a:br>
              <a:rPr lang="en-US" dirty="0" smtClean="0"/>
            </a:br>
            <a:r>
              <a:rPr lang="en-US" sz="2000" dirty="0" smtClean="0"/>
              <a:t>Ro</a:t>
            </a:r>
            <a:r>
              <a:rPr lang="sr-Latn-RS" sz="2000" dirty="0" smtClean="0"/>
              <a:t>đen u Sulmu (današnja Sulmona) 20.marta 43. god stare ere</a:t>
            </a:r>
            <a:br>
              <a:rPr lang="sr-Latn-RS" sz="2000" dirty="0" smtClean="0"/>
            </a:br>
            <a:r>
              <a:rPr lang="sr-Latn-RS" sz="2000" dirty="0" smtClean="0"/>
              <a:t>Umro u Tomiju (današnja Konstanca u Rumuniji, 17. ili 18. godine nove ere</a:t>
            </a:r>
            <a:r>
              <a:rPr lang="en-US" dirty="0" smtClean="0"/>
              <a:t/>
            </a:r>
            <a:br>
              <a:rPr lang="en-US" dirty="0" smtClean="0"/>
            </a:br>
            <a:r>
              <a:rPr lang="en-US" dirty="0" smtClean="0"/>
              <a:t> </a:t>
            </a:r>
            <a:endParaRPr lang="en-US" dirty="0"/>
          </a:p>
        </p:txBody>
      </p:sp>
      <p:pic>
        <p:nvPicPr>
          <p:cNvPr id="2050" name="Picture 2" descr="C:\Users\Master Sanja\Desktop\Ovidije portret.jpg"/>
          <p:cNvPicPr>
            <a:picLocks noChangeAspect="1" noChangeArrowheads="1"/>
          </p:cNvPicPr>
          <p:nvPr/>
        </p:nvPicPr>
        <p:blipFill>
          <a:blip r:embed="rId2"/>
          <a:srcRect/>
          <a:stretch>
            <a:fillRect/>
          </a:stretch>
        </p:blipFill>
        <p:spPr bwMode="auto">
          <a:xfrm>
            <a:off x="3359150" y="1739900"/>
            <a:ext cx="2425700" cy="3378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2064"/>
            <a:ext cx="8382000" cy="5964936"/>
          </a:xfrm>
        </p:spPr>
        <p:txBody>
          <a:bodyPr/>
          <a:lstStyle/>
          <a:p>
            <a:r>
              <a:rPr lang="sr-Latn-RS" dirty="0" smtClean="0"/>
              <a:t>Zašto baš “Fasti”?</a:t>
            </a:r>
            <a:br>
              <a:rPr lang="sr-Latn-RS" dirty="0" smtClean="0"/>
            </a:br>
            <a:r>
              <a:rPr lang="sr-Latn-RS" dirty="0" smtClean="0"/>
              <a:t/>
            </a:r>
            <a:br>
              <a:rPr lang="sr-Latn-RS" dirty="0" smtClean="0"/>
            </a:br>
            <a:r>
              <a:rPr lang="sr-Latn-RS" dirty="0" smtClean="0"/>
              <a:t>  </a:t>
            </a:r>
            <a:r>
              <a:rPr lang="sr-Latn-RS" sz="2400" dirty="0" smtClean="0"/>
              <a:t>Prvenstveno zbog astronomskih znanja u kulturi   </a:t>
            </a:r>
            <a:br>
              <a:rPr lang="sr-Latn-RS" sz="2400" dirty="0" smtClean="0"/>
            </a:br>
            <a:r>
              <a:rPr lang="sr-Latn-RS" sz="2400" dirty="0" smtClean="0"/>
              <a:t>       antičkog Rima: Ovidije daje preko 40 datuma</a:t>
            </a:r>
            <a:br>
              <a:rPr lang="sr-Latn-RS" sz="2400" dirty="0" smtClean="0"/>
            </a:br>
            <a:r>
              <a:rPr lang="sr-Latn-RS" sz="2400" dirty="0" smtClean="0"/>
              <a:t>       različitih praznika, vezanih za astronomske</a:t>
            </a:r>
            <a:br>
              <a:rPr lang="sr-Latn-RS" sz="2400" dirty="0" smtClean="0"/>
            </a:br>
            <a:r>
              <a:rPr lang="sr-Latn-RS" sz="2400" dirty="0" smtClean="0"/>
              <a:t>       događaje</a:t>
            </a:r>
            <a:br>
              <a:rPr lang="sr-Latn-RS" sz="2400" dirty="0" smtClean="0"/>
            </a:br>
            <a:r>
              <a:rPr lang="sr-Latn-RS" sz="2400" dirty="0" smtClean="0"/>
              <a:t>  </a:t>
            </a:r>
            <a:br>
              <a:rPr lang="sr-Latn-RS" sz="2400" dirty="0" smtClean="0"/>
            </a:br>
            <a:r>
              <a:rPr lang="sr-Latn-RS" sz="2400" dirty="0" smtClean="0"/>
              <a:t>    Delo do sada nije prevedeno na Srpski jezik</a:t>
            </a:r>
            <a:br>
              <a:rPr lang="sr-Latn-RS" sz="2400" dirty="0" smtClean="0"/>
            </a:br>
            <a:r>
              <a:rPr lang="sr-Latn-RS" sz="2400" dirty="0" smtClean="0"/>
              <a:t/>
            </a:r>
            <a:br>
              <a:rPr lang="sr-Latn-RS" sz="2400" dirty="0" smtClean="0"/>
            </a:br>
            <a:r>
              <a:rPr lang="sr-Latn-RS" sz="2400" dirty="0" smtClean="0"/>
              <a:t>    Zahteva interdisciplinarni pristup: u njemu je        </a:t>
            </a:r>
            <a:br>
              <a:rPr lang="sr-Latn-RS" sz="2400" dirty="0" smtClean="0"/>
            </a:br>
            <a:r>
              <a:rPr lang="sr-Latn-RS" sz="2400" dirty="0" smtClean="0"/>
              <a:t>       mnogo mitologije, istorije, astronomije...</a:t>
            </a:r>
            <a:r>
              <a:rPr lang="sr-Latn-RS" dirty="0" smtClean="0"/>
              <a:t/>
            </a:r>
            <a:br>
              <a:rPr lang="sr-Latn-R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6248400"/>
          </a:xfrm>
        </p:spPr>
        <p:txBody>
          <a:bodyPr/>
          <a:lstStyle/>
          <a:p>
            <a:r>
              <a:rPr lang="sr-Latn-RS" dirty="0" smtClean="0"/>
              <a:t>Zašto smo ga preveli?</a:t>
            </a:r>
            <a:br>
              <a:rPr lang="sr-Latn-RS" dirty="0" smtClean="0"/>
            </a:br>
            <a:r>
              <a:rPr lang="sr-Latn-RS" dirty="0" smtClean="0"/>
              <a:t/>
            </a:r>
            <a:br>
              <a:rPr lang="sr-Latn-RS" dirty="0" smtClean="0"/>
            </a:br>
            <a:r>
              <a:rPr lang="sr-Latn-RS" sz="2400" dirty="0" smtClean="0"/>
              <a:t>Delo je prevedeno na mnoge jezike, tako da svaki obrazovan čovek danas može da ga pročita</a:t>
            </a:r>
            <a:br>
              <a:rPr lang="sr-Latn-RS" sz="2400" dirty="0" smtClean="0"/>
            </a:br>
            <a:r>
              <a:rPr lang="sr-Latn-RS" sz="2400" dirty="0" smtClean="0"/>
              <a:t/>
            </a:r>
            <a:br>
              <a:rPr lang="sr-Latn-RS" sz="2400" dirty="0" smtClean="0"/>
            </a:br>
            <a:r>
              <a:rPr lang="sr-Latn-RS" sz="2400" dirty="0" smtClean="0"/>
              <a:t>Čitajući na stranom jeziku, tekst je razumljiv čitaocu ali on nema </a:t>
            </a:r>
            <a:r>
              <a:rPr lang="sr-Latn-RS" sz="2400" dirty="0" smtClean="0">
                <a:solidFill>
                  <a:srgbClr val="FFFF00"/>
                </a:solidFill>
              </a:rPr>
              <a:t>SLOBODAN PROTOK ASOCIJACIJA</a:t>
            </a:r>
            <a:r>
              <a:rPr lang="sr-Latn-RS" sz="2400" dirty="0" smtClean="0"/>
              <a:t>, kao ni </a:t>
            </a:r>
            <a:r>
              <a:rPr lang="sr-Latn-RS" sz="2400" dirty="0" smtClean="0">
                <a:solidFill>
                  <a:srgbClr val="FFFF00"/>
                </a:solidFill>
              </a:rPr>
              <a:t>pun emotivni odgovor</a:t>
            </a:r>
            <a:r>
              <a:rPr lang="sr-Latn-RS" sz="2400" dirty="0" smtClean="0"/>
              <a:t> na tekst, čime je dublje razumevanje i istraživanje značajno otežano</a:t>
            </a:r>
            <a:br>
              <a:rPr lang="sr-Latn-RS" sz="2400" dirty="0" smtClean="0"/>
            </a:br>
            <a:r>
              <a:rPr lang="sr-Latn-RS" sz="2400" dirty="0" smtClean="0"/>
              <a:t/>
            </a:r>
            <a:br>
              <a:rPr lang="sr-Latn-RS" sz="2400" dirty="0" smtClean="0"/>
            </a:br>
            <a:r>
              <a:rPr lang="sr-Latn-RS" sz="2400" dirty="0" smtClean="0"/>
              <a:t>Preveli smo ga sa Engleskog jezika, koristeći prevod Džemsa Džordža Frejzera, uz kontrolu latinskog prepisa iz 10. veka</a:t>
            </a:r>
            <a:br>
              <a:rPr lang="sr-Latn-RS" sz="2400" dirty="0" smtClean="0"/>
            </a:br>
            <a:r>
              <a:rPr lang="sr-Latn-RS" sz="2400" dirty="0" smtClean="0"/>
              <a:t/>
            </a:r>
            <a:br>
              <a:rPr lang="sr-Latn-RS" sz="2400" dirty="0" smtClean="0"/>
            </a:br>
            <a:r>
              <a:rPr lang="sr-Latn-RS" sz="2400" dirty="0" smtClean="0"/>
              <a:t>Imali smo u vidu aktuelnost “kalendarskog pitanja”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324600"/>
          </a:xfrm>
        </p:spPr>
        <p:txBody>
          <a:bodyPr/>
          <a:lstStyle/>
          <a:p>
            <a:r>
              <a:rPr lang="sr-Latn-RS" sz="2800" dirty="0" smtClean="0"/>
              <a:t>Ovidijeve kalendarske odrednice:</a:t>
            </a:r>
            <a:br>
              <a:rPr lang="sr-Latn-RS" sz="2800" dirty="0" smtClean="0"/>
            </a:br>
            <a:r>
              <a:rPr lang="sr-Latn-RS" sz="2800" dirty="0" smtClean="0"/>
              <a:t/>
            </a:r>
            <a:br>
              <a:rPr lang="sr-Latn-RS" sz="2800" dirty="0" smtClean="0"/>
            </a:br>
            <a:r>
              <a:rPr lang="sr-Latn-RS" sz="2000" dirty="0" smtClean="0"/>
              <a:t>Prvi pokušaj provere tačnosti Ovidijevih kalendarskih odrednica načinio je još u 19. veku </a:t>
            </a:r>
            <a:r>
              <a:rPr lang="sr-Latn-RS" sz="2000" dirty="0" smtClean="0">
                <a:solidFill>
                  <a:srgbClr val="FFC000"/>
                </a:solidFill>
              </a:rPr>
              <a:t>Kristijan Ludvig Ideler</a:t>
            </a:r>
            <a:r>
              <a:rPr lang="sr-Latn-RS" sz="2000" dirty="0" smtClean="0"/>
              <a:t>, nemački matematičar, astronom i hronologista.</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
            </a:r>
            <a:br>
              <a:rPr lang="sr-Latn-RS" sz="2000" dirty="0" smtClean="0"/>
            </a:br>
            <a:r>
              <a:rPr lang="sr-Latn-RS" sz="2000" dirty="0" smtClean="0"/>
              <a:t>Danas postoje moćni astronomski softveri (RedShift 7, PLSV – Planetary, stellar and lunar visibility), pa je lakše proveriti Ovidijeve navode. Nekoliko savremenih astronoma se poduhvatilo tog posla, na </a:t>
            </a:r>
            <a:r>
              <a:rPr lang="sr-Latn-RS" sz="2000" dirty="0" smtClean="0"/>
              <a:t>primer: </a:t>
            </a:r>
            <a:br>
              <a:rPr lang="sr-Latn-RS" sz="2000" dirty="0" smtClean="0"/>
            </a:br>
            <a:r>
              <a:rPr lang="sr-Latn-RS" sz="2000" dirty="0" smtClean="0"/>
              <a:t/>
            </a:r>
            <a:br>
              <a:rPr lang="sr-Latn-RS" sz="2000" dirty="0" smtClean="0"/>
            </a:br>
            <a:r>
              <a:rPr lang="sr-Latn-RS" sz="2000" dirty="0" smtClean="0">
                <a:solidFill>
                  <a:srgbClr val="FFC000"/>
                </a:solidFill>
              </a:rPr>
              <a:t>Metju </a:t>
            </a:r>
            <a:r>
              <a:rPr lang="sr-Latn-RS" sz="2000" dirty="0" smtClean="0">
                <a:solidFill>
                  <a:srgbClr val="FFC000"/>
                </a:solidFill>
              </a:rPr>
              <a:t>Robinson</a:t>
            </a:r>
            <a:r>
              <a:rPr lang="sr-Latn-RS" sz="2000" dirty="0" smtClean="0"/>
              <a:t>, (</a:t>
            </a:r>
            <a:r>
              <a:rPr lang="sr-Latn-RS" sz="2000" i="1" dirty="0" smtClean="0"/>
              <a:t>Ovid, Fasti and the Stars, </a:t>
            </a:r>
            <a:r>
              <a:rPr lang="en-US" sz="2000" dirty="0" smtClean="0"/>
              <a:t>Bulletin of the Institute of Classical Studies©, vol. 50 (2007</a:t>
            </a:r>
            <a:r>
              <a:rPr lang="sr-Latn-RS" sz="2000" dirty="0" smtClean="0"/>
              <a:t>), pa se ispostavlja da broj Ovidijevih grešaka i nije tako veliki i da su ih pravili i drugi antički pisci (Plinije, Kolumela)</a:t>
            </a:r>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6629400"/>
          </a:xfrm>
        </p:spPr>
        <p:txBody>
          <a:bodyPr/>
          <a:lstStyle/>
          <a:p>
            <a:r>
              <a:rPr lang="sr-Latn-RS" sz="2800" dirty="0" smtClean="0">
                <a:solidFill>
                  <a:srgbClr val="FFFF00"/>
                </a:solidFill>
              </a:rPr>
              <a:t>Imamo li uopšte pravo na naučnu strogost po ovom pitanju?</a:t>
            </a:r>
            <a:br>
              <a:rPr lang="sr-Latn-RS" sz="2800" dirty="0" smtClean="0">
                <a:solidFill>
                  <a:srgbClr val="FFFF00"/>
                </a:solidFill>
              </a:rPr>
            </a:br>
            <a:r>
              <a:rPr lang="sr-Latn-RS" sz="2800" dirty="0" smtClean="0">
                <a:solidFill>
                  <a:srgbClr val="FFFF00"/>
                </a:solidFill>
              </a:rPr>
              <a:t/>
            </a:r>
            <a:br>
              <a:rPr lang="sr-Latn-RS" sz="2800" dirty="0" smtClean="0">
                <a:solidFill>
                  <a:srgbClr val="FFFF00"/>
                </a:solidFill>
              </a:rPr>
            </a:br>
            <a:r>
              <a:rPr lang="sr-Latn-RS" sz="2000" dirty="0" smtClean="0">
                <a:solidFill>
                  <a:srgbClr val="92D050"/>
                </a:solidFill>
              </a:rPr>
              <a:t>I</a:t>
            </a:r>
            <a:r>
              <a:rPr lang="sr-Latn-RS" sz="2000" b="1" dirty="0" smtClean="0">
                <a:solidFill>
                  <a:srgbClr val="92D050"/>
                </a:solidFill>
              </a:rPr>
              <a:t> </a:t>
            </a:r>
            <a:r>
              <a:rPr lang="sr-Latn-RS" sz="2000" b="1" dirty="0" smtClean="0">
                <a:solidFill>
                  <a:srgbClr val="FFFF00"/>
                </a:solidFill>
              </a:rPr>
              <a:t>danas</a:t>
            </a:r>
            <a:r>
              <a:rPr lang="sr-Latn-RS" sz="2000" dirty="0" smtClean="0">
                <a:solidFill>
                  <a:srgbClr val="92D050"/>
                </a:solidFill>
              </a:rPr>
              <a:t>, veoma je teško napraviti proračune tačnih datuma helijakalnih i akronihalnih izlazaka i zalazaka zvezda: astronomi (uključujući i autore astronomskih softvera) upozoravaju da se mogu izračunati samo </a:t>
            </a:r>
            <a:r>
              <a:rPr lang="sr-Latn-RS" sz="2000" b="1" dirty="0" smtClean="0">
                <a:solidFill>
                  <a:srgbClr val="92D050"/>
                </a:solidFill>
              </a:rPr>
              <a:t>PRIBLIŽNI</a:t>
            </a:r>
            <a:r>
              <a:rPr lang="sr-Latn-RS" sz="2000" dirty="0" smtClean="0">
                <a:solidFill>
                  <a:srgbClr val="92D050"/>
                </a:solidFill>
              </a:rPr>
              <a:t> datumi, zbog mnoštva varijabli.</a:t>
            </a:r>
            <a:r>
              <a:rPr lang="sr-Latn-RS" sz="2000" dirty="0" smtClean="0">
                <a:solidFill>
                  <a:schemeClr val="tx2"/>
                </a:solidFill>
              </a:rPr>
              <a:t/>
            </a:r>
            <a:br>
              <a:rPr lang="sr-Latn-RS" sz="2000" dirty="0" smtClean="0">
                <a:solidFill>
                  <a:schemeClr val="tx2"/>
                </a:solidFill>
              </a:rPr>
            </a:br>
            <a:r>
              <a:rPr lang="sr-Latn-RS" sz="2000" dirty="0" smtClean="0">
                <a:solidFill>
                  <a:schemeClr val="tx2"/>
                </a:solidFill>
              </a:rPr>
              <a:t/>
            </a:r>
            <a:br>
              <a:rPr lang="sr-Latn-RS" sz="2000" dirty="0" smtClean="0">
                <a:solidFill>
                  <a:schemeClr val="tx2"/>
                </a:solidFill>
              </a:rPr>
            </a:br>
            <a:r>
              <a:rPr lang="sr-Latn-RS" sz="2000" dirty="0" smtClean="0"/>
              <a:t>Pesnik je živeo i radio u vreme “uhodavanja” Cezarovog (Julijanskog) kalendara, koji je zapravo baziran na astronomskim znanjima drevne Aleksandrije i tamošnjeg astronoma Sozigena</a:t>
            </a:r>
            <a:br>
              <a:rPr lang="sr-Latn-RS" sz="2000" dirty="0" smtClean="0"/>
            </a:br>
            <a:r>
              <a:rPr lang="sr-Latn-RS" sz="2000" dirty="0" smtClean="0"/>
              <a:t/>
            </a:r>
            <a:br>
              <a:rPr lang="sr-Latn-RS" sz="2000" dirty="0" smtClean="0"/>
            </a:br>
            <a:r>
              <a:rPr lang="sr-Latn-RS" sz="2000" dirty="0" smtClean="0"/>
              <a:t>Pokušao je da svojim čitaocima približi istoriju rimskog kalendarstva, od prvog (Romulovog) kalendara, preko reforme Nume Pompilija, decemvirske reforme i (na kraju) Cezarove reforme</a:t>
            </a:r>
            <a:br>
              <a:rPr lang="sr-Latn-RS" sz="2000" dirty="0" smtClean="0"/>
            </a:br>
            <a:r>
              <a:rPr lang="sr-Latn-RS" sz="2000" dirty="0" smtClean="0"/>
              <a:t/>
            </a:r>
            <a:br>
              <a:rPr lang="sr-Latn-RS" sz="2000" dirty="0" smtClean="0"/>
            </a:br>
            <a:r>
              <a:rPr lang="sr-Latn-RS" sz="2000" dirty="0" smtClean="0"/>
              <a:t>Antički kalendari su često u čvrstoj vezi i sa astrologijom, a kroz delo provejava izrazito ambivalentan stav rimskih vladara prema predviđanju budućnosti pomoću zvezda, što pesniku nameće oprez...</a:t>
            </a:r>
            <a:r>
              <a:rPr lang="sr-Latn-RS" sz="2400"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2064"/>
            <a:ext cx="8153400" cy="5888736"/>
          </a:xfrm>
        </p:spPr>
        <p:txBody>
          <a:bodyPr/>
          <a:lstStyle/>
          <a:p>
            <a:r>
              <a:rPr lang="sr-Latn-RS" dirty="0" smtClean="0"/>
              <a:t>Ni jedna kalendarska reforma ne protiče bezbolno...</a:t>
            </a:r>
            <a:br>
              <a:rPr lang="sr-Latn-RS" dirty="0" smtClean="0"/>
            </a:br>
            <a:r>
              <a:rPr lang="sr-Latn-RS" dirty="0" smtClean="0"/>
              <a:t/>
            </a:r>
            <a:br>
              <a:rPr lang="sr-Latn-RS" dirty="0" smtClean="0"/>
            </a:br>
            <a:r>
              <a:rPr lang="en-US" sz="2400" dirty="0" smtClean="0"/>
              <a:t>V</a:t>
            </a:r>
            <a:r>
              <a:rPr lang="sr-Latn-RS" sz="2400" dirty="0" smtClean="0"/>
              <a:t>eza kalendara sa religijom: kako objasniti građanstvu zašto Janus predsedava početkom godine i onda kada je ona počinjala u martu i onda kada ona počinje u januaru?</a:t>
            </a:r>
            <a:br>
              <a:rPr lang="sr-Latn-RS" sz="2400" dirty="0" smtClean="0"/>
            </a:br>
            <a:r>
              <a:rPr lang="sr-Latn-RS" sz="2400" dirty="0" smtClean="0"/>
              <a:t/>
            </a:r>
            <a:br>
              <a:rPr lang="sr-Latn-RS" sz="2400" dirty="0" smtClean="0"/>
            </a:br>
            <a:r>
              <a:rPr lang="sr-Latn-RS" sz="2400" dirty="0" smtClean="0"/>
              <a:t>Pesnik priziva Janusa da to “lično” objasni, u svojoj prvoj knjizi, posvećenoj mesecu januaru. To je jedino božanstvo od koga se traže objašnjenja kalendara, od svih ostalih, koja Ovidije priziva, traži se samo objašnjenje porekla imena meseci...</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6400800"/>
          </a:xfrm>
        </p:spPr>
        <p:txBody>
          <a:bodyPr/>
          <a:lstStyle/>
          <a:p>
            <a:pPr algn="ctr"/>
            <a:r>
              <a:rPr lang="sr-Latn-RS" dirty="0" smtClean="0"/>
              <a:t>Da li je Janus božanstvo u čijoj je kompetenciji kalendar?</a:t>
            </a:r>
            <a:br>
              <a:rPr lang="sr-Latn-RS" dirty="0" smtClean="0"/>
            </a:br>
            <a:endParaRPr lang="en-US" dirty="0"/>
          </a:p>
        </p:txBody>
      </p:sp>
      <p:pic>
        <p:nvPicPr>
          <p:cNvPr id="3" name="Picture 2" descr="Janus, klasik.jpg"/>
          <p:cNvPicPr>
            <a:picLocks noChangeAspect="1"/>
          </p:cNvPicPr>
          <p:nvPr/>
        </p:nvPicPr>
        <p:blipFill>
          <a:blip r:embed="rId2"/>
          <a:stretch>
            <a:fillRect/>
          </a:stretch>
        </p:blipFill>
        <p:spPr>
          <a:xfrm>
            <a:off x="2362200" y="2286000"/>
            <a:ext cx="4470400" cy="3327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5964936"/>
          </a:xfrm>
        </p:spPr>
        <p:txBody>
          <a:bodyPr/>
          <a:lstStyle/>
          <a:p>
            <a:pPr marL="457200" indent="-457200"/>
            <a:r>
              <a:rPr lang="en-US" sz="2400" dirty="0" smtClean="0"/>
              <a:t>   </a:t>
            </a:r>
            <a:r>
              <a:rPr lang="en-US" sz="2400" dirty="0" err="1" smtClean="0"/>
              <a:t>Lica</a:t>
            </a:r>
            <a:r>
              <a:rPr lang="sr-Latn-RS" sz="2400" dirty="0" smtClean="0"/>
              <a:t>:  </a:t>
            </a:r>
            <a:r>
              <a:rPr lang="sr-Latn-RS" sz="2400" dirty="0" smtClean="0">
                <a:solidFill>
                  <a:srgbClr val="FF0000"/>
                </a:solidFill>
              </a:rPr>
              <a:t>ISTOK I ZAPAD</a:t>
            </a:r>
            <a:r>
              <a:rPr lang="sr-Latn-RS" sz="2400" dirty="0" smtClean="0"/>
              <a:t/>
            </a:r>
            <a:br>
              <a:rPr lang="sr-Latn-RS" sz="2400" dirty="0" smtClean="0"/>
            </a:br>
            <a:r>
              <a:rPr lang="sr-Latn-RS" sz="2400" dirty="0" smtClean="0"/>
              <a:t/>
            </a:r>
            <a:br>
              <a:rPr lang="sr-Latn-RS" sz="2400" dirty="0" smtClean="0"/>
            </a:br>
            <a:r>
              <a:rPr lang="sr-Latn-RS" sz="2400" dirty="0" smtClean="0"/>
              <a:t>Janus </a:t>
            </a:r>
            <a:r>
              <a:rPr lang="sr-Latn-RS" sz="2400" dirty="0" smtClean="0"/>
              <a:t>kao </a:t>
            </a:r>
            <a:r>
              <a:rPr lang="sr-Latn-RS" sz="2400" dirty="0" smtClean="0">
                <a:solidFill>
                  <a:srgbClr val="FF0000"/>
                </a:solidFill>
              </a:rPr>
              <a:t>KREATOR</a:t>
            </a:r>
            <a:r>
              <a:rPr lang="sr-Latn-RS" sz="2400" dirty="0" smtClean="0"/>
              <a:t/>
            </a:r>
            <a:br>
              <a:rPr lang="sr-Latn-RS" sz="2400" dirty="0" smtClean="0"/>
            </a:br>
            <a:r>
              <a:rPr lang="sr-Latn-RS" sz="2400" dirty="0" smtClean="0"/>
              <a:t/>
            </a:r>
            <a:br>
              <a:rPr lang="sr-Latn-RS" sz="2400" dirty="0" smtClean="0"/>
            </a:br>
            <a:r>
              <a:rPr lang="sr-Latn-RS" sz="2400" dirty="0" smtClean="0">
                <a:solidFill>
                  <a:srgbClr val="FF0000"/>
                </a:solidFill>
              </a:rPr>
              <a:t>ŠTAP</a:t>
            </a:r>
            <a:r>
              <a:rPr lang="sr-Latn-RS" sz="2400" dirty="0" smtClean="0"/>
              <a:t> “oko koga se okreću tihe zvezde”</a:t>
            </a:r>
            <a:r>
              <a:rPr lang="sr-Latn-RS" sz="2400" dirty="0" smtClean="0"/>
              <a:t/>
            </a:r>
            <a:br>
              <a:rPr lang="sr-Latn-RS" sz="2400" dirty="0" smtClean="0"/>
            </a:br>
            <a:r>
              <a:rPr lang="sr-Latn-RS" sz="2400" dirty="0" smtClean="0"/>
              <a:t/>
            </a:r>
            <a:br>
              <a:rPr lang="sr-Latn-RS" sz="2400" dirty="0" smtClean="0"/>
            </a:br>
            <a:r>
              <a:rPr lang="sr-Latn-RS" sz="2400" dirty="0" smtClean="0">
                <a:solidFill>
                  <a:srgbClr val="FF0000"/>
                </a:solidFill>
              </a:rPr>
              <a:t>KLJUČ</a:t>
            </a:r>
            <a:r>
              <a:rPr lang="sr-Latn-RS" sz="2400" dirty="0" smtClean="0"/>
              <a:t> – za NEBESKU KAPIJU</a:t>
            </a:r>
            <a:br>
              <a:rPr lang="sr-Latn-RS" sz="2400" dirty="0" smtClean="0"/>
            </a:br>
            <a:r>
              <a:rPr lang="sr-Latn-RS" sz="2400" dirty="0" smtClean="0"/>
              <a:t/>
            </a:r>
            <a:br>
              <a:rPr lang="sr-Latn-RS" sz="2400" dirty="0" smtClean="0"/>
            </a:br>
            <a:r>
              <a:rPr lang="sr-Latn-RS" sz="2400" dirty="0" smtClean="0"/>
              <a:t/>
            </a:r>
            <a:br>
              <a:rPr lang="sr-Latn-RS" sz="2400" dirty="0" smtClean="0"/>
            </a:br>
            <a:r>
              <a:rPr lang="sr-Latn-RS" sz="2400" dirty="0" smtClean="0">
                <a:solidFill>
                  <a:srgbClr val="FFC000"/>
                </a:solidFill>
              </a:rPr>
              <a:t>JANUS</a:t>
            </a:r>
            <a:r>
              <a:rPr lang="sr-Latn-RS" sz="2400" dirty="0" smtClean="0"/>
              <a:t>, januar i </a:t>
            </a:r>
            <a:r>
              <a:rPr lang="sr-Latn-RS" sz="2400" dirty="0" smtClean="0">
                <a:solidFill>
                  <a:srgbClr val="FFC000"/>
                </a:solidFill>
              </a:rPr>
              <a:t>SATURN</a:t>
            </a:r>
            <a:r>
              <a:rPr lang="sr-Latn-RS" sz="2400" dirty="0" smtClean="0"/>
              <a:t> - </a:t>
            </a:r>
            <a:br>
              <a:rPr lang="sr-Latn-RS" sz="2400" dirty="0" smtClean="0"/>
            </a:br>
            <a:r>
              <a:rPr lang="sr-Latn-RS" sz="2400" dirty="0" smtClean="0"/>
              <a:t/>
            </a:r>
            <a:br>
              <a:rPr lang="sr-Latn-RS" sz="2400" dirty="0" smtClean="0"/>
            </a:br>
            <a:r>
              <a:rPr lang="sv-SE" sz="2400" b="1" dirty="0" smtClean="0">
                <a:solidFill>
                  <a:srgbClr val="FFC000"/>
                </a:solidFill>
              </a:rPr>
              <a:t>1.    januara 12. god. p.n.e</a:t>
            </a:r>
            <a:r>
              <a:rPr lang="sv-SE" sz="2400" b="1" dirty="0" smtClean="0"/>
              <a:t>.</a:t>
            </a:r>
            <a:br>
              <a:rPr lang="sv-SE" sz="2400" b="1" dirty="0" smtClean="0"/>
            </a:br>
            <a:r>
              <a:rPr lang="sv-SE" sz="2400" dirty="0" smtClean="0"/>
              <a:t>13. januara 11. god. p.n.e.</a:t>
            </a:r>
            <a:br>
              <a:rPr lang="sv-SE" sz="2400" dirty="0" smtClean="0"/>
            </a:br>
            <a:r>
              <a:rPr lang="sv-SE" sz="2400" dirty="0" smtClean="0"/>
              <a:t>26. januara 10. god. p.n.e.</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490</TotalTime>
  <Words>384</Words>
  <Application>Microsoft Office PowerPoint</Application>
  <PresentationFormat>On-screen Show (4:3)</PresentationFormat>
  <Paragraphs>20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Metro</vt:lpstr>
      <vt:lpstr>Slide 1</vt:lpstr>
      <vt:lpstr>Publije Ovidije Nazon        Rođen u Sulmu (današnja Sulmona) 20.marta 43. god stare ere Umro u Tomiju (današnja Konstanca u Rumuniji, 17. ili 18. godine nove ere  </vt:lpstr>
      <vt:lpstr>Zašto baš “Fasti”?    Prvenstveno zbog astronomskih znanja u kulturi           antičkog Rima: Ovidije daje preko 40 datuma        različitih praznika, vezanih za astronomske        događaje        Delo do sada nije prevedeno na Srpski jezik      Zahteva interdisciplinarni pristup: u njemu je                mnogo mitologije, istorije, astronomije... </vt:lpstr>
      <vt:lpstr>Zašto smo ga preveli?  Delo je prevedeno na mnoge jezike, tako da svaki obrazovan čovek danas može da ga pročita  Čitajući na stranom jeziku, tekst je razumljiv čitaocu ali on nema SLOBODAN PROTOK ASOCIJACIJA, kao ni pun emotivni odgovor na tekst, čime je dublje razumevanje i istraživanje značajno otežano  Preveli smo ga sa Engleskog jezika, koristeći prevod Džemsa Džordža Frejzera, uz kontrolu latinskog prepisa iz 10. veka  Imali smo u vidu aktuelnost “kalendarskog pitanja”</vt:lpstr>
      <vt:lpstr>Ovidijeve kalendarske odrednice:  Prvi pokušaj provere tačnosti Ovidijevih kalendarskih odrednica načinio je još u 19. veku Kristijan Ludvig Ideler, nemački matematičar, astronom i hronologista.    Danas postoje moćni astronomski softveri (RedShift 7, PLSV – Planetary, stellar and lunar visibility), pa je lakše proveriti Ovidijeve navode. Nekoliko savremenih astronoma se poduhvatilo tog posla, na primer:   Metju Robinson, (Ovid, Fasti and the Stars, Bulletin of the Institute of Classical Studies©, vol. 50 (2007), pa se ispostavlja da broj Ovidijevih grešaka i nije tako veliki i da su ih pravili i drugi antički pisci (Plinije, Kolumela) </vt:lpstr>
      <vt:lpstr>Imamo li uopšte pravo na naučnu strogost po ovom pitanju?  I danas, veoma je teško napraviti proračune tačnih datuma helijakalnih i akronihalnih izlazaka i zalazaka zvezda: astronomi (uključujući i autore astronomskih softvera) upozoravaju da se mogu izračunati samo PRIBLIŽNI datumi, zbog mnoštva varijabli.  Pesnik je živeo i radio u vreme “uhodavanja” Cezarovog (Julijanskog) kalendara, koji je zapravo baziran na astronomskim znanjima drevne Aleksandrije i tamošnjeg astronoma Sozigena  Pokušao je da svojim čitaocima približi istoriju rimskog kalendarstva, od prvog (Romulovog) kalendara, preko reforme Nume Pompilija, decemvirske reforme i (na kraju) Cezarove reforme  Antički kalendari su često u čvrstoj vezi i sa astrologijom, a kroz delo provejava izrazito ambivalentan stav rimskih vladara prema predviđanju budućnosti pomoću zvezda, što pesniku nameće oprez... </vt:lpstr>
      <vt:lpstr>Ni jedna kalendarska reforma ne protiče bezbolno...  Veza kalendara sa religijom: kako objasniti građanstvu zašto Janus predsedava početkom godine i onda kada je ona počinjala u martu i onda kada ona počinje u januaru?  Pesnik priziva Janusa da to “lično” objasni, u svojoj prvoj knjizi, posvećenoj mesecu januaru. To je jedino božanstvo od koga se traže objašnjenja kalendara, od svih ostalih, koja Ovidije priziva, traži se samo objašnjenje porekla imena meseci...</vt:lpstr>
      <vt:lpstr>Da li je Janus božanstvo u čijoj je kompetenciji kalendar? </vt:lpstr>
      <vt:lpstr>   Lica:  ISTOK I ZAPAD  Janus kao KREATOR  ŠTAP “oko koga se okreću tihe zvezde”  KLJUČ – za NEBESKU KAPIJU   JANUS, januar i SATURN -   1.    januara 12. god. p.n.e. 13. januara 11. god. p.n.e. 26. januara 10. god. p.n.e.</vt:lpstr>
      <vt:lpstr>  Poreklo Janusovog imena:  antički autori su to ime doveli u vezu sa formom “Dianus” (dvostruki Janus), koja proističe iz njegove titule Geminus (“blizanački”), dovodeći ga tako u vezu sa blizancima, Apolonom (koji je božanstvo Sunca) i Dijanom (koja je boginja Meseca). Oba nebeska tela su u tesnoj vezi sa kalendarima i merenjem vremena</vt:lpstr>
      <vt:lpstr>Amable Audin, francuski arheolog i direktor Muzeja u Lionu je još 1956. godine istakao hipotezu da predstava Janusa potiče od dva (blizanačka) stuba ispred vavilonskih hramova, koji su služili za utvrđivanje datuma letnjeg i zimskog solsticija.  Ovidije jasno kaže, govoreći “kroz usta” Janusa, u svojoj prvoj knjizi:      “Feb i godina imaju isti početak...”  A taj početak je upravo zimski solsticij, kratkodnevica...</vt:lpstr>
      <vt:lpstr>Da li ste znali da postoje i predstave Janusa sa četiri glave?</vt:lpstr>
      <vt:lpstr>Kolikogod Sveti Augustin, kao hrišćanin, kritikuje rimski politeizam, on dovodi Janusa u vezu sa “četiri strane sveta”, a upravo te četiri strane sveta predstavljaju jedan astronomski koncept, vezan jedino i isključivo sa posmatranjem neba i nebeskih tela...   I nije samo to: četvoroglavi Janus se nalazi na mostu Fabricio, koji postoji i danas, a sagrađen je 62.godine stare ere. A upravo taj most je postavljen na astronomski značajnom pravcu: pravcu izlaska Sunca na dugodnevicu i njegovog zalaska na kratkodnevicu (provereno pomoću astronomskog softvera RedShift 7, za vreme u kom je most sagrađen)</vt:lpstr>
      <vt:lpstr>Most Fabricio    (povezuje ostrvo na Tibru sa Marsovim poljem)   </vt:lpstr>
      <vt:lpstr>Prema astronomskim proračunima, u Rimu Sunce je 62. godine stare ere izlazilo na azm: 56o 00' 44'' (u uslovima ravnog horizonta, korigovano za refrakciju). Upravo to je pravac pružanja mosta Fabricio, koji čuva četvoroglavi Janus:               Ovidije, u svom delu Fasti, pominje i most i ostrvo na koje vodi, na kome se nalaze hramovi Jupitera i Eskulapa, “moćnog dede i unuka, zajedno...”  </vt:lpstr>
      <vt:lpstr>To je samo deo onoga zbog čega je ovo Ovidijevo delo bilo nama interesantno.  Na primer, prošle godine, kada smo prevodili ovu knjigu, rimski praznik FERALIA, posvećen mrtvima, bio je u isti dan (21.februara, naravno, po julijanskom kalendaru) kao i naše ZADUŠNICE.  Vuna i koža su bili materijali posvećeni mrtvima, isto je i u narodnoj religiji Srba  Beli glog (Crataegus alba) je za Rimljane bio kultna biljka, sličan značaj ima i u narodnoj religiji Srba.      </vt:lpstr>
      <vt:lpstr>Svaki Ovidijev stih nekuda vodi slobodne asocijacije čitaoca, čak i kada pesnik pravi greške po pitanju izlazaka i zalazaka nekih zvezda povezujući ih sa određenim datumima.    Te greške su posledica činjenice da je Ovidije bio pesnik a ne astronom, kao i činjenice da je bio prisiljen da dobar deo ovog svog dela piše u progonstvu, gde mu nisu bile dostupne ni biblioteke niti kontakti sa rimskim zvezdoznancima.   Knjiga je već u prodaji u većim knjižarama u Srbiji.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Master Sanja</dc:creator>
  <cp:lastModifiedBy>Master Sanja</cp:lastModifiedBy>
  <cp:revision>51</cp:revision>
  <dcterms:created xsi:type="dcterms:W3CDTF">2016-12-14T14:49:48Z</dcterms:created>
  <dcterms:modified xsi:type="dcterms:W3CDTF">2017-04-18T07:02:17Z</dcterms:modified>
</cp:coreProperties>
</file>