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85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E87F-6E6F-4EB2-A1E6-75CE522184FB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EFF8-91F8-427B-BD79-6A2B9991F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E87F-6E6F-4EB2-A1E6-75CE522184FB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EFF8-91F8-427B-BD79-6A2B9991F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E87F-6E6F-4EB2-A1E6-75CE522184FB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EFF8-91F8-427B-BD79-6A2B9991F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E87F-6E6F-4EB2-A1E6-75CE522184FB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EFF8-91F8-427B-BD79-6A2B9991F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E87F-6E6F-4EB2-A1E6-75CE522184FB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EFF8-91F8-427B-BD79-6A2B9991F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E87F-6E6F-4EB2-A1E6-75CE522184FB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EFF8-91F8-427B-BD79-6A2B9991F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E87F-6E6F-4EB2-A1E6-75CE522184FB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EFF8-91F8-427B-BD79-6A2B9991F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E87F-6E6F-4EB2-A1E6-75CE522184FB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EFF8-91F8-427B-BD79-6A2B9991F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E87F-6E6F-4EB2-A1E6-75CE522184FB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EFF8-91F8-427B-BD79-6A2B9991F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E87F-6E6F-4EB2-A1E6-75CE522184FB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EFF8-91F8-427B-BD79-6A2B9991F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E87F-6E6F-4EB2-A1E6-75CE522184FB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EFF8-91F8-427B-BD79-6A2B9991F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2E87F-6E6F-4EB2-A1E6-75CE522184FB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CEFF8-91F8-427B-BD79-6A2B9991F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18" Type="http://schemas.openxmlformats.org/officeDocument/2006/relationships/image" Target="../media/image21.jpeg"/><Relationship Id="rId3" Type="http://schemas.openxmlformats.org/officeDocument/2006/relationships/image" Target="../media/image1.jpeg"/><Relationship Id="rId21" Type="http://schemas.openxmlformats.org/officeDocument/2006/relationships/image" Target="../media/image44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17" Type="http://schemas.openxmlformats.org/officeDocument/2006/relationships/image" Target="../media/image41.jpeg"/><Relationship Id="rId2" Type="http://schemas.openxmlformats.org/officeDocument/2006/relationships/image" Target="../media/image28.jpeg"/><Relationship Id="rId16" Type="http://schemas.openxmlformats.org/officeDocument/2006/relationships/image" Target="../media/image40.jpeg"/><Relationship Id="rId20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35.jpeg"/><Relationship Id="rId5" Type="http://schemas.openxmlformats.org/officeDocument/2006/relationships/image" Target="../media/image30.jpeg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19" Type="http://schemas.openxmlformats.org/officeDocument/2006/relationships/image" Target="../media/image42.jpeg"/><Relationship Id="rId4" Type="http://schemas.openxmlformats.org/officeDocument/2006/relationships/image" Target="../media/image29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Relationship Id="rId22" Type="http://schemas.openxmlformats.org/officeDocument/2006/relationships/image" Target="../media/image4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838200"/>
            <a:ext cx="7467600" cy="3886200"/>
          </a:xfrm>
        </p:spPr>
        <p:txBody>
          <a:bodyPr>
            <a:noAutofit/>
          </a:bodyPr>
          <a:lstStyle/>
          <a:p>
            <a:r>
              <a:rPr lang="sr-Cyrl-ME" sz="3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ПРИМЕРИ КАЛЕНДАРА, НУМЕРИЧКО - СИМБОЛИЧКИ ОЗНАЧЕНИХ</a:t>
            </a:r>
            <a:r>
              <a:rPr lang="en-US" sz="3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Cyrl-ME" sz="3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ПОГРЕБНОЈ ОПРЕМИ ПОВЛАШЋЕНИХ ИНДИВИДУА </a:t>
            </a:r>
            <a:r>
              <a:rPr lang="en-US" sz="3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sr-Cyrl-ME" sz="3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3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 </a:t>
            </a:r>
            <a:r>
              <a:rPr lang="sr-Cyrl-ME" sz="3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века пре Хр., НА ПРОСТОРУ ЦЕНТРАЛНОГ 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ME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БАЛКАНА </a:t>
            </a:r>
          </a:p>
          <a:p>
            <a:r>
              <a:rPr lang="sr-Cyrl-ME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Cyrl-ME" sz="3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Р. МАКЕДОНИЈА И Р. СРБИЈА)</a:t>
            </a:r>
            <a:endParaRPr lang="en-US" sz="3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124200" y="152400"/>
            <a:ext cx="2926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2400" b="1" dirty="0" smtClean="0">
                <a:latin typeface="Times New Roman" pitchFamily="18" charset="0"/>
                <a:cs typeface="Times New Roman" pitchFamily="18" charset="0"/>
              </a:rPr>
              <a:t>Требениште, Охрид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 descr="C:\Users\Jiraiya\Desktop\ai\Od Vlaste\Od Vlaste\za Irenu\JPEG\sl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76237"/>
            <a:ext cx="1976364" cy="2347963"/>
          </a:xfrm>
          <a:prstGeom prst="rect">
            <a:avLst/>
          </a:prstGeom>
          <a:noFill/>
        </p:spPr>
      </p:pic>
      <p:pic>
        <p:nvPicPr>
          <p:cNvPr id="18" name="Picture 3" descr="C:\Users\Jiraiya\Desktop\ai\Od Vlaste\Od Vlaste\za Irenu\JPEG\sl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5882" y="746044"/>
            <a:ext cx="1872681" cy="2037836"/>
          </a:xfrm>
          <a:prstGeom prst="rect">
            <a:avLst/>
          </a:prstGeom>
          <a:noFill/>
        </p:spPr>
      </p:pic>
      <p:pic>
        <p:nvPicPr>
          <p:cNvPr id="19" name="Picture 4" descr="C:\Users\Jiraiya\Desktop\ai\Od Vlaste\Od Vlaste\za Irenu\JPEG\sl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3871" y="756406"/>
            <a:ext cx="1934157" cy="2144271"/>
          </a:xfrm>
          <a:prstGeom prst="rect">
            <a:avLst/>
          </a:prstGeom>
          <a:noFill/>
        </p:spPr>
      </p:pic>
      <p:pic>
        <p:nvPicPr>
          <p:cNvPr id="20" name="Picture 5" descr="C:\Users\Jiraiya\Desktop\ai\Od Vlaste\Od Vlaste\za Irenu\JPEG\sl 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14107" y="763606"/>
            <a:ext cx="2151296" cy="2218212"/>
          </a:xfrm>
          <a:prstGeom prst="rect">
            <a:avLst/>
          </a:prstGeom>
          <a:noFill/>
        </p:spPr>
      </p:pic>
      <p:pic>
        <p:nvPicPr>
          <p:cNvPr id="21" name="Picture 6" descr="C:\Users\Jiraiya\Desktop\ai\Od Vlaste\Od Vlaste\za Irenu\JPEG\sl 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76161" y="2971800"/>
            <a:ext cx="1087632" cy="1811722"/>
          </a:xfrm>
          <a:prstGeom prst="rect">
            <a:avLst/>
          </a:prstGeom>
          <a:noFill/>
        </p:spPr>
      </p:pic>
      <p:pic>
        <p:nvPicPr>
          <p:cNvPr id="22" name="Picture 7" descr="C:\Users\Jiraiya\Desktop\ai\Od Vlaste\Od Vlaste\za Irenu\JPEG\sl 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76161" y="4800600"/>
            <a:ext cx="1290379" cy="1834695"/>
          </a:xfrm>
          <a:prstGeom prst="rect">
            <a:avLst/>
          </a:prstGeom>
          <a:noFill/>
        </p:spPr>
      </p:pic>
      <p:pic>
        <p:nvPicPr>
          <p:cNvPr id="23" name="Picture 8" descr="C:\Users\Jiraiya\Desktop\ai\Od Vlaste\Od Vlaste\za Irenu\JPEG\sl 7, 7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3205" y="3048000"/>
            <a:ext cx="2735795" cy="3654637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304800" y="304800"/>
            <a:ext cx="6447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1100" dirty="0" smtClean="0">
                <a:latin typeface="Times New Roman" pitchFamily="18" charset="0"/>
                <a:cs typeface="Times New Roman" pitchFamily="18" charset="0"/>
              </a:rPr>
              <a:t>Табла 1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iraiya\Desktop\ai\Od Vlaste\Od Vlaste\za Irenu\JPEG\sl 9 gore l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2947456" cy="3124201"/>
          </a:xfrm>
          <a:prstGeom prst="rect">
            <a:avLst/>
          </a:prstGeom>
          <a:noFill/>
        </p:spPr>
      </p:pic>
      <p:pic>
        <p:nvPicPr>
          <p:cNvPr id="3075" name="Picture 3" descr="C:\Users\Jiraiya\Desktop\ai\Od Vlaste\Od Vlaste\za Irenu\JPEG\sl 10 gore des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609600"/>
            <a:ext cx="2652451" cy="3124200"/>
          </a:xfrm>
          <a:prstGeom prst="rect">
            <a:avLst/>
          </a:prstGeom>
          <a:noFill/>
        </p:spPr>
      </p:pic>
      <p:pic>
        <p:nvPicPr>
          <p:cNvPr id="3076" name="Picture 4" descr="C:\Users\Jiraiya\Desktop\ai\Od Vlaste\Od Vlaste\za Irenu\JPEG\sl 11 dole desn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733799"/>
            <a:ext cx="2859085" cy="3124199"/>
          </a:xfrm>
          <a:prstGeom prst="rect">
            <a:avLst/>
          </a:prstGeom>
          <a:noFill/>
        </p:spPr>
      </p:pic>
      <p:pic>
        <p:nvPicPr>
          <p:cNvPr id="3077" name="Picture 5" descr="C:\Users\Jiraiya\Desktop\ai\Od Vlaste\Od Vlaste\za Irenu\JPEG\sl 12 dole le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3733800"/>
            <a:ext cx="2712233" cy="3124200"/>
          </a:xfrm>
          <a:prstGeom prst="rect">
            <a:avLst/>
          </a:prstGeom>
          <a:noFill/>
        </p:spPr>
      </p:pic>
      <p:pic>
        <p:nvPicPr>
          <p:cNvPr id="3079" name="Picture 7" descr="C:\Users\Jiraiya\Desktop\ai\Od Vlaste\Od Vlaste\za Irenu\JPEG\sl 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76200"/>
            <a:ext cx="2308146" cy="2085872"/>
          </a:xfrm>
          <a:prstGeom prst="rect">
            <a:avLst/>
          </a:prstGeom>
          <a:noFill/>
        </p:spPr>
      </p:pic>
      <p:pic>
        <p:nvPicPr>
          <p:cNvPr id="3080" name="Picture 8" descr="C:\Users\Jiraiya\Desktop\ai\Od Vlaste\Od Vlaste\za Irenu\JPEG\sl 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2286000"/>
            <a:ext cx="2308146" cy="2085873"/>
          </a:xfrm>
          <a:prstGeom prst="rect">
            <a:avLst/>
          </a:prstGeom>
          <a:noFill/>
        </p:spPr>
      </p:pic>
      <p:pic>
        <p:nvPicPr>
          <p:cNvPr id="3081" name="Picture 9" descr="C:\Users\Jiraiya\Desktop\ai\Od Vlaste\Od Vlaste\za Irenu\JPEG\sl 1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4419600"/>
            <a:ext cx="2743200" cy="2377977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914400" y="0"/>
            <a:ext cx="4659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2400" b="1" dirty="0" smtClean="0">
                <a:latin typeface="Times New Roman" pitchFamily="18" charset="0"/>
                <a:cs typeface="Times New Roman" pitchFamily="18" charset="0"/>
              </a:rPr>
              <a:t>Нови Пазар и други локалитети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2400" y="152400"/>
            <a:ext cx="6447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1100" dirty="0" smtClean="0">
                <a:latin typeface="Times New Roman" pitchFamily="18" charset="0"/>
                <a:cs typeface="Times New Roman" pitchFamily="18" charset="0"/>
              </a:rPr>
              <a:t>Табла 2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iraiya\Desktop\ai\Od Vlaste\Od Vlaste\za Irenu\JPEG\sl 1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3090" y="533400"/>
            <a:ext cx="2422477" cy="2098451"/>
          </a:xfrm>
          <a:prstGeom prst="rect">
            <a:avLst/>
          </a:prstGeom>
          <a:noFill/>
        </p:spPr>
      </p:pic>
      <p:pic>
        <p:nvPicPr>
          <p:cNvPr id="4099" name="Picture 3" descr="C:\Users\Jiraiya\Desktop\ai\Od Vlaste\Od Vlaste\za Irenu\JPEG\sl 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92349"/>
            <a:ext cx="2422477" cy="2098451"/>
          </a:xfrm>
          <a:prstGeom prst="rect">
            <a:avLst/>
          </a:prstGeom>
          <a:noFill/>
        </p:spPr>
      </p:pic>
      <p:pic>
        <p:nvPicPr>
          <p:cNvPr id="4100" name="Picture 4" descr="C:\Users\Jiraiya\Desktop\ai\Od Vlaste\Od Vlaste\za Irenu\JPEG\sl 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172" y="2696213"/>
            <a:ext cx="2422473" cy="1723387"/>
          </a:xfrm>
          <a:prstGeom prst="rect">
            <a:avLst/>
          </a:prstGeom>
          <a:noFill/>
        </p:spPr>
      </p:pic>
      <p:pic>
        <p:nvPicPr>
          <p:cNvPr id="4101" name="Picture 5" descr="C:\Users\Jiraiya\Desktop\ai\Od Vlaste\Od Vlaste\za Irenu\JPEG\sl 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036" y="4584118"/>
            <a:ext cx="3014742" cy="1588082"/>
          </a:xfrm>
          <a:prstGeom prst="rect">
            <a:avLst/>
          </a:prstGeom>
          <a:noFill/>
        </p:spPr>
      </p:pic>
      <p:pic>
        <p:nvPicPr>
          <p:cNvPr id="4102" name="Picture 6" descr="C:\Users\Jiraiya\Desktop\ai\Od Vlaste\Od Vlaste\za Irenu\JPEG\sl 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2605317"/>
            <a:ext cx="2556594" cy="4252683"/>
          </a:xfrm>
          <a:prstGeom prst="rect">
            <a:avLst/>
          </a:prstGeom>
          <a:noFill/>
        </p:spPr>
      </p:pic>
      <p:pic>
        <p:nvPicPr>
          <p:cNvPr id="4103" name="Picture 7" descr="C:\Users\Jiraiya\Desktop\ai\Od Vlaste\Od Vlaste\za Irenu\JPEG\sl 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14" y="2209800"/>
            <a:ext cx="1901788" cy="1396475"/>
          </a:xfrm>
          <a:prstGeom prst="rect">
            <a:avLst/>
          </a:prstGeom>
          <a:noFill/>
        </p:spPr>
      </p:pic>
      <p:pic>
        <p:nvPicPr>
          <p:cNvPr id="4104" name="Picture 8" descr="C:\Users\Jiraiya\Desktop\ai\Od Vlaste\Od Vlaste\za Irenu\JPEG\sl 2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32588" y="3809117"/>
            <a:ext cx="1811436" cy="1372483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981200" y="76200"/>
            <a:ext cx="4659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2400" b="1" dirty="0" smtClean="0">
                <a:latin typeface="Times New Roman" pitchFamily="18" charset="0"/>
                <a:cs typeface="Times New Roman" pitchFamily="18" charset="0"/>
              </a:rPr>
              <a:t>Нови Пазар и други локалитети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152400"/>
            <a:ext cx="6447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1100" dirty="0" smtClean="0">
                <a:latin typeface="Times New Roman" pitchFamily="18" charset="0"/>
                <a:cs typeface="Times New Roman" pitchFamily="18" charset="0"/>
              </a:rPr>
              <a:t>Табла 3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iraiya\Desktop\ai\Od Vlaste\Od Vlaste\za Irenu\JPEG\sl 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685800"/>
            <a:ext cx="607976" cy="5691896"/>
          </a:xfrm>
          <a:prstGeom prst="rect">
            <a:avLst/>
          </a:prstGeom>
          <a:noFill/>
        </p:spPr>
      </p:pic>
      <p:pic>
        <p:nvPicPr>
          <p:cNvPr id="5123" name="Picture 3" descr="C:\Users\Jiraiya\Desktop\ai\Od Vlaste\Od Vlaste\za Irenu\JPEG\sl 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150" y="889105"/>
            <a:ext cx="2739250" cy="3378095"/>
          </a:xfrm>
          <a:prstGeom prst="rect">
            <a:avLst/>
          </a:prstGeom>
          <a:noFill/>
        </p:spPr>
      </p:pic>
      <p:pic>
        <p:nvPicPr>
          <p:cNvPr id="5124" name="Picture 4" descr="C:\Users\Jiraiya\Desktop\ai\Od Vlaste\Od Vlaste\za Irenu\JPEG\sl 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559" y="4343400"/>
            <a:ext cx="2860041" cy="2252064"/>
          </a:xfrm>
          <a:prstGeom prst="rect">
            <a:avLst/>
          </a:prstGeom>
          <a:noFill/>
        </p:spPr>
      </p:pic>
      <p:pic>
        <p:nvPicPr>
          <p:cNvPr id="5125" name="Picture 5" descr="C:\Users\Jiraiya\Desktop\ai\Od Vlaste\Od Vlaste\za Irenu\JPEG\sl 24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4291" y="77645"/>
            <a:ext cx="3043909" cy="1674955"/>
          </a:xfrm>
          <a:prstGeom prst="rect">
            <a:avLst/>
          </a:prstGeom>
          <a:noFill/>
        </p:spPr>
      </p:pic>
      <p:pic>
        <p:nvPicPr>
          <p:cNvPr id="5126" name="Picture 6" descr="C:\Users\Jiraiya\Desktop\ai\Od Vlaste\Od Vlaste\za Irenu\JPEG\sl 24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70467" y="1752600"/>
            <a:ext cx="2282933" cy="4106862"/>
          </a:xfrm>
          <a:prstGeom prst="rect">
            <a:avLst/>
          </a:prstGeom>
          <a:noFill/>
        </p:spPr>
      </p:pic>
      <p:pic>
        <p:nvPicPr>
          <p:cNvPr id="5127" name="Picture 7" descr="C:\Users\Jiraiya\Desktop\ai\Od Vlaste\Od Vlaste\za Irenu\JPEG\sl 24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47710" y="5852759"/>
            <a:ext cx="3591490" cy="100524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429000" y="76200"/>
            <a:ext cx="16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2400" b="1" dirty="0" smtClean="0">
                <a:latin typeface="Times New Roman" pitchFamily="18" charset="0"/>
                <a:cs typeface="Times New Roman" pitchFamily="18" charset="0"/>
              </a:rPr>
              <a:t>Аналогије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152400"/>
            <a:ext cx="6447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1100" dirty="0" smtClean="0">
                <a:latin typeface="Times New Roman" pitchFamily="18" charset="0"/>
                <a:cs typeface="Times New Roman" pitchFamily="18" charset="0"/>
              </a:rPr>
              <a:t>Табла 4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iraiya\Desktop\ai\Od Vlaste\Od Vlaste\za Irenu\JPEG\sl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0401" y="426855"/>
            <a:ext cx="846390" cy="1203416"/>
          </a:xfrm>
          <a:prstGeom prst="rect">
            <a:avLst/>
          </a:prstGeom>
          <a:noFill/>
        </p:spPr>
      </p:pic>
      <p:pic>
        <p:nvPicPr>
          <p:cNvPr id="6147" name="Picture 3" descr="C:\Users\Jiraiya\Desktop\ai\Od Vlaste\Od Vlaste\za Irenu\JPEG\sl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854" y="372154"/>
            <a:ext cx="1411087" cy="1676400"/>
          </a:xfrm>
          <a:prstGeom prst="rect">
            <a:avLst/>
          </a:prstGeom>
          <a:noFill/>
        </p:spPr>
      </p:pic>
      <p:pic>
        <p:nvPicPr>
          <p:cNvPr id="6148" name="Picture 4" descr="C:\Users\Jiraiya\Desktop\ai\Od Vlaste\Od Vlaste\za Irenu\JPEG\sl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9793" y="438288"/>
            <a:ext cx="1337061" cy="1454977"/>
          </a:xfrm>
          <a:prstGeom prst="rect">
            <a:avLst/>
          </a:prstGeom>
          <a:noFill/>
        </p:spPr>
      </p:pic>
      <p:pic>
        <p:nvPicPr>
          <p:cNvPr id="6149" name="Picture 5" descr="C:\Users\Jiraiya\Desktop\ai\Od Vlaste\Od Vlaste\za Irenu\JPEG\sl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2303" y="441742"/>
            <a:ext cx="1380951" cy="1530967"/>
          </a:xfrm>
          <a:prstGeom prst="rect">
            <a:avLst/>
          </a:prstGeom>
          <a:noFill/>
        </p:spPr>
      </p:pic>
      <p:pic>
        <p:nvPicPr>
          <p:cNvPr id="6150" name="Picture 6" descr="C:\Users\Jiraiya\Desktop\ai\Od Vlaste\Od Vlaste\za Irenu\JPEG\sl 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854" y="438288"/>
            <a:ext cx="1411087" cy="1454977"/>
          </a:xfrm>
          <a:prstGeom prst="rect">
            <a:avLst/>
          </a:prstGeom>
          <a:noFill/>
        </p:spPr>
      </p:pic>
      <p:pic>
        <p:nvPicPr>
          <p:cNvPr id="6151" name="Picture 7" descr="C:\Users\Jiraiya\Desktop\ai\Od Vlaste\Od Vlaste\za Irenu\JPEG\sl 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454" y="426171"/>
            <a:ext cx="713404" cy="1188352"/>
          </a:xfrm>
          <a:prstGeom prst="rect">
            <a:avLst/>
          </a:prstGeom>
          <a:noFill/>
        </p:spPr>
      </p:pic>
      <p:pic>
        <p:nvPicPr>
          <p:cNvPr id="6153" name="Picture 9" descr="C:\Users\Jiraiya\Desktop\ai\Od Vlaste\Od Vlaste\za Irenu\JPEG\sl 9 gore lev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2041942"/>
            <a:ext cx="1524254" cy="1615656"/>
          </a:xfrm>
          <a:prstGeom prst="rect">
            <a:avLst/>
          </a:prstGeom>
          <a:noFill/>
        </p:spPr>
      </p:pic>
      <p:pic>
        <p:nvPicPr>
          <p:cNvPr id="6154" name="Picture 10" descr="C:\Users\Jiraiya\Desktop\ai\Od Vlaste\Od Vlaste\za Irenu\JPEG\sl 10 gore desn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29054" y="2041942"/>
            <a:ext cx="1371696" cy="1615655"/>
          </a:xfrm>
          <a:prstGeom prst="rect">
            <a:avLst/>
          </a:prstGeom>
          <a:noFill/>
        </p:spPr>
      </p:pic>
      <p:pic>
        <p:nvPicPr>
          <p:cNvPr id="6155" name="Picture 11" descr="C:\Users\Jiraiya\Desktop\ai\Od Vlaste\Od Vlaste\za Irenu\JPEG\sl 11 dole desn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22299" y="2041942"/>
            <a:ext cx="1478555" cy="1615658"/>
          </a:xfrm>
          <a:prstGeom prst="rect">
            <a:avLst/>
          </a:prstGeom>
          <a:noFill/>
        </p:spPr>
      </p:pic>
      <p:pic>
        <p:nvPicPr>
          <p:cNvPr id="17" name="Picture 8" descr="C:\Users\Jiraiya\Desktop\ai\Od Vlaste\Od Vlaste\za Irenu\JPEG\sl 1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15454" y="2880047"/>
            <a:ext cx="1600200" cy="1387153"/>
          </a:xfrm>
          <a:prstGeom prst="rect">
            <a:avLst/>
          </a:prstGeom>
          <a:noFill/>
        </p:spPr>
      </p:pic>
      <p:pic>
        <p:nvPicPr>
          <p:cNvPr id="18" name="Picture 12" descr="C:\Users\Jiraiya\Desktop\ai\Od Vlaste\Od Vlaste\za Irenu\JPEG\sl 12 dole levo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22244" y="2041942"/>
            <a:ext cx="1402610" cy="1615657"/>
          </a:xfrm>
          <a:prstGeom prst="rect">
            <a:avLst/>
          </a:prstGeom>
          <a:noFill/>
        </p:spPr>
      </p:pic>
      <p:pic>
        <p:nvPicPr>
          <p:cNvPr id="19" name="Picture 13" descr="C:\Users\Jiraiya\Desktop\ai\Od Vlaste\Od Vlaste\za Irenu\JPEG\sl 14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33669" y="1804042"/>
            <a:ext cx="1190771" cy="1076100"/>
          </a:xfrm>
          <a:prstGeom prst="rect">
            <a:avLst/>
          </a:prstGeom>
          <a:noFill/>
        </p:spPr>
      </p:pic>
      <p:pic>
        <p:nvPicPr>
          <p:cNvPr id="20" name="Picture 14" descr="C:\Users\Jiraiya\Desktop\ai\Od Vlaste\Od Vlaste\za Irenu\JPEG\sl 15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29069" y="1804042"/>
            <a:ext cx="1190771" cy="107610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838454" y="-76200"/>
            <a:ext cx="5785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2400" b="1" dirty="0" smtClean="0">
                <a:latin typeface="Times New Roman" pitchFamily="18" charset="0"/>
                <a:cs typeface="Times New Roman" pitchFamily="18" charset="0"/>
              </a:rPr>
              <a:t>Опрема за тело индивидуа мушког пола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2400" y="43190"/>
            <a:ext cx="6447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1100" dirty="0" smtClean="0">
                <a:latin typeface="Times New Roman" pitchFamily="18" charset="0"/>
                <a:cs typeface="Times New Roman" pitchFamily="18" charset="0"/>
              </a:rPr>
              <a:t>Табла 5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14654" y="3528536"/>
            <a:ext cx="58314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2400" b="1" dirty="0" smtClean="0">
                <a:latin typeface="Times New Roman" pitchFamily="18" charset="0"/>
                <a:cs typeface="Times New Roman" pitchFamily="18" charset="0"/>
              </a:rPr>
              <a:t>Опрема за тело индивидуа женског пола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6159" name="Picture 15" descr="C:\Users\Jiraiya\Desktop\ai\Od Vlaste\Od Vlaste\za Irenu\JPEG\sl 17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8854" y="4038600"/>
            <a:ext cx="1606027" cy="1391208"/>
          </a:xfrm>
          <a:prstGeom prst="rect">
            <a:avLst/>
          </a:prstGeom>
          <a:noFill/>
        </p:spPr>
      </p:pic>
      <p:pic>
        <p:nvPicPr>
          <p:cNvPr id="6160" name="Picture 16" descr="C:\Users\Jiraiya\Desktop\ai\Od Vlaste\Od Vlaste\za Irenu\JPEG\sl 17a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899427" y="4038600"/>
            <a:ext cx="1606027" cy="1391208"/>
          </a:xfrm>
          <a:prstGeom prst="rect">
            <a:avLst/>
          </a:prstGeom>
          <a:noFill/>
        </p:spPr>
      </p:pic>
      <p:pic>
        <p:nvPicPr>
          <p:cNvPr id="6161" name="Picture 17" descr="C:\Users\Jiraiya\Desktop\ai\Od Vlaste\Od Vlaste\za Irenu\JPEG\sl 18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75827" y="4038600"/>
            <a:ext cx="1606027" cy="1142553"/>
          </a:xfrm>
          <a:prstGeom prst="rect">
            <a:avLst/>
          </a:prstGeom>
          <a:noFill/>
        </p:spPr>
      </p:pic>
      <p:pic>
        <p:nvPicPr>
          <p:cNvPr id="6162" name="Picture 18" descr="C:\Users\Jiraiya\Desktop\ai\Od Vlaste\Od Vlaste\za Irenu\JPEG\sl 23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581655" y="6121035"/>
            <a:ext cx="932328" cy="706404"/>
          </a:xfrm>
          <a:prstGeom prst="rect">
            <a:avLst/>
          </a:prstGeom>
          <a:noFill/>
        </p:spPr>
      </p:pic>
      <p:pic>
        <p:nvPicPr>
          <p:cNvPr id="6163" name="Picture 19" descr="C:\Users\Jiraiya\Desktop\ai\Od Vlaste\Od Vlaste\za Irenu\JPEG\sl 19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28854" y="5576552"/>
            <a:ext cx="1998680" cy="1052848"/>
          </a:xfrm>
          <a:prstGeom prst="rect">
            <a:avLst/>
          </a:prstGeom>
          <a:noFill/>
        </p:spPr>
      </p:pic>
      <p:pic>
        <p:nvPicPr>
          <p:cNvPr id="6164" name="Picture 20" descr="C:\Users\Jiraiya\Desktop\ai\Od Vlaste\Od Vlaste\za Irenu\JPEG\sl 20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239509" y="4038600"/>
            <a:ext cx="1694945" cy="2819400"/>
          </a:xfrm>
          <a:prstGeom prst="rect">
            <a:avLst/>
          </a:prstGeom>
          <a:noFill/>
        </p:spPr>
      </p:pic>
      <p:pic>
        <p:nvPicPr>
          <p:cNvPr id="6165" name="Picture 21" descr="C:\Users\Jiraiya\Desktop\ai\Od Vlaste\Od Vlaste\za Irenu\JPEG\sl 22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581654" y="5334000"/>
            <a:ext cx="990600" cy="727395"/>
          </a:xfrm>
          <a:prstGeom prst="rect">
            <a:avLst/>
          </a:prstGeom>
          <a:noFill/>
        </p:spPr>
      </p:pic>
      <p:pic>
        <p:nvPicPr>
          <p:cNvPr id="6166" name="Picture 22" descr="C:\Users\Jiraiya\Desktop\ai\Od Vlaste\Od Vlaste\za Irenu\JPEG\sl 7, 7a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086854" y="4267200"/>
            <a:ext cx="1885842" cy="2519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457200"/>
            <a:ext cx="862912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ME" dirty="0" smtClean="0"/>
          </a:p>
          <a:p>
            <a:r>
              <a:rPr lang="sr-Cyrl-ME" dirty="0" smtClean="0">
                <a:latin typeface="Times New Roman" pitchFamily="18" charset="0"/>
                <a:cs typeface="Times New Roman" pitchFamily="18" charset="0"/>
              </a:rPr>
              <a:t>Требениште </a:t>
            </a:r>
            <a:r>
              <a:rPr lang="sr-Cyrl-ME" dirty="0">
                <a:latin typeface="Times New Roman" pitchFamily="18" charset="0"/>
                <a:cs typeface="Times New Roman" pitchFamily="18" charset="0"/>
              </a:rPr>
              <a:t>и Охрид</a:t>
            </a:r>
            <a:r>
              <a:rPr lang="sr-Cyrl-ME" dirty="0"/>
              <a:t>                                          </a:t>
            </a:r>
            <a:r>
              <a:rPr lang="sr-Cyrl-ME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sr-Cyrl-ME" dirty="0">
                <a:latin typeface="Times New Roman" pitchFamily="18" charset="0"/>
                <a:cs typeface="Times New Roman" pitchFamily="18" charset="0"/>
              </a:rPr>
              <a:t>. Пазар и други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ME" b="1" dirty="0">
                <a:latin typeface="Times New Roman" pitchFamily="18" charset="0"/>
                <a:cs typeface="Times New Roman" pitchFamily="18" charset="0"/>
              </a:rPr>
              <a:t>маске </a:t>
            </a:r>
            <a:r>
              <a:rPr lang="sr-Cyrl-ME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lang="sr-Cyrl-ME" b="1" dirty="0" smtClean="0">
                <a:latin typeface="Times New Roman" pitchFamily="18" charset="0"/>
                <a:cs typeface="Times New Roman" pitchFamily="18" charset="0"/>
              </a:rPr>
              <a:t>пекторали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ME" dirty="0">
                <a:latin typeface="Times New Roman" pitchFamily="18" charset="0"/>
                <a:cs typeface="Times New Roman" pitchFamily="18" charset="0"/>
              </a:rPr>
              <a:t>сл.1     </a:t>
            </a:r>
            <a:r>
              <a:rPr lang="sr-Cyrl-ME" b="1" dirty="0" smtClean="0">
                <a:latin typeface="Times New Roman" pitchFamily="18" charset="0"/>
                <a:cs typeface="Times New Roman" pitchFamily="18" charset="0"/>
              </a:rPr>
              <a:t>LS</a:t>
            </a:r>
            <a:r>
              <a:rPr lang="sr-Cyrl-ME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sr-Cyrl-ME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id,</a:t>
            </a:r>
            <a:r>
              <a:rPr lang="sr-Cyrl-ME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in.</a:t>
            </a:r>
            <a:r>
              <a:rPr lang="sr-Cyrl-ME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sr-Cyrl-ME" dirty="0" smtClean="0">
                <a:latin typeface="Times New Roman" pitchFamily="18" charset="0"/>
                <a:cs typeface="Times New Roman" pitchFamily="18" charset="0"/>
              </a:rPr>
              <a:t>50                                     </a:t>
            </a:r>
            <a:r>
              <a:rPr lang="sr-Cyrl-ME" dirty="0" smtClean="0">
                <a:latin typeface="Times New Roman" pitchFamily="18" charset="0"/>
                <a:cs typeface="Times New Roman" pitchFamily="18" charset="0"/>
              </a:rPr>
              <a:t>сл.9     </a:t>
            </a:r>
            <a:r>
              <a:rPr lang="sr-Cyrl-ME" b="1" dirty="0" smtClean="0">
                <a:latin typeface="Times New Roman" pitchFamily="18" charset="0"/>
                <a:cs typeface="Times New Roman" pitchFamily="18" charset="0"/>
              </a:rPr>
              <a:t>LS</a:t>
            </a:r>
            <a:r>
              <a:rPr lang="sr-Cyrl-ME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sr-Cyrl-ME" dirty="0" smtClean="0">
                <a:latin typeface="Times New Roman" pitchFamily="18" charset="0"/>
                <a:cs typeface="Times New Roman" pitchFamily="18" charset="0"/>
              </a:rPr>
              <a:t>sid</a:t>
            </a:r>
            <a:r>
              <a:rPr lang="sr-Cyrl-ME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ME" dirty="0">
                <a:latin typeface="Times New Roman" pitchFamily="18" charset="0"/>
                <a:cs typeface="Times New Roman" pitchFamily="18" charset="0"/>
              </a:rPr>
              <a:t>сл.2     </a:t>
            </a:r>
            <a:r>
              <a:rPr lang="sr-Cyrl-ME" b="1" dirty="0" smtClean="0">
                <a:latin typeface="Times New Roman" pitchFamily="18" charset="0"/>
                <a:cs typeface="Times New Roman" pitchFamily="18" charset="0"/>
              </a:rPr>
              <a:t>LS</a:t>
            </a:r>
            <a:r>
              <a:rPr lang="sr-Cyrl-ME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sr-Cyrl-ME" dirty="0" smtClean="0">
                <a:latin typeface="Times New Roman" pitchFamily="18" charset="0"/>
                <a:cs typeface="Times New Roman" pitchFamily="18" charset="0"/>
              </a:rPr>
              <a:t>sid,sin</a:t>
            </a:r>
            <a:r>
              <a:rPr lang="sr-Cyrl-ME" dirty="0">
                <a:latin typeface="Times New Roman" pitchFamily="18" charset="0"/>
                <a:cs typeface="Times New Roman" pitchFamily="18" charset="0"/>
              </a:rPr>
              <a:t>.—</a:t>
            </a:r>
            <a:r>
              <a:rPr lang="sr-Cyrl-ME" dirty="0" smtClean="0">
                <a:latin typeface="Times New Roman" pitchFamily="18" charset="0"/>
                <a:cs typeface="Times New Roman" pitchFamily="18" charset="0"/>
              </a:rPr>
              <a:t>18;19</a:t>
            </a:r>
            <a:r>
              <a:rPr lang="hr-HR" dirty="0" smtClean="0"/>
              <a:t>  </a:t>
            </a:r>
            <a:r>
              <a:rPr lang="sr-Cyrl-ME" dirty="0" smtClean="0"/>
              <a:t> </a:t>
            </a:r>
            <a:r>
              <a:rPr lang="hr-HR" dirty="0" smtClean="0"/>
              <a:t>                               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сл.10   </a:t>
            </a: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LS</a:t>
            </a:r>
            <a:r>
              <a:rPr lang="sr-Cyrl-ME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sid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ME" dirty="0">
                <a:latin typeface="Times New Roman" pitchFamily="18" charset="0"/>
                <a:cs typeface="Times New Roman" pitchFamily="18" charset="0"/>
              </a:rPr>
              <a:t>сл.3     </a:t>
            </a:r>
            <a:r>
              <a:rPr lang="sr-Cyrl-ME" b="1" dirty="0" smtClean="0">
                <a:latin typeface="Times New Roman" pitchFamily="18" charset="0"/>
                <a:cs typeface="Times New Roman" pitchFamily="18" charset="0"/>
              </a:rPr>
              <a:t>LS</a:t>
            </a:r>
            <a:r>
              <a:rPr lang="sr-Cyrl-ME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sr-Cyrl-ME" dirty="0" smtClean="0">
                <a:latin typeface="Times New Roman" pitchFamily="18" charset="0"/>
                <a:cs typeface="Times New Roman" pitchFamily="18" charset="0"/>
              </a:rPr>
              <a:t>sid,sin</a:t>
            </a:r>
            <a:r>
              <a:rPr lang="sr-Cyrl-ME" dirty="0">
                <a:latin typeface="Times New Roman" pitchFamily="18" charset="0"/>
                <a:cs typeface="Times New Roman" pitchFamily="18" charset="0"/>
              </a:rPr>
              <a:t>.—</a:t>
            </a:r>
            <a:r>
              <a:rPr lang="sr-Cyrl-ME" dirty="0" smtClean="0">
                <a:latin typeface="Times New Roman" pitchFamily="18" charset="0"/>
                <a:cs typeface="Times New Roman" pitchFamily="18" charset="0"/>
              </a:rPr>
              <a:t>50;19</a:t>
            </a:r>
            <a:r>
              <a:rPr lang="sr-Cyrl-ME" dirty="0" smtClean="0"/>
              <a:t>                                   </a:t>
            </a:r>
            <a:r>
              <a:rPr lang="sr-Cyrl-ME" dirty="0" smtClean="0">
                <a:latin typeface="Times New Roman" pitchFamily="18" charset="0"/>
                <a:cs typeface="Times New Roman" pitchFamily="18" charset="0"/>
              </a:rPr>
              <a:t>сл.11   </a:t>
            </a:r>
            <a:r>
              <a:rPr lang="sr-Cyrl-ME" b="1" dirty="0" smtClean="0">
                <a:latin typeface="Times New Roman" pitchFamily="18" charset="0"/>
                <a:cs typeface="Times New Roman" pitchFamily="18" charset="0"/>
              </a:rPr>
              <a:t>LS</a:t>
            </a:r>
            <a:r>
              <a:rPr lang="sr-Cyrl-ME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sr-Cyrl-ME" dirty="0" smtClean="0">
                <a:latin typeface="Times New Roman" pitchFamily="18" charset="0"/>
                <a:cs typeface="Times New Roman" pitchFamily="18" charset="0"/>
              </a:rPr>
              <a:t>sid</a:t>
            </a:r>
            <a:r>
              <a:rPr lang="sr-Cyrl-ME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ME" dirty="0">
                <a:latin typeface="Times New Roman" pitchFamily="18" charset="0"/>
                <a:cs typeface="Times New Roman" pitchFamily="18" charset="0"/>
              </a:rPr>
              <a:t>сл.4     </a:t>
            </a:r>
            <a:r>
              <a:rPr lang="sr-Cyrl-ME" b="1" dirty="0" smtClean="0">
                <a:latin typeface="Times New Roman" pitchFamily="18" charset="0"/>
                <a:cs typeface="Times New Roman" pitchFamily="18" charset="0"/>
              </a:rPr>
              <a:t>LS</a:t>
            </a:r>
            <a:r>
              <a:rPr lang="sr-Cyrl-ME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sr-Cyrl-ME" dirty="0" smtClean="0">
                <a:latin typeface="Times New Roman" pitchFamily="18" charset="0"/>
                <a:cs typeface="Times New Roman" pitchFamily="18" charset="0"/>
              </a:rPr>
              <a:t>sid</a:t>
            </a:r>
            <a:r>
              <a:rPr lang="sr-Cyrl-ME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r-Cyrl-ME" dirty="0"/>
              <a:t>                                                      </a:t>
            </a:r>
            <a:r>
              <a:rPr lang="sr-Cyrl-ME" dirty="0" smtClean="0"/>
              <a:t>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сл.12   </a:t>
            </a: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LS</a:t>
            </a:r>
            <a:r>
              <a:rPr lang="sr-Cyrl-ME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sid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ME" b="1" dirty="0">
                <a:latin typeface="Times New Roman" pitchFamily="18" charset="0"/>
                <a:cs typeface="Times New Roman" pitchFamily="18" charset="0"/>
              </a:rPr>
              <a:t>рукавице</a:t>
            </a:r>
            <a:r>
              <a:rPr lang="sr-Cyrl-ME" dirty="0"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sr-Cyrl-ME" b="1" dirty="0" smtClean="0">
                <a:latin typeface="Times New Roman" pitchFamily="18" charset="0"/>
                <a:cs typeface="Times New Roman" pitchFamily="18" charset="0"/>
              </a:rPr>
              <a:t>митре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ME" dirty="0">
                <a:latin typeface="Times New Roman" pitchFamily="18" charset="0"/>
                <a:cs typeface="Times New Roman" pitchFamily="18" charset="0"/>
              </a:rPr>
              <a:t>сл.5     </a:t>
            </a:r>
            <a:r>
              <a:rPr lang="sr-Cyrl-ME" b="1" dirty="0" smtClean="0">
                <a:latin typeface="Times New Roman" pitchFamily="18" charset="0"/>
                <a:cs typeface="Times New Roman" pitchFamily="18" charset="0"/>
              </a:rPr>
              <a:t>LS</a:t>
            </a:r>
            <a:r>
              <a:rPr lang="sr-Cyrl-ME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sr-Cyrl-ME" dirty="0" smtClean="0">
                <a:latin typeface="Times New Roman" pitchFamily="18" charset="0"/>
                <a:cs typeface="Times New Roman" pitchFamily="18" charset="0"/>
              </a:rPr>
              <a:t>sid,sin</a:t>
            </a:r>
            <a:r>
              <a:rPr lang="sr-Cyrl-ME" dirty="0">
                <a:latin typeface="Times New Roman" pitchFamily="18" charset="0"/>
                <a:cs typeface="Times New Roman" pitchFamily="18" charset="0"/>
              </a:rPr>
              <a:t>. —</a:t>
            </a:r>
            <a:r>
              <a:rPr lang="sr-Cyrl-ME" dirty="0" smtClean="0">
                <a:latin typeface="Times New Roman" pitchFamily="18" charset="0"/>
                <a:cs typeface="Times New Roman" pitchFamily="18" charset="0"/>
              </a:rPr>
              <a:t>50;13;18;19</a:t>
            </a:r>
            <a:r>
              <a:rPr lang="hr-HR" dirty="0" smtClean="0"/>
              <a:t> </a:t>
            </a:r>
            <a:r>
              <a:rPr lang="sr-Cyrl-ME" dirty="0" smtClean="0"/>
              <a:t> </a:t>
            </a:r>
            <a:r>
              <a:rPr lang="hr-HR" dirty="0" smtClean="0"/>
              <a:t>                    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сл.14    </a:t>
            </a: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LS</a:t>
            </a:r>
            <a:r>
              <a:rPr lang="sr-Cyrl-ME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sid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Cyrl-ME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sr-Cyrl-ME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ME" dirty="0">
                <a:latin typeface="Times New Roman" pitchFamily="18" charset="0"/>
                <a:cs typeface="Times New Roman" pitchFamily="18" charset="0"/>
              </a:rPr>
              <a:t>сл.6     </a:t>
            </a:r>
            <a:r>
              <a:rPr lang="sr-Cyrl-ME" b="1" dirty="0" smtClean="0">
                <a:latin typeface="Times New Roman" pitchFamily="18" charset="0"/>
                <a:cs typeface="Times New Roman" pitchFamily="18" charset="0"/>
              </a:rPr>
              <a:t>LS</a:t>
            </a:r>
            <a:r>
              <a:rPr lang="sr-Cyrl-ME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sr-Cyrl-ME" dirty="0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sr-Cyrl-ME" dirty="0">
                <a:latin typeface="Times New Roman" pitchFamily="18" charset="0"/>
                <a:cs typeface="Times New Roman" pitchFamily="18" charset="0"/>
              </a:rPr>
              <a:t>.—</a:t>
            </a:r>
            <a:r>
              <a:rPr lang="sr-Cyrl-ME" dirty="0" smtClean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sr-Cyrl-ME" dirty="0" smtClean="0"/>
              <a:t>                                               </a:t>
            </a:r>
            <a:r>
              <a:rPr lang="sr-Cyrl-ME" dirty="0" smtClean="0">
                <a:latin typeface="Times New Roman" pitchFamily="18" charset="0"/>
                <a:cs typeface="Times New Roman" pitchFamily="18" charset="0"/>
              </a:rPr>
              <a:t>сл.15    </a:t>
            </a:r>
            <a:r>
              <a:rPr lang="sr-Cyrl-ME" b="1" dirty="0" smtClean="0">
                <a:latin typeface="Times New Roman" pitchFamily="18" charset="0"/>
                <a:cs typeface="Times New Roman" pitchFamily="18" charset="0"/>
              </a:rPr>
              <a:t>LS</a:t>
            </a:r>
            <a:r>
              <a:rPr lang="sr-Cyrl-ME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sr-Cyrl-ME" dirty="0" smtClean="0">
                <a:latin typeface="Times New Roman" pitchFamily="18" charset="0"/>
                <a:cs typeface="Times New Roman" pitchFamily="18" charset="0"/>
              </a:rPr>
              <a:t>sid</a:t>
            </a:r>
            <a:r>
              <a:rPr lang="sr-Cyrl-ME" dirty="0">
                <a:latin typeface="Times New Roman" pitchFamily="18" charset="0"/>
                <a:cs typeface="Times New Roman" pitchFamily="18" charset="0"/>
              </a:rPr>
              <a:t>.—</a:t>
            </a:r>
            <a:r>
              <a:rPr lang="sr-Cyrl-ME" dirty="0" smtClean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hr-HR" dirty="0" smtClean="0"/>
              <a:t>   </a:t>
            </a:r>
            <a:endParaRPr lang="en-US" dirty="0"/>
          </a:p>
          <a:p>
            <a:r>
              <a:rPr lang="sr-Cyrl-ME" dirty="0"/>
              <a:t>                                                                                </a:t>
            </a:r>
            <a:r>
              <a:rPr lang="sr-Cyrl-ME" dirty="0" smtClean="0"/>
              <a:t>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сл.16    </a:t>
            </a: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LS</a:t>
            </a:r>
            <a:r>
              <a:rPr lang="sr-Cyrl-ME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sid,sin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Cyrl-ME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sr-Cyrl-ME" dirty="0" smtClean="0">
                <a:latin typeface="Times New Roman" pitchFamily="18" charset="0"/>
                <a:cs typeface="Times New Roman" pitchFamily="18" charset="0"/>
              </a:rPr>
              <a:t>50;18;19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ME" b="1" dirty="0">
                <a:latin typeface="Times New Roman" pitchFamily="18" charset="0"/>
                <a:cs typeface="Times New Roman" pitchFamily="18" charset="0"/>
              </a:rPr>
              <a:t>сандале </a:t>
            </a:r>
            <a:r>
              <a:rPr lang="sr-Cyrl-ME" dirty="0"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r>
              <a:rPr lang="sr-Cyrl-ME" b="1" dirty="0" smtClean="0">
                <a:latin typeface="Times New Roman" pitchFamily="18" charset="0"/>
                <a:cs typeface="Times New Roman" pitchFamily="18" charset="0"/>
              </a:rPr>
              <a:t>појасеви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ME" dirty="0">
                <a:latin typeface="Times New Roman" pitchFamily="18" charset="0"/>
                <a:cs typeface="Times New Roman" pitchFamily="18" charset="0"/>
              </a:rPr>
              <a:t>сл.7     </a:t>
            </a:r>
            <a:r>
              <a:rPr lang="sr-Cyrl-ME" b="1" dirty="0" smtClean="0">
                <a:latin typeface="Times New Roman" pitchFamily="18" charset="0"/>
                <a:cs typeface="Times New Roman" pitchFamily="18" charset="0"/>
              </a:rPr>
              <a:t>LS</a:t>
            </a:r>
            <a:r>
              <a:rPr lang="sr-Cyrl-ME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sr-Cyrl-ME" dirty="0" smtClean="0">
                <a:latin typeface="Times New Roman" pitchFamily="18" charset="0"/>
                <a:cs typeface="Times New Roman" pitchFamily="18" charset="0"/>
              </a:rPr>
              <a:t>sid,sin</a:t>
            </a:r>
            <a:r>
              <a:rPr lang="sr-Cyrl-ME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сл.17    </a:t>
            </a: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LS</a:t>
            </a:r>
            <a:r>
              <a:rPr lang="sr-Cyrl-ME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sid.sin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hr-HR" dirty="0"/>
              <a:t>                                                                                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сл.20    </a:t>
            </a: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LS</a:t>
            </a:r>
            <a:r>
              <a:rPr lang="sr-Cyrl-ME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Cyrl-ME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sr-Cyrl-ME" dirty="0" smtClean="0">
                <a:latin typeface="Times New Roman" pitchFamily="18" charset="0"/>
                <a:cs typeface="Times New Roman" pitchFamily="18" charset="0"/>
              </a:rPr>
              <a:t>13;19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hr-HR" dirty="0"/>
              <a:t>                                                                                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сл.18    </a:t>
            </a: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sr-Cyrl-ME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sid,sin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hr-HR" dirty="0"/>
              <a:t>                                                                                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сл.19    </a:t>
            </a: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sr-Cyrl-ME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sid,sin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hr-HR" b="1" dirty="0"/>
              <a:t>                                                                                 </a:t>
            </a:r>
            <a:r>
              <a:rPr lang="sr-Cyrl-ME" b="1" dirty="0">
                <a:latin typeface="Times New Roman" pitchFamily="18" charset="0"/>
                <a:cs typeface="Times New Roman" pitchFamily="18" charset="0"/>
              </a:rPr>
              <a:t>минђуше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ME" dirty="0"/>
              <a:t>                                                                                 </a:t>
            </a:r>
            <a:r>
              <a:rPr lang="sr-Cyrl-ME" dirty="0">
                <a:latin typeface="Times New Roman" pitchFamily="18" charset="0"/>
                <a:cs typeface="Times New Roman" pitchFamily="18" charset="0"/>
              </a:rPr>
              <a:t>сл.22    </a:t>
            </a:r>
            <a:r>
              <a:rPr lang="sr-Cyrl-ME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sr-Cyrl-ME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sr-Cyrl-ME" dirty="0" smtClean="0">
                <a:latin typeface="Times New Roman" pitchFamily="18" charset="0"/>
                <a:cs typeface="Times New Roman" pitchFamily="18" charset="0"/>
              </a:rPr>
              <a:t>sid</a:t>
            </a:r>
            <a:r>
              <a:rPr lang="sr-Cyrl-ME" dirty="0">
                <a:latin typeface="Times New Roman" pitchFamily="18" charset="0"/>
                <a:cs typeface="Times New Roman" pitchFamily="18" charset="0"/>
              </a:rPr>
              <a:t>.—</a:t>
            </a:r>
            <a:r>
              <a:rPr lang="sr-Cyrl-ME" dirty="0" smtClean="0">
                <a:latin typeface="Times New Roman" pitchFamily="18" charset="0"/>
                <a:cs typeface="Times New Roman" pitchFamily="18" charset="0"/>
              </a:rPr>
              <a:t>19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hr-HR" dirty="0"/>
              <a:t>                                                                                 </a:t>
            </a:r>
            <a:r>
              <a:rPr lang="hr-HR" b="1" dirty="0">
                <a:latin typeface="Times New Roman" pitchFamily="18" charset="0"/>
                <a:cs typeface="Times New Roman" pitchFamily="18" charset="0"/>
              </a:rPr>
              <a:t>прстење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ME" dirty="0"/>
              <a:t>                                                                                 </a:t>
            </a:r>
            <a:r>
              <a:rPr lang="sr-Cyrl-ME" dirty="0">
                <a:latin typeface="Times New Roman" pitchFamily="18" charset="0"/>
                <a:cs typeface="Times New Roman" pitchFamily="18" charset="0"/>
              </a:rPr>
              <a:t>сл.23    </a:t>
            </a:r>
            <a:r>
              <a:rPr lang="sr-Cyrl-ME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sr-Cyrl-ME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sr-Cyrl-ME" dirty="0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sr-Cyrl-ME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0" y="26670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82276" y="2140088"/>
            <a:ext cx="462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Adobe Ming Std L" pitchFamily="18" charset="-128"/>
              <a:ea typeface="Adobe Ming Std L" pitchFamily="18" charset="-128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53200" y="1371599"/>
            <a:ext cx="496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ME" dirty="0" smtClean="0">
                <a:latin typeface="Times New Roman" pitchFamily="18" charset="0"/>
                <a:cs typeface="Times New Roman" pitchFamily="18" charset="0"/>
              </a:rPr>
              <a:t>50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0" y="1981199"/>
            <a:ext cx="496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ME" dirty="0" smtClean="0">
                <a:latin typeface="Times New Roman" pitchFamily="18" charset="0"/>
                <a:cs typeface="Times New Roman" pitchFamily="18" charset="0"/>
              </a:rPr>
              <a:t>50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304800"/>
            <a:ext cx="79378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2400" b="1" dirty="0" smtClean="0"/>
              <a:t>Преглед анализираних артефаката и њихових календара: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" y="424190"/>
            <a:ext cx="6447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1100" dirty="0" smtClean="0">
                <a:latin typeface="Times New Roman" pitchFamily="18" charset="0"/>
                <a:cs typeface="Times New Roman" pitchFamily="18" charset="0"/>
              </a:rPr>
              <a:t>Табла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Jiraiya\Desktop\ai\Od Vlaste\Od Vlaste\za Irenu\zagrada 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2021" y="1349307"/>
            <a:ext cx="189703" cy="473004"/>
          </a:xfrm>
          <a:prstGeom prst="rect">
            <a:avLst/>
          </a:prstGeom>
          <a:noFill/>
        </p:spPr>
      </p:pic>
      <p:pic>
        <p:nvPicPr>
          <p:cNvPr id="13" name="Picture 3" descr="C:\Users\Jiraiya\Desktop\ai\Od Vlaste\Od Vlaste\za Irenu\zagrada 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6845" y="1902259"/>
            <a:ext cx="189703" cy="47300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04800" y="6096000"/>
            <a:ext cx="8595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1600" dirty="0" smtClean="0">
                <a:latin typeface="Times New Roman" pitchFamily="18" charset="0"/>
                <a:cs typeface="Times New Roman" pitchFamily="18" charset="0"/>
              </a:rPr>
              <a:t>Легенда: </a:t>
            </a:r>
            <a:r>
              <a:rPr lang="sr-Cyrl-ME" sz="1600" b="1" dirty="0" smtClean="0">
                <a:latin typeface="Times New Roman" pitchFamily="18" charset="0"/>
                <a:cs typeface="Times New Roman" pitchFamily="18" charset="0"/>
              </a:rPr>
              <a:t>LS</a:t>
            </a:r>
            <a:r>
              <a:rPr lang="sr-Cyrl-ME" sz="1600" dirty="0" smtClean="0">
                <a:latin typeface="Times New Roman" pitchFamily="18" charset="0"/>
                <a:cs typeface="Times New Roman" pitchFamily="18" charset="0"/>
              </a:rPr>
              <a:t>-лунисоларни; </a:t>
            </a:r>
            <a:r>
              <a:rPr lang="sr-Cyrl-ME" sz="16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sr-Cyrl-ME" sz="1600" dirty="0" smtClean="0">
                <a:latin typeface="Times New Roman" pitchFamily="18" charset="0"/>
                <a:cs typeface="Times New Roman" pitchFamily="18" charset="0"/>
              </a:rPr>
              <a:t>-лунарни; </a:t>
            </a:r>
            <a:r>
              <a:rPr lang="hr-HR" sz="1600" dirty="0" smtClean="0">
                <a:latin typeface="Times New Roman" pitchFamily="18" charset="0"/>
                <a:cs typeface="Times New Roman" pitchFamily="18" charset="0"/>
              </a:rPr>
              <a:t>sid.-</a:t>
            </a:r>
            <a:r>
              <a:rPr lang="sr-Cyrl-ME" sz="1600" dirty="0" smtClean="0">
                <a:latin typeface="Times New Roman" pitchFamily="18" charset="0"/>
                <a:cs typeface="Times New Roman" pitchFamily="18" charset="0"/>
              </a:rPr>
              <a:t>сидеричка; sin.-синодичка; </a:t>
            </a:r>
            <a:endParaRPr lang="sr-Cyrl-ME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ME" sz="1600" dirty="0" smtClean="0">
                <a:latin typeface="Times New Roman" pitchFamily="18" charset="0"/>
                <a:cs typeface="Times New Roman" pitchFamily="18" charset="0"/>
              </a:rPr>
              <a:t>бројеви: </a:t>
            </a:r>
            <a:r>
              <a:rPr lang="sr-Cyrl-ME" sz="1600" dirty="0" smtClean="0">
                <a:latin typeface="Times New Roman" pitchFamily="18" charset="0"/>
                <a:cs typeface="Times New Roman" pitchFamily="18" charset="0"/>
              </a:rPr>
              <a:t> 50-космологијски </a:t>
            </a:r>
            <a:r>
              <a:rPr lang="sr-Cyrl-ME" sz="1600" dirty="0" smtClean="0">
                <a:latin typeface="Times New Roman" pitchFamily="18" charset="0"/>
                <a:cs typeface="Times New Roman" pitchFamily="18" charset="0"/>
              </a:rPr>
              <a:t>број; 13-интеркалациони број; 18-</a:t>
            </a:r>
            <a:r>
              <a:rPr lang="sr-Cyrl-ME" sz="1600" i="1" dirty="0" smtClean="0">
                <a:latin typeface="Times New Roman" pitchFamily="18" charset="0"/>
                <a:cs typeface="Times New Roman" pitchFamily="18" charset="0"/>
              </a:rPr>
              <a:t>Saros</a:t>
            </a:r>
            <a:r>
              <a:rPr lang="hr-HR" sz="1600" dirty="0" smtClean="0">
                <a:latin typeface="Times New Roman" pitchFamily="18" charset="0"/>
                <a:cs typeface="Times New Roman" pitchFamily="18" charset="0"/>
              </a:rPr>
              <a:t> циклус; 19-Метонов циклус</a:t>
            </a:r>
            <a:r>
              <a:rPr lang="sr-Cyrl-ME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135</TotalTime>
  <Words>226</Words>
  <Application>Microsoft Office PowerPoint</Application>
  <PresentationFormat>On-screen Show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Jiraiya</dc:creator>
  <cp:lastModifiedBy>Jiraiya</cp:lastModifiedBy>
  <cp:revision>33</cp:revision>
  <dcterms:created xsi:type="dcterms:W3CDTF">2017-04-17T14:20:05Z</dcterms:created>
  <dcterms:modified xsi:type="dcterms:W3CDTF">2017-04-17T17:17:52Z</dcterms:modified>
</cp:coreProperties>
</file>