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70" r:id="rId3"/>
    <p:sldId id="257" r:id="rId4"/>
    <p:sldId id="258" r:id="rId5"/>
    <p:sldId id="260" r:id="rId6"/>
    <p:sldId id="259" r:id="rId7"/>
    <p:sldId id="269" r:id="rId8"/>
    <p:sldId id="271" r:id="rId9"/>
    <p:sldId id="265" r:id="rId10"/>
    <p:sldId id="261" r:id="rId11"/>
    <p:sldId id="272" r:id="rId12"/>
    <p:sldId id="266" r:id="rId13"/>
    <p:sldId id="273" r:id="rId14"/>
    <p:sldId id="267" r:id="rId15"/>
    <p:sldId id="268" r:id="rId16"/>
    <p:sldId id="274" r:id="rId17"/>
    <p:sldId id="275" r:id="rId18"/>
    <p:sldId id="276" r:id="rId19"/>
    <p:sldId id="277" r:id="rId20"/>
    <p:sldId id="280" r:id="rId21"/>
    <p:sldId id="279"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C4121451-7AF3-48B1-B160-876343E6DDD7}" type="datetimeFigureOut">
              <a:rPr lang="en-US" smtClean="0"/>
              <a:pPr/>
              <a:t>3/29/2014</a:t>
            </a:fld>
            <a:endParaRPr lang="en-US"/>
          </a:p>
        </p:txBody>
      </p:sp>
      <p:sp>
        <p:nvSpPr>
          <p:cNvPr id="16" name="Slide Number Placeholder 15"/>
          <p:cNvSpPr>
            <a:spLocks noGrp="1"/>
          </p:cNvSpPr>
          <p:nvPr>
            <p:ph type="sldNum" sz="quarter" idx="11"/>
          </p:nvPr>
        </p:nvSpPr>
        <p:spPr/>
        <p:txBody>
          <a:bodyPr/>
          <a:lstStyle/>
          <a:p>
            <a:fld id="{6A014940-E87B-449D-8882-385EA036BC24}"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121451-7AF3-48B1-B160-876343E6DDD7}" type="datetimeFigureOut">
              <a:rPr lang="en-US" smtClean="0"/>
              <a:pPr/>
              <a:t>3/29/2014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14940-E87B-449D-8882-385EA036BC2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121451-7AF3-48B1-B160-876343E6DDD7}" type="datetimeFigureOut">
              <a:rPr lang="en-US" smtClean="0"/>
              <a:pPr/>
              <a:t>3/29/2014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14940-E87B-449D-8882-385EA036BC2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C4121451-7AF3-48B1-B160-876343E6DDD7}" type="datetimeFigureOut">
              <a:rPr lang="en-US" smtClean="0"/>
              <a:pPr/>
              <a:t>3/29/2014</a:t>
            </a:fld>
            <a:endParaRPr lang="en-US"/>
          </a:p>
        </p:txBody>
      </p:sp>
      <p:sp>
        <p:nvSpPr>
          <p:cNvPr id="15" name="Slide Number Placeholder 14"/>
          <p:cNvSpPr>
            <a:spLocks noGrp="1"/>
          </p:cNvSpPr>
          <p:nvPr>
            <p:ph type="sldNum" sz="quarter" idx="15"/>
          </p:nvPr>
        </p:nvSpPr>
        <p:spPr/>
        <p:txBody>
          <a:bodyPr/>
          <a:lstStyle>
            <a:lvl1pPr algn="ctr">
              <a:defRPr/>
            </a:lvl1pPr>
          </a:lstStyle>
          <a:p>
            <a:fld id="{6A014940-E87B-449D-8882-385EA036BC24}"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4121451-7AF3-48B1-B160-876343E6DDD7}" type="datetimeFigureOut">
              <a:rPr lang="en-US" smtClean="0"/>
              <a:pPr/>
              <a:t>3/29/2014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14940-E87B-449D-8882-385EA036BC24}"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4121451-7AF3-48B1-B160-876343E6DDD7}" type="datetimeFigureOut">
              <a:rPr lang="en-US" smtClean="0"/>
              <a:pPr/>
              <a:t>3/29/2014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014940-E87B-449D-8882-385EA036BC24}"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A014940-E87B-449D-8882-385EA036BC24}"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C4121451-7AF3-48B1-B160-876343E6DDD7}" type="datetimeFigureOut">
              <a:rPr lang="en-US" smtClean="0"/>
              <a:pPr/>
              <a:t>3/29/2014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121451-7AF3-48B1-B160-876343E6DDD7}" type="datetimeFigureOut">
              <a:rPr lang="en-US" smtClean="0"/>
              <a:pPr/>
              <a:t>3/29/2014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014940-E87B-449D-8882-385EA036BC24}"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121451-7AF3-48B1-B160-876343E6DDD7}" type="datetimeFigureOut">
              <a:rPr lang="en-US" smtClean="0"/>
              <a:pPr/>
              <a:t>3/29/2014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014940-E87B-449D-8882-385EA036BC2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C4121451-7AF3-48B1-B160-876343E6DDD7}" type="datetimeFigureOut">
              <a:rPr lang="en-US" smtClean="0"/>
              <a:pPr/>
              <a:t>3/29/2014</a:t>
            </a:fld>
            <a:endParaRPr lang="en-US"/>
          </a:p>
        </p:txBody>
      </p:sp>
      <p:sp>
        <p:nvSpPr>
          <p:cNvPr id="9" name="Slide Number Placeholder 8"/>
          <p:cNvSpPr>
            <a:spLocks noGrp="1"/>
          </p:cNvSpPr>
          <p:nvPr>
            <p:ph type="sldNum" sz="quarter" idx="15"/>
          </p:nvPr>
        </p:nvSpPr>
        <p:spPr/>
        <p:txBody>
          <a:bodyPr/>
          <a:lstStyle/>
          <a:p>
            <a:fld id="{6A014940-E87B-449D-8882-385EA036BC24}"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C4121451-7AF3-48B1-B160-876343E6DDD7}" type="datetimeFigureOut">
              <a:rPr lang="en-US" smtClean="0"/>
              <a:pPr/>
              <a:t>3/29/2014</a:t>
            </a:fld>
            <a:endParaRPr lang="en-US"/>
          </a:p>
        </p:txBody>
      </p:sp>
      <p:sp>
        <p:nvSpPr>
          <p:cNvPr id="9" name="Slide Number Placeholder 8"/>
          <p:cNvSpPr>
            <a:spLocks noGrp="1"/>
          </p:cNvSpPr>
          <p:nvPr>
            <p:ph type="sldNum" sz="quarter" idx="11"/>
          </p:nvPr>
        </p:nvSpPr>
        <p:spPr/>
        <p:txBody>
          <a:bodyPr/>
          <a:lstStyle/>
          <a:p>
            <a:fld id="{6A014940-E87B-449D-8882-385EA036BC24}"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C4121451-7AF3-48B1-B160-876343E6DDD7}" type="datetimeFigureOut">
              <a:rPr lang="en-US" smtClean="0"/>
              <a:pPr/>
              <a:t>3/29/2014</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A014940-E87B-449D-8882-385EA036BC24}"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normAutofit fontScale="90000"/>
          </a:bodyPr>
          <a:lstStyle/>
          <a:p>
            <a:r>
              <a:rPr lang="sr-Latn-RS" dirty="0" smtClean="0"/>
              <a:t/>
            </a:r>
            <a:br>
              <a:rPr lang="sr-Latn-RS" dirty="0" smtClean="0"/>
            </a:br>
            <a:r>
              <a:rPr noProof="1" smtClean="0">
                <a:solidFill>
                  <a:srgbClr val="FFFF00"/>
                </a:solidFill>
                <a:effectLst>
                  <a:outerShdw blurRad="38100" dist="38100" dir="2700000" algn="tl">
                    <a:srgbClr val="000000">
                      <a:alpha val="43137"/>
                    </a:srgbClr>
                  </a:outerShdw>
                </a:effectLst>
              </a:rPr>
              <a:t>Mogu</a:t>
            </a:r>
            <a:r>
              <a:rPr lang="sr-Latn-RS" noProof="1" smtClean="0">
                <a:solidFill>
                  <a:srgbClr val="FFFF00"/>
                </a:solidFill>
                <a:effectLst>
                  <a:outerShdw blurRad="38100" dist="38100" dir="2700000" algn="tl">
                    <a:srgbClr val="000000">
                      <a:alpha val="43137"/>
                    </a:srgbClr>
                  </a:outerShdw>
                </a:effectLst>
              </a:rPr>
              <a:t>ća</a:t>
            </a:r>
            <a:r>
              <a:rPr lang="sr-Latn-RS" noProof="1" smtClean="0">
                <a:solidFill>
                  <a:srgbClr val="FFFF00"/>
                </a:solidFill>
                <a:effectLst>
                  <a:outerShdw blurRad="38100" dist="38100" dir="2700000" algn="tl">
                    <a:srgbClr val="000000">
                      <a:alpha val="43137"/>
                    </a:srgbClr>
                  </a:outerShdw>
                </a:effectLst>
              </a:rPr>
              <a:t> </a:t>
            </a:r>
            <a:r>
              <a:rPr lang="sr-Latn-RS" noProof="1" smtClean="0">
                <a:solidFill>
                  <a:srgbClr val="FFFF00"/>
                </a:solidFill>
                <a:effectLst>
                  <a:outerShdw blurRad="38100" dist="38100" dir="2700000" algn="tl">
                    <a:srgbClr val="000000">
                      <a:alpha val="43137"/>
                    </a:srgbClr>
                  </a:outerShdw>
                </a:effectLst>
              </a:rPr>
              <a:t>astronomska </a:t>
            </a:r>
            <a:r>
              <a:rPr lang="sr-Latn-RS" noProof="1" smtClean="0">
                <a:solidFill>
                  <a:srgbClr val="FFFF00"/>
                </a:solidFill>
                <a:effectLst>
                  <a:outerShdw blurRad="38100" dist="38100" dir="2700000" algn="tl">
                    <a:srgbClr val="000000">
                      <a:alpha val="43137"/>
                    </a:srgbClr>
                  </a:outerShdw>
                </a:effectLst>
              </a:rPr>
              <a:t>namena</a:t>
            </a:r>
            <a:r>
              <a:rPr lang="sr-Latn-RS" noProof="1" smtClean="0">
                <a:solidFill>
                  <a:srgbClr val="FFFF00"/>
                </a:solidFill>
                <a:effectLst>
                  <a:outerShdw blurRad="38100" dist="38100" dir="2700000" algn="tl">
                    <a:srgbClr val="000000">
                      <a:alpha val="43137"/>
                    </a:srgbClr>
                  </a:outerShdw>
                </a:effectLst>
              </a:rPr>
              <a:t> </a:t>
            </a:r>
            <a:r>
              <a:rPr lang="sr-Latn-RS" noProof="1" smtClean="0">
                <a:solidFill>
                  <a:srgbClr val="FFFF00"/>
                </a:solidFill>
                <a:effectLst>
                  <a:outerShdw blurRad="38100" dist="38100" dir="2700000" algn="tl">
                    <a:srgbClr val="000000">
                      <a:alpha val="43137"/>
                    </a:srgbClr>
                  </a:outerShdw>
                </a:effectLst>
              </a:rPr>
              <a:t>kružne formacije na arheološkom lokalitetu Pojate-Pojila u selu Belica</a:t>
            </a:r>
            <a:endParaRPr lang="sr-Latn-RS" noProof="1">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lica, Google Earth.jpg"/>
          <p:cNvPicPr>
            <a:picLocks noGrp="1" noChangeAspect="1"/>
          </p:cNvPicPr>
          <p:nvPr>
            <p:ph idx="1"/>
          </p:nvPr>
        </p:nvPicPr>
        <p:blipFill>
          <a:blip r:embed="rId2"/>
          <a:srcRect l="39693" t="28333" r="15329" b="13333"/>
          <a:stretch>
            <a:fillRect/>
          </a:stretch>
        </p:blipFill>
        <p:spPr>
          <a:xfrm>
            <a:off x="1032413" y="914400"/>
            <a:ext cx="7273387" cy="5303520"/>
          </a:xfrm>
        </p:spPr>
      </p:pic>
      <p:sp>
        <p:nvSpPr>
          <p:cNvPr id="3" name="Title 2"/>
          <p:cNvSpPr>
            <a:spLocks noGrp="1"/>
          </p:cNvSpPr>
          <p:nvPr>
            <p:ph type="title"/>
          </p:nvPr>
        </p:nvSpPr>
        <p:spPr>
          <a:xfrm>
            <a:off x="457200" y="152400"/>
            <a:ext cx="8229600" cy="838200"/>
          </a:xfrm>
        </p:spPr>
        <p:txBody>
          <a:bodyPr>
            <a:normAutofit/>
          </a:bodyPr>
          <a:lstStyle/>
          <a:p>
            <a:r>
              <a:rPr smtClean="0"/>
              <a:t>Kako to izgleda sa satelita</a:t>
            </a:r>
            <a:endParaRPr lang="en-US" dirty="0"/>
          </a:p>
        </p:txBody>
      </p:sp>
      <p:sp>
        <p:nvSpPr>
          <p:cNvPr id="5" name="TextBox 4"/>
          <p:cNvSpPr txBox="1"/>
          <p:nvPr/>
        </p:nvSpPr>
        <p:spPr>
          <a:xfrm>
            <a:off x="4953000" y="3733800"/>
            <a:ext cx="3124200" cy="923330"/>
          </a:xfrm>
          <a:prstGeom prst="rect">
            <a:avLst/>
          </a:prstGeom>
          <a:noFill/>
        </p:spPr>
        <p:txBody>
          <a:bodyPr wrap="square" rtlCol="0">
            <a:spAutoFit/>
          </a:bodyPr>
          <a:lstStyle/>
          <a:p>
            <a:r>
              <a:rPr lang="sr-Latn-RS" b="1" noProof="1" smtClean="0">
                <a:solidFill>
                  <a:srgbClr val="FFFF00"/>
                </a:solidFill>
                <a:effectLst>
                  <a:outerShdw blurRad="38100" dist="38100" dir="2700000" algn="tl">
                    <a:srgbClr val="000000">
                      <a:alpha val="43137"/>
                    </a:srgbClr>
                  </a:outerShdw>
                </a:effectLst>
              </a:rPr>
              <a:t>Nadmorska visina  196 m</a:t>
            </a:r>
          </a:p>
          <a:p>
            <a:r>
              <a:rPr lang="sr-Latn-RS" b="1" noProof="1" smtClean="0">
                <a:solidFill>
                  <a:srgbClr val="FFFF00"/>
                </a:solidFill>
                <a:effectLst>
                  <a:outerShdw blurRad="38100" dist="38100" dir="2700000" algn="tl">
                    <a:srgbClr val="000000">
                      <a:alpha val="43137"/>
                    </a:srgbClr>
                  </a:outerShdw>
                </a:effectLst>
              </a:rPr>
              <a:t>43,939143  N</a:t>
            </a:r>
          </a:p>
          <a:p>
            <a:r>
              <a:rPr lang="sr-Latn-RS" b="1" noProof="1" smtClean="0">
                <a:solidFill>
                  <a:srgbClr val="FFFF00"/>
                </a:solidFill>
                <a:effectLst>
                  <a:outerShdw blurRad="38100" dist="38100" dir="2700000" algn="tl">
                    <a:srgbClr val="000000">
                      <a:alpha val="43137"/>
                    </a:srgbClr>
                  </a:outerShdw>
                </a:effectLst>
              </a:rPr>
              <a:t>21,131891    E</a:t>
            </a:r>
            <a:endParaRPr lang="sr-Latn-RS" b="1" noProof="1">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1371600" y="5029200"/>
            <a:ext cx="6629400" cy="923330"/>
          </a:xfrm>
          <a:prstGeom prst="rect">
            <a:avLst/>
          </a:prstGeom>
          <a:noFill/>
        </p:spPr>
        <p:txBody>
          <a:bodyPr wrap="square" rtlCol="0">
            <a:spAutoFit/>
          </a:bodyPr>
          <a:lstStyle/>
          <a:p>
            <a:r>
              <a:rPr lang="sr-Latn-RS" dirty="0" smtClean="0">
                <a:solidFill>
                  <a:srgbClr val="FFFF00"/>
                </a:solidFill>
              </a:rPr>
              <a:t>Sada nam je bilo lako da na terenu, uz pomoć GPS-a pronađemo centar kruga, onoliko precizno koliko uređaj dozvoljava i obeležimo ga  15.12.2013. </a:t>
            </a:r>
            <a:endParaRPr lang="en-US" dirty="0">
              <a:solidFill>
                <a:srgbClr val="FFFF00"/>
              </a:solidFill>
            </a:endParaRPr>
          </a:p>
        </p:txBody>
      </p:sp>
      <p:sp>
        <p:nvSpPr>
          <p:cNvPr id="7" name="Sun 6"/>
          <p:cNvSpPr/>
          <p:nvPr/>
        </p:nvSpPr>
        <p:spPr>
          <a:xfrm>
            <a:off x="3200400" y="4038600"/>
            <a:ext cx="45719" cy="45719"/>
          </a:xfrm>
          <a:prstGeom prst="sun">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lica, koordinate.jpg"/>
          <p:cNvPicPr>
            <a:picLocks noGrp="1" noChangeAspect="1"/>
          </p:cNvPicPr>
          <p:nvPr>
            <p:ph idx="1"/>
          </p:nvPr>
        </p:nvPicPr>
        <p:blipFill>
          <a:blip r:embed="rId2"/>
          <a:srcRect l="7833" t="31667" r="16266" b="21667"/>
          <a:stretch>
            <a:fillRect/>
          </a:stretch>
        </p:blipFill>
        <p:spPr>
          <a:xfrm>
            <a:off x="838198" y="1447800"/>
            <a:ext cx="7406641" cy="2560320"/>
          </a:xfrm>
        </p:spPr>
      </p:pic>
      <p:sp>
        <p:nvSpPr>
          <p:cNvPr id="3" name="Title 2"/>
          <p:cNvSpPr>
            <a:spLocks noGrp="1"/>
          </p:cNvSpPr>
          <p:nvPr>
            <p:ph type="title"/>
          </p:nvPr>
        </p:nvSpPr>
        <p:spPr/>
        <p:txBody>
          <a:bodyPr>
            <a:normAutofit fontScale="90000"/>
          </a:bodyPr>
          <a:lstStyle/>
          <a:p>
            <a:r>
              <a:rPr smtClean="0"/>
              <a:t>Geografske koordinate centra kruga i jame u kojoj su na</a:t>
            </a:r>
            <a:r>
              <a:rPr lang="sr-Latn-RS" dirty="0" smtClean="0"/>
              <a:t>đene figurine</a:t>
            </a:r>
            <a:endParaRPr lang="en-US" dirty="0"/>
          </a:p>
        </p:txBody>
      </p:sp>
      <p:sp>
        <p:nvSpPr>
          <p:cNvPr id="5" name="TextBox 4"/>
          <p:cNvSpPr txBox="1"/>
          <p:nvPr/>
        </p:nvSpPr>
        <p:spPr>
          <a:xfrm>
            <a:off x="533400" y="4114800"/>
            <a:ext cx="8001000" cy="2031325"/>
          </a:xfrm>
          <a:prstGeom prst="rect">
            <a:avLst/>
          </a:prstGeom>
          <a:noFill/>
        </p:spPr>
        <p:txBody>
          <a:bodyPr wrap="square" rtlCol="0">
            <a:spAutoFit/>
          </a:bodyPr>
          <a:lstStyle/>
          <a:p>
            <a:r>
              <a:rPr lang="sr-Latn-RS" dirty="0" smtClean="0"/>
              <a:t>Morali smo da odredimo geografske koordinate u sva tri sistema, jer se pred nas postavljaju različiti zahtevi:</a:t>
            </a:r>
          </a:p>
          <a:p>
            <a:pPr marL="342900" indent="-342900">
              <a:buAutoNum type="arabicPeriod"/>
            </a:pPr>
            <a:r>
              <a:rPr lang="sr-Latn-RS" dirty="0" smtClean="0">
                <a:solidFill>
                  <a:srgbClr val="FFC000"/>
                </a:solidFill>
              </a:rPr>
              <a:t>Astronomski software</a:t>
            </a:r>
            <a:r>
              <a:rPr lang="sr-Latn-RS" dirty="0" smtClean="0"/>
              <a:t> koji smo koristili traži koordinate u klasičnom sistemu, sa stepenima, minutima i sekundama</a:t>
            </a:r>
          </a:p>
          <a:p>
            <a:pPr marL="342900" indent="-342900">
              <a:buAutoNum type="arabicPeriod"/>
            </a:pPr>
            <a:r>
              <a:rPr lang="sr-Latn-RS" dirty="0" smtClean="0">
                <a:solidFill>
                  <a:srgbClr val="FFC000"/>
                </a:solidFill>
              </a:rPr>
              <a:t>Geomagnetski snimak</a:t>
            </a:r>
            <a:r>
              <a:rPr lang="sr-Latn-RS" dirty="0" smtClean="0"/>
              <a:t> je prikazan u WGS sistemu (najprecizniji)</a:t>
            </a:r>
          </a:p>
          <a:p>
            <a:pPr marL="342900" indent="-342900">
              <a:buAutoNum type="arabicPeriod"/>
            </a:pPr>
            <a:r>
              <a:rPr lang="sr-Latn-RS" dirty="0" smtClean="0">
                <a:solidFill>
                  <a:srgbClr val="FFC000"/>
                </a:solidFill>
              </a:rPr>
              <a:t>GPS uređaj</a:t>
            </a:r>
            <a:r>
              <a:rPr lang="sr-Latn-RS" dirty="0" smtClean="0"/>
              <a:t>, koji smo planirali da koristimo kako bi na terenu pronašli centar kruga, koristi decimalni sistem podele stepena</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lica, istok.jpg"/>
          <p:cNvPicPr>
            <a:picLocks noGrp="1" noChangeAspect="1"/>
          </p:cNvPicPr>
          <p:nvPr>
            <p:ph idx="1"/>
          </p:nvPr>
        </p:nvPicPr>
        <p:blipFill>
          <a:blip r:embed="rId2"/>
          <a:srcRect l="14392" t="23333" r="28448" b="11667"/>
          <a:stretch>
            <a:fillRect/>
          </a:stretch>
        </p:blipFill>
        <p:spPr>
          <a:xfrm>
            <a:off x="725649" y="1295400"/>
            <a:ext cx="7580151" cy="4846320"/>
          </a:xfrm>
        </p:spPr>
      </p:pic>
      <p:sp>
        <p:nvSpPr>
          <p:cNvPr id="3" name="Title 2"/>
          <p:cNvSpPr>
            <a:spLocks noGrp="1"/>
          </p:cNvSpPr>
          <p:nvPr>
            <p:ph type="title"/>
          </p:nvPr>
        </p:nvSpPr>
        <p:spPr/>
        <p:txBody>
          <a:bodyPr>
            <a:normAutofit fontScale="90000"/>
          </a:bodyPr>
          <a:lstStyle/>
          <a:p>
            <a:r>
              <a:rPr lang="sr-Latn-RS" dirty="0" smtClean="0"/>
              <a:t>Ostalo je samo da izmerimo altitudu horizonta na terenu</a:t>
            </a:r>
            <a:endParaRPr lang="en-US" dirty="0"/>
          </a:p>
        </p:txBody>
      </p:sp>
      <p:sp>
        <p:nvSpPr>
          <p:cNvPr id="5" name="TextBox 4"/>
          <p:cNvSpPr txBox="1"/>
          <p:nvPr/>
        </p:nvSpPr>
        <p:spPr>
          <a:xfrm>
            <a:off x="914400" y="1447800"/>
            <a:ext cx="5791200" cy="369332"/>
          </a:xfrm>
          <a:prstGeom prst="rect">
            <a:avLst/>
          </a:prstGeom>
          <a:noFill/>
        </p:spPr>
        <p:txBody>
          <a:bodyPr wrap="square" rtlCol="0">
            <a:spAutoFit/>
          </a:bodyPr>
          <a:lstStyle/>
          <a:p>
            <a:r>
              <a:rPr lang="sr-Latn-RS" dirty="0" smtClean="0"/>
              <a:t>Istočni horizont, nema značajnijih makroorijentira</a:t>
            </a:r>
            <a:endParaRPr lang="en-US" dirty="0"/>
          </a:p>
        </p:txBody>
      </p:sp>
      <p:sp>
        <p:nvSpPr>
          <p:cNvPr id="6" name="TextBox 5"/>
          <p:cNvSpPr txBox="1"/>
          <p:nvPr/>
        </p:nvSpPr>
        <p:spPr>
          <a:xfrm>
            <a:off x="1066800" y="1905000"/>
            <a:ext cx="4495800" cy="369332"/>
          </a:xfrm>
          <a:prstGeom prst="rect">
            <a:avLst/>
          </a:prstGeom>
          <a:noFill/>
        </p:spPr>
        <p:txBody>
          <a:bodyPr wrap="square" rtlCol="0">
            <a:spAutoFit/>
          </a:bodyPr>
          <a:lstStyle/>
          <a:p>
            <a:r>
              <a:rPr lang="en-US" dirty="0" smtClean="0"/>
              <a:t>P</a:t>
            </a:r>
            <a:r>
              <a:rPr lang="sr-Latn-RS" dirty="0" smtClean="0"/>
              <a:t>rosečna altituda horizonta je  3 stepena</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lica, zapad.jpg"/>
          <p:cNvPicPr>
            <a:picLocks noGrp="1" noChangeAspect="1"/>
          </p:cNvPicPr>
          <p:nvPr>
            <p:ph idx="1"/>
          </p:nvPr>
        </p:nvPicPr>
        <p:blipFill>
          <a:blip r:embed="rId2"/>
          <a:srcRect l="14056" t="23333" r="27848" b="11667"/>
          <a:stretch>
            <a:fillRect/>
          </a:stretch>
        </p:blipFill>
        <p:spPr>
          <a:xfrm>
            <a:off x="608431" y="1219200"/>
            <a:ext cx="7849769" cy="4937760"/>
          </a:xfrm>
        </p:spPr>
      </p:pic>
      <p:sp>
        <p:nvSpPr>
          <p:cNvPr id="3" name="Title 2"/>
          <p:cNvSpPr>
            <a:spLocks noGrp="1"/>
          </p:cNvSpPr>
          <p:nvPr>
            <p:ph type="title"/>
          </p:nvPr>
        </p:nvSpPr>
        <p:spPr/>
        <p:txBody>
          <a:bodyPr/>
          <a:lstStyle/>
          <a:p>
            <a:r>
              <a:rPr lang="sr-Latn-RS" dirty="0" smtClean="0"/>
              <a:t>A zapad?</a:t>
            </a:r>
            <a:endParaRPr lang="en-US" dirty="0"/>
          </a:p>
        </p:txBody>
      </p:sp>
      <p:sp>
        <p:nvSpPr>
          <p:cNvPr id="5" name="TextBox 4"/>
          <p:cNvSpPr txBox="1"/>
          <p:nvPr/>
        </p:nvSpPr>
        <p:spPr>
          <a:xfrm>
            <a:off x="838200" y="1295400"/>
            <a:ext cx="5181600" cy="369332"/>
          </a:xfrm>
          <a:prstGeom prst="rect">
            <a:avLst/>
          </a:prstGeom>
          <a:noFill/>
        </p:spPr>
        <p:txBody>
          <a:bodyPr wrap="square" rtlCol="0">
            <a:spAutoFit/>
          </a:bodyPr>
          <a:lstStyle/>
          <a:p>
            <a:r>
              <a:rPr lang="sr-Latn-RS" dirty="0" smtClean="0">
                <a:solidFill>
                  <a:srgbClr val="0070C0"/>
                </a:solidFill>
              </a:rPr>
              <a:t>Ni na zapadu nema značajnijih makroorijentira</a:t>
            </a:r>
            <a:endParaRPr lang="en-US" dirty="0">
              <a:solidFill>
                <a:srgbClr val="0070C0"/>
              </a:solidFill>
            </a:endParaRPr>
          </a:p>
        </p:txBody>
      </p:sp>
      <p:sp>
        <p:nvSpPr>
          <p:cNvPr id="6" name="TextBox 5"/>
          <p:cNvSpPr txBox="1"/>
          <p:nvPr/>
        </p:nvSpPr>
        <p:spPr>
          <a:xfrm>
            <a:off x="914400" y="1600200"/>
            <a:ext cx="5562600" cy="381000"/>
          </a:xfrm>
          <a:prstGeom prst="rect">
            <a:avLst/>
          </a:prstGeom>
          <a:noFill/>
        </p:spPr>
        <p:txBody>
          <a:bodyPr wrap="square" rtlCol="0">
            <a:spAutoFit/>
          </a:bodyPr>
          <a:lstStyle/>
          <a:p>
            <a:r>
              <a:rPr lang="sr-Latn-RS" dirty="0" smtClean="0">
                <a:solidFill>
                  <a:srgbClr val="0070C0"/>
                </a:solidFill>
              </a:rPr>
              <a:t>Altituda zapadnog horizonta je takođe  oko 3 stepena</a:t>
            </a:r>
            <a:endParaRPr lang="en-US" dirty="0">
              <a:solidFill>
                <a:srgbClr val="0070C0"/>
              </a:solidFill>
            </a:endParaRPr>
          </a:p>
        </p:txBody>
      </p:sp>
      <p:sp>
        <p:nvSpPr>
          <p:cNvPr id="7" name="TextBox 6"/>
          <p:cNvSpPr txBox="1"/>
          <p:nvPr/>
        </p:nvSpPr>
        <p:spPr>
          <a:xfrm>
            <a:off x="838200" y="5181600"/>
            <a:ext cx="7010400" cy="923330"/>
          </a:xfrm>
          <a:prstGeom prst="rect">
            <a:avLst/>
          </a:prstGeom>
          <a:noFill/>
        </p:spPr>
        <p:txBody>
          <a:bodyPr wrap="square" rtlCol="0">
            <a:spAutoFit/>
          </a:bodyPr>
          <a:lstStyle/>
          <a:p>
            <a:r>
              <a:rPr lang="sr-Latn-RS" dirty="0" smtClean="0"/>
              <a:t>Pošteno govoreći, nadali smo se nekom istaknutom brdu na obzorju.</a:t>
            </a:r>
          </a:p>
          <a:p>
            <a:r>
              <a:rPr lang="sr-Latn-RS" dirty="0" smtClean="0"/>
              <a:t>Ali, istaknutijih brda NEMA. Imamo li mi ovde uopšte neki definisan pravac, čiji bi eventualni astronomski značaj mogli da proverimo?</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lica pravac 2.jpg"/>
          <p:cNvPicPr>
            <a:picLocks noGrp="1" noChangeAspect="1"/>
          </p:cNvPicPr>
          <p:nvPr>
            <p:ph idx="1"/>
          </p:nvPr>
        </p:nvPicPr>
        <p:blipFill>
          <a:blip r:embed="rId2"/>
          <a:srcRect l="22826" t="28333" r="22416" b="13623"/>
          <a:stretch>
            <a:fillRect/>
          </a:stretch>
        </p:blipFill>
        <p:spPr>
          <a:xfrm>
            <a:off x="609600" y="990600"/>
            <a:ext cx="7825103" cy="4663440"/>
          </a:xfrm>
        </p:spPr>
      </p:pic>
      <p:sp>
        <p:nvSpPr>
          <p:cNvPr id="3" name="Title 2"/>
          <p:cNvSpPr>
            <a:spLocks noGrp="1"/>
          </p:cNvSpPr>
          <p:nvPr>
            <p:ph type="title"/>
          </p:nvPr>
        </p:nvSpPr>
        <p:spPr>
          <a:xfrm>
            <a:off x="457200" y="152400"/>
            <a:ext cx="8229600" cy="914400"/>
          </a:xfrm>
        </p:spPr>
        <p:txBody>
          <a:bodyPr/>
          <a:lstStyle/>
          <a:p>
            <a:r>
              <a:rPr lang="sr-Latn-RS" dirty="0" smtClean="0"/>
              <a:t>Ipak imamo: pravac  </a:t>
            </a:r>
            <a:r>
              <a:rPr lang="sr-Latn-RS" dirty="0" smtClean="0">
                <a:solidFill>
                  <a:srgbClr val="FF0000"/>
                </a:solidFill>
              </a:rPr>
              <a:t>centar - jama</a:t>
            </a:r>
            <a:endParaRPr lang="en-US" dirty="0">
              <a:solidFill>
                <a:srgbClr val="FF0000"/>
              </a:solidFill>
            </a:endParaRPr>
          </a:p>
        </p:txBody>
      </p:sp>
      <p:sp>
        <p:nvSpPr>
          <p:cNvPr id="5" name="TextBox 4"/>
          <p:cNvSpPr txBox="1"/>
          <p:nvPr/>
        </p:nvSpPr>
        <p:spPr>
          <a:xfrm>
            <a:off x="609600" y="5791200"/>
            <a:ext cx="7848600" cy="646331"/>
          </a:xfrm>
          <a:prstGeom prst="rect">
            <a:avLst/>
          </a:prstGeom>
          <a:noFill/>
        </p:spPr>
        <p:txBody>
          <a:bodyPr wrap="square" rtlCol="0">
            <a:spAutoFit/>
          </a:bodyPr>
          <a:lstStyle/>
          <a:p>
            <a:r>
              <a:rPr lang="sr-Latn-RS" dirty="0" smtClean="0"/>
              <a:t>Prema dosadašnjem iskustvu, izgleda približan pravcu zalaska Sunca na kratkodnevicu. To  je trebalo proveriti, a kratkodnevica 2013. je bila blizu...</a:t>
            </a:r>
            <a:endParaRPr lang="en-US" dirty="0"/>
          </a:p>
        </p:txBody>
      </p:sp>
      <p:sp>
        <p:nvSpPr>
          <p:cNvPr id="6" name="Rectangular Callout 5"/>
          <p:cNvSpPr/>
          <p:nvPr/>
        </p:nvSpPr>
        <p:spPr>
          <a:xfrm>
            <a:off x="1143000" y="4343400"/>
            <a:ext cx="1066800" cy="381000"/>
          </a:xfrm>
          <a:prstGeom prst="wedgeRectCallout">
            <a:avLst>
              <a:gd name="adj1" fmla="val 80861"/>
              <a:gd name="adj2" fmla="val 1141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smtClean="0">
                <a:solidFill>
                  <a:srgbClr val="FF0000"/>
                </a:solidFill>
                <a:effectLst>
                  <a:outerShdw blurRad="38100" dist="38100" dir="2700000" algn="tl">
                    <a:srgbClr val="000000">
                      <a:alpha val="43137"/>
                    </a:srgbClr>
                  </a:outerShdw>
                </a:effectLst>
              </a:rPr>
              <a:t>JAMA</a:t>
            </a:r>
            <a:endParaRPr lang="en-US"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lica, zalazak.jpg"/>
          <p:cNvPicPr>
            <a:picLocks noGrp="1" noChangeAspect="1"/>
          </p:cNvPicPr>
          <p:nvPr>
            <p:ph idx="1"/>
          </p:nvPr>
        </p:nvPicPr>
        <p:blipFill>
          <a:blip r:embed="rId2"/>
          <a:srcRect l="19078" t="25000" r="35007" b="11667"/>
          <a:stretch>
            <a:fillRect/>
          </a:stretch>
        </p:blipFill>
        <p:spPr>
          <a:xfrm>
            <a:off x="1086063" y="685800"/>
            <a:ext cx="6838737" cy="5303520"/>
          </a:xfrm>
        </p:spPr>
      </p:pic>
      <p:sp>
        <p:nvSpPr>
          <p:cNvPr id="3" name="Title 2"/>
          <p:cNvSpPr>
            <a:spLocks noGrp="1"/>
          </p:cNvSpPr>
          <p:nvPr>
            <p:ph type="title"/>
          </p:nvPr>
        </p:nvSpPr>
        <p:spPr>
          <a:xfrm>
            <a:off x="457200" y="0"/>
            <a:ext cx="8229600" cy="762000"/>
          </a:xfrm>
        </p:spPr>
        <p:txBody>
          <a:bodyPr>
            <a:normAutofit fontScale="90000"/>
          </a:bodyPr>
          <a:lstStyle/>
          <a:p>
            <a:r>
              <a:rPr lang="sr-Latn-RS" dirty="0" smtClean="0"/>
              <a:t>Zalazak Sunca, kratkodnevica 2013 god</a:t>
            </a:r>
            <a:endParaRPr lang="en-US" dirty="0"/>
          </a:p>
        </p:txBody>
      </p:sp>
      <p:sp>
        <p:nvSpPr>
          <p:cNvPr id="5" name="TextBox 4"/>
          <p:cNvSpPr txBox="1"/>
          <p:nvPr/>
        </p:nvSpPr>
        <p:spPr>
          <a:xfrm>
            <a:off x="1295400" y="4800600"/>
            <a:ext cx="6477000" cy="1200329"/>
          </a:xfrm>
          <a:prstGeom prst="rect">
            <a:avLst/>
          </a:prstGeom>
          <a:noFill/>
        </p:spPr>
        <p:txBody>
          <a:bodyPr wrap="square" rtlCol="0">
            <a:spAutoFit/>
          </a:bodyPr>
          <a:lstStyle/>
          <a:p>
            <a:r>
              <a:rPr lang="sr-Latn-RS" dirty="0" smtClean="0"/>
              <a:t>Fotografiju je načinio Života Milanović.  To je bila prva potvrda naše hipoteze da bi pravac  centar kruga – jama u kojoj su nađene figurine, mogao da bude ASTRONOMSKI ZNAČAJAN. </a:t>
            </a:r>
            <a:r>
              <a:rPr lang="sr-Latn-RS" noProof="1" smtClean="0"/>
              <a:t>Jama se nalazi odmah iza šljive na slici.</a:t>
            </a:r>
            <a:endParaRPr lang="sr-Latn-RS" noProof="1"/>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elica pravac 2.jpg"/>
          <p:cNvPicPr>
            <a:picLocks noGrp="1" noChangeAspect="1"/>
          </p:cNvPicPr>
          <p:nvPr>
            <p:ph idx="1"/>
          </p:nvPr>
        </p:nvPicPr>
        <p:blipFill>
          <a:blip r:embed="rId2"/>
          <a:srcRect l="22382" t="28070" r="22382" b="14035"/>
          <a:stretch>
            <a:fillRect/>
          </a:stretch>
        </p:blipFill>
        <p:spPr>
          <a:xfrm>
            <a:off x="609589" y="1752600"/>
            <a:ext cx="7758547" cy="4572000"/>
          </a:xfrm>
        </p:spPr>
      </p:pic>
      <p:sp>
        <p:nvSpPr>
          <p:cNvPr id="3" name="Title 2"/>
          <p:cNvSpPr>
            <a:spLocks noGrp="1"/>
          </p:cNvSpPr>
          <p:nvPr>
            <p:ph type="title"/>
          </p:nvPr>
        </p:nvSpPr>
        <p:spPr>
          <a:xfrm>
            <a:off x="457200" y="457200"/>
            <a:ext cx="8229600" cy="1600200"/>
          </a:xfrm>
        </p:spPr>
        <p:txBody>
          <a:bodyPr>
            <a:normAutofit fontScale="90000"/>
          </a:bodyPr>
          <a:lstStyle/>
          <a:p>
            <a:r>
              <a:rPr lang="sr-Latn-RS" sz="2400" b="1" dirty="0" smtClean="0"/>
              <a:t>Astronomski software kaže za zalazak Sunca 21.12.2013.god.</a:t>
            </a:r>
            <a:br>
              <a:rPr lang="sr-Latn-RS" sz="2400" b="1" dirty="0" smtClean="0"/>
            </a:br>
            <a:r>
              <a:rPr sz="2400" b="1" smtClean="0">
                <a:solidFill>
                  <a:srgbClr val="FFFF00"/>
                </a:solidFill>
              </a:rPr>
              <a:t>Sunce je dodirnulo horizont na            azm. 231</a:t>
            </a:r>
            <a:r>
              <a:rPr sz="2400" b="1" baseline="30000" smtClean="0">
                <a:solidFill>
                  <a:srgbClr val="FFFF00"/>
                </a:solidFill>
              </a:rPr>
              <a:t>o</a:t>
            </a:r>
            <a:r>
              <a:rPr sz="2400" b="1" smtClean="0">
                <a:solidFill>
                  <a:srgbClr val="FFFF00"/>
                </a:solidFill>
              </a:rPr>
              <a:t> 55’     (ili   51</a:t>
            </a:r>
            <a:r>
              <a:rPr sz="2400" b="1" baseline="30000" smtClean="0">
                <a:solidFill>
                  <a:srgbClr val="FFFF00"/>
                </a:solidFill>
              </a:rPr>
              <a:t>o</a:t>
            </a:r>
            <a:r>
              <a:rPr sz="2400" b="1" smtClean="0">
                <a:solidFill>
                  <a:srgbClr val="FFFF00"/>
                </a:solidFill>
              </a:rPr>
              <a:t> 55’)</a:t>
            </a:r>
            <a:r>
              <a:rPr sz="2400" smtClean="0"/>
              <a:t/>
            </a:r>
            <a:br>
              <a:rPr sz="2400" smtClean="0"/>
            </a:br>
            <a:r>
              <a:rPr sz="2400" b="1" smtClean="0"/>
              <a:t>Zašla je polovina Sunčevog diska na   azm. 232</a:t>
            </a:r>
            <a:r>
              <a:rPr sz="2400" b="1" baseline="30000" smtClean="0"/>
              <a:t>o</a:t>
            </a:r>
            <a:r>
              <a:rPr sz="2400" b="1" smtClean="0"/>
              <a:t> 46’   (ili  52</a:t>
            </a:r>
            <a:r>
              <a:rPr sz="2400" b="1" baseline="30000" smtClean="0"/>
              <a:t>o</a:t>
            </a:r>
            <a:r>
              <a:rPr sz="2400" b="1" smtClean="0"/>
              <a:t> 46’)</a:t>
            </a:r>
            <a:r>
              <a:rPr sz="2400" smtClean="0"/>
              <a:t/>
            </a:r>
            <a:br>
              <a:rPr sz="2400" smtClean="0"/>
            </a:br>
            <a:r>
              <a:rPr sz="2400" b="1" smtClean="0"/>
              <a:t>Poslednji zrak Sunca se video na          azm. 233</a:t>
            </a:r>
            <a:r>
              <a:rPr sz="2400" b="1" baseline="30000" smtClean="0"/>
              <a:t>o</a:t>
            </a:r>
            <a:r>
              <a:rPr sz="2400" b="1" smtClean="0"/>
              <a:t> 38’    (ili  53</a:t>
            </a:r>
            <a:r>
              <a:rPr sz="2400" b="1" baseline="30000" smtClean="0"/>
              <a:t>o</a:t>
            </a:r>
            <a:r>
              <a:rPr sz="2400" b="1" smtClean="0"/>
              <a:t> 38’</a:t>
            </a:r>
            <a:r>
              <a:rPr lang="sr-Latn-RS" sz="2400" b="1" dirty="0" smtClean="0"/>
              <a:t>)</a:t>
            </a:r>
            <a:r>
              <a:rPr sz="2400" smtClean="0"/>
              <a:t/>
            </a:r>
            <a:br>
              <a:rPr sz="2400" smtClean="0"/>
            </a:b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lica, merenje 46.jpg"/>
          <p:cNvPicPr>
            <a:picLocks noGrp="1" noChangeAspect="1"/>
          </p:cNvPicPr>
          <p:nvPr>
            <p:ph idx="1"/>
          </p:nvPr>
        </p:nvPicPr>
        <p:blipFill>
          <a:blip r:embed="rId2"/>
          <a:srcRect l="31638" t="31134" r="16073" b="13793"/>
          <a:stretch>
            <a:fillRect/>
          </a:stretch>
        </p:blipFill>
        <p:spPr>
          <a:xfrm>
            <a:off x="685800" y="1752600"/>
            <a:ext cx="7772400" cy="4602480"/>
          </a:xfrm>
        </p:spPr>
      </p:pic>
      <p:sp>
        <p:nvSpPr>
          <p:cNvPr id="3" name="Title 2"/>
          <p:cNvSpPr>
            <a:spLocks noGrp="1"/>
          </p:cNvSpPr>
          <p:nvPr>
            <p:ph type="title"/>
          </p:nvPr>
        </p:nvSpPr>
        <p:spPr>
          <a:xfrm>
            <a:off x="457200" y="304800"/>
            <a:ext cx="8229600" cy="1447800"/>
          </a:xfrm>
        </p:spPr>
        <p:txBody>
          <a:bodyPr>
            <a:normAutofit fontScale="90000"/>
          </a:bodyPr>
          <a:lstStyle/>
          <a:p>
            <a:r>
              <a:rPr smtClean="0"/>
              <a:t> </a:t>
            </a:r>
            <a:r>
              <a:rPr lang="sr-Latn-RS" dirty="0" smtClean="0"/>
              <a:t/>
            </a:r>
            <a:br>
              <a:rPr lang="sr-Latn-RS" dirty="0" smtClean="0"/>
            </a:br>
            <a:r>
              <a:rPr lang="sr-Latn-RS" dirty="0" smtClean="0"/>
              <a:t/>
            </a:r>
            <a:br>
              <a:rPr lang="sr-Latn-RS" dirty="0" smtClean="0"/>
            </a:br>
            <a:r>
              <a:rPr lang="sr-Latn-RS" dirty="0" smtClean="0"/>
              <a:t>Kratkodnevica 46.god. p.n.e.</a:t>
            </a:r>
            <a:br>
              <a:rPr lang="sr-Latn-RS" dirty="0" smtClean="0"/>
            </a:br>
            <a:r>
              <a:rPr sz="2200" b="1" smtClean="0">
                <a:solidFill>
                  <a:srgbClr val="FFFF00"/>
                </a:solidFill>
              </a:rPr>
              <a:t>Sunce je dodirnulo horizont na        azm. 231</a:t>
            </a:r>
            <a:r>
              <a:rPr sz="2200" b="1" baseline="30000" smtClean="0">
                <a:solidFill>
                  <a:srgbClr val="FFFF00"/>
                </a:solidFill>
              </a:rPr>
              <a:t>o</a:t>
            </a:r>
            <a:r>
              <a:rPr sz="2200" b="1" smtClean="0">
                <a:solidFill>
                  <a:srgbClr val="FFFF00"/>
                </a:solidFill>
              </a:rPr>
              <a:t> 32’</a:t>
            </a:r>
            <a:r>
              <a:rPr sz="2200" smtClean="0"/>
              <a:t/>
            </a:r>
            <a:br>
              <a:rPr sz="2200" smtClean="0"/>
            </a:br>
            <a:r>
              <a:rPr sz="2200" b="1" smtClean="0"/>
              <a:t>  Zašla je polovina Sunčevog diska na    azm. 232</a:t>
            </a:r>
            <a:r>
              <a:rPr sz="2200" b="1" baseline="30000" smtClean="0"/>
              <a:t>o</a:t>
            </a:r>
            <a:r>
              <a:rPr sz="2200" b="1" smtClean="0"/>
              <a:t> 20’</a:t>
            </a:r>
            <a:r>
              <a:rPr sz="2200" smtClean="0"/>
              <a:t/>
            </a:r>
            <a:br>
              <a:rPr sz="2200" smtClean="0"/>
            </a:br>
            <a:r>
              <a:rPr sz="2200" b="1" smtClean="0"/>
              <a:t>  Poslednji zrak Sunca je bio vidljiv na   azm. 233</a:t>
            </a:r>
            <a:r>
              <a:rPr sz="2200" b="1" baseline="30000" smtClean="0"/>
              <a:t>o</a:t>
            </a:r>
            <a:r>
              <a:rPr sz="2200" b="1" smtClean="0"/>
              <a:t> 11’</a:t>
            </a:r>
            <a:endParaRPr lang="en-US" sz="2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lica 2014.p..jpg"/>
          <p:cNvPicPr>
            <a:picLocks noGrp="1" noChangeAspect="1"/>
          </p:cNvPicPr>
          <p:nvPr>
            <p:ph idx="1"/>
          </p:nvPr>
        </p:nvPicPr>
        <p:blipFill>
          <a:blip r:embed="rId2"/>
          <a:srcRect l="30322" t="30000" r="16266" b="13333"/>
          <a:stretch>
            <a:fillRect/>
          </a:stretch>
        </p:blipFill>
        <p:spPr>
          <a:xfrm>
            <a:off x="640090" y="1524000"/>
            <a:ext cx="7818110" cy="4663440"/>
          </a:xfrm>
        </p:spPr>
      </p:pic>
      <p:sp>
        <p:nvSpPr>
          <p:cNvPr id="3" name="Title 2"/>
          <p:cNvSpPr>
            <a:spLocks noGrp="1"/>
          </p:cNvSpPr>
          <p:nvPr>
            <p:ph type="title"/>
          </p:nvPr>
        </p:nvSpPr>
        <p:spPr>
          <a:xfrm>
            <a:off x="457200" y="152400"/>
            <a:ext cx="8229600" cy="1676400"/>
          </a:xfrm>
        </p:spPr>
        <p:txBody>
          <a:bodyPr>
            <a:normAutofit fontScale="90000"/>
          </a:bodyPr>
          <a:lstStyle/>
          <a:p>
            <a:r>
              <a:rPr smtClean="0"/>
              <a:t> </a:t>
            </a:r>
            <a:r>
              <a:rPr lang="sr-Latn-RS" dirty="0" smtClean="0"/>
              <a:t>Kratkodnev</a:t>
            </a:r>
            <a:r>
              <a:rPr smtClean="0"/>
              <a:t>i</a:t>
            </a:r>
            <a:r>
              <a:rPr lang="sr-Latn-RS" smtClean="0"/>
              <a:t>ca </a:t>
            </a:r>
            <a:r>
              <a:rPr lang="sr-Latn-RS" dirty="0" smtClean="0"/>
              <a:t>2014.god. p.n.e.</a:t>
            </a:r>
            <a:br>
              <a:rPr lang="sr-Latn-RS" dirty="0" smtClean="0"/>
            </a:br>
            <a:r>
              <a:rPr sz="2200" b="1" smtClean="0">
                <a:solidFill>
                  <a:srgbClr val="FFFF00"/>
                </a:solidFill>
                <a:effectLst>
                  <a:outerShdw blurRad="38100" dist="38100" dir="2700000" algn="tl">
                    <a:srgbClr val="000000">
                      <a:alpha val="43137"/>
                    </a:srgbClr>
                  </a:outerShdw>
                </a:effectLst>
              </a:rPr>
              <a:t>Sunce je dodirnulo horizont na    </a:t>
            </a:r>
            <a:r>
              <a:rPr lang="sr-Latn-RS" sz="2200" b="1" dirty="0" smtClean="0">
                <a:solidFill>
                  <a:srgbClr val="FFFF00"/>
                </a:solidFill>
                <a:effectLst>
                  <a:outerShdw blurRad="38100" dist="38100" dir="2700000" algn="tl">
                    <a:srgbClr val="000000">
                      <a:alpha val="43137"/>
                    </a:srgbClr>
                  </a:outerShdw>
                </a:effectLst>
              </a:rPr>
              <a:t>  </a:t>
            </a:r>
            <a:r>
              <a:rPr sz="2200" b="1" smtClean="0">
                <a:solidFill>
                  <a:srgbClr val="FFFF00"/>
                </a:solidFill>
                <a:effectLst>
                  <a:outerShdw blurRad="38100" dist="38100" dir="2700000" algn="tl">
                    <a:srgbClr val="000000">
                      <a:alpha val="43137"/>
                    </a:srgbClr>
                  </a:outerShdw>
                </a:effectLst>
              </a:rPr>
              <a:t> azm. 231</a:t>
            </a:r>
            <a:r>
              <a:rPr sz="2200" b="1" baseline="30000" smtClean="0">
                <a:solidFill>
                  <a:srgbClr val="FFFF00"/>
                </a:solidFill>
                <a:effectLst>
                  <a:outerShdw blurRad="38100" dist="38100" dir="2700000" algn="tl">
                    <a:srgbClr val="000000">
                      <a:alpha val="43137"/>
                    </a:srgbClr>
                  </a:outerShdw>
                </a:effectLst>
              </a:rPr>
              <a:t>o</a:t>
            </a:r>
            <a:r>
              <a:rPr sz="2200" b="1" smtClean="0">
                <a:solidFill>
                  <a:srgbClr val="FFFF00"/>
                </a:solidFill>
                <a:effectLst>
                  <a:outerShdw blurRad="38100" dist="38100" dir="2700000" algn="tl">
                    <a:srgbClr val="000000">
                      <a:alpha val="43137"/>
                    </a:srgbClr>
                  </a:outerShdw>
                </a:effectLst>
              </a:rPr>
              <a:t> </a:t>
            </a:r>
            <a:r>
              <a:rPr lang="sr-Latn-RS" sz="2200" b="1" dirty="0" smtClean="0">
                <a:solidFill>
                  <a:srgbClr val="FFFF00"/>
                </a:solidFill>
                <a:effectLst>
                  <a:outerShdw blurRad="38100" dist="38100" dir="2700000" algn="tl">
                    <a:srgbClr val="000000">
                      <a:alpha val="43137"/>
                    </a:srgbClr>
                  </a:outerShdw>
                </a:effectLst>
              </a:rPr>
              <a:t> </a:t>
            </a:r>
            <a:r>
              <a:rPr sz="2200" b="1" smtClean="0">
                <a:solidFill>
                  <a:srgbClr val="FFFF00"/>
                </a:solidFill>
                <a:effectLst>
                  <a:outerShdw blurRad="38100" dist="38100" dir="2700000" algn="tl">
                    <a:srgbClr val="000000">
                      <a:alpha val="43137"/>
                    </a:srgbClr>
                  </a:outerShdw>
                </a:effectLst>
              </a:rPr>
              <a:t>18’</a:t>
            </a:r>
            <a:r>
              <a:rPr sz="2200" smtClean="0">
                <a:solidFill>
                  <a:srgbClr val="FFFF00"/>
                </a:solidFill>
                <a:effectLst>
                  <a:outerShdw blurRad="38100" dist="38100" dir="2700000" algn="tl">
                    <a:srgbClr val="000000">
                      <a:alpha val="43137"/>
                    </a:srgbClr>
                  </a:outerShdw>
                </a:effectLst>
              </a:rPr>
              <a:t/>
            </a:r>
            <a:br>
              <a:rPr sz="2200" smtClean="0">
                <a:solidFill>
                  <a:srgbClr val="FFFF00"/>
                </a:solidFill>
                <a:effectLst>
                  <a:outerShdw blurRad="38100" dist="38100" dir="2700000" algn="tl">
                    <a:srgbClr val="000000">
                      <a:alpha val="43137"/>
                    </a:srgbClr>
                  </a:outerShdw>
                </a:effectLst>
              </a:rPr>
            </a:br>
            <a:r>
              <a:rPr sz="2200" b="1" smtClean="0"/>
              <a:t>  Polovina diska je zašla na       </a:t>
            </a:r>
            <a:r>
              <a:rPr lang="sr-Latn-RS" sz="2200" b="1" dirty="0" smtClean="0"/>
              <a:t>   </a:t>
            </a:r>
            <a:r>
              <a:rPr sz="2200" b="1" smtClean="0"/>
              <a:t>        azm. 232</a:t>
            </a:r>
            <a:r>
              <a:rPr sz="2200" b="1" baseline="30000" smtClean="0"/>
              <a:t>o</a:t>
            </a:r>
            <a:r>
              <a:rPr sz="2200" b="1" smtClean="0"/>
              <a:t>  08’</a:t>
            </a:r>
            <a:r>
              <a:rPr sz="2200" smtClean="0"/>
              <a:t/>
            </a:r>
            <a:br>
              <a:rPr sz="2200" smtClean="0"/>
            </a:br>
            <a:r>
              <a:rPr sz="2200" b="1" smtClean="0"/>
              <a:t>  Poslednji zrak se video na         </a:t>
            </a:r>
            <a:r>
              <a:rPr lang="sr-Latn-RS" sz="2200" b="1" dirty="0" smtClean="0"/>
              <a:t>   </a:t>
            </a:r>
            <a:r>
              <a:rPr sz="2200" b="1" smtClean="0"/>
              <a:t>     azm. 233</a:t>
            </a:r>
            <a:r>
              <a:rPr sz="2200" b="1" baseline="30000" smtClean="0"/>
              <a:t>o</a:t>
            </a:r>
            <a:r>
              <a:rPr sz="2200" b="1" smtClean="0"/>
              <a:t>  01’</a:t>
            </a:r>
            <a:r>
              <a:rPr sz="2200" smtClean="0"/>
              <a:t/>
            </a:r>
            <a:br>
              <a:rPr sz="2200" smtClean="0"/>
            </a:br>
            <a:endParaRPr lang="en-US" sz="2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lica 4014.p..jpg"/>
          <p:cNvPicPr>
            <a:picLocks noGrp="1" noChangeAspect="1"/>
          </p:cNvPicPr>
          <p:nvPr>
            <p:ph idx="1"/>
          </p:nvPr>
        </p:nvPicPr>
        <p:blipFill>
          <a:blip r:embed="rId2"/>
          <a:srcRect l="32196" t="30000" r="16266" b="15000"/>
          <a:stretch>
            <a:fillRect/>
          </a:stretch>
        </p:blipFill>
        <p:spPr>
          <a:xfrm>
            <a:off x="609600" y="1524000"/>
            <a:ext cx="7924800" cy="4754880"/>
          </a:xfrm>
        </p:spPr>
      </p:pic>
      <p:sp>
        <p:nvSpPr>
          <p:cNvPr id="3" name="Title 2"/>
          <p:cNvSpPr>
            <a:spLocks noGrp="1"/>
          </p:cNvSpPr>
          <p:nvPr>
            <p:ph type="title"/>
          </p:nvPr>
        </p:nvSpPr>
        <p:spPr>
          <a:xfrm>
            <a:off x="457200" y="152400"/>
            <a:ext cx="8229600" cy="1676400"/>
          </a:xfrm>
        </p:spPr>
        <p:txBody>
          <a:bodyPr>
            <a:normAutofit fontScale="90000"/>
          </a:bodyPr>
          <a:lstStyle/>
          <a:p>
            <a:r>
              <a:rPr smtClean="0"/>
              <a:t> </a:t>
            </a:r>
            <a:r>
              <a:rPr lang="sr-Latn-RS" dirty="0" smtClean="0"/>
              <a:t>Kratkodnevica 4713.god. p.n.e. </a:t>
            </a:r>
            <a:br>
              <a:rPr lang="sr-Latn-RS" dirty="0" smtClean="0"/>
            </a:br>
            <a:r>
              <a:rPr sz="2200" b="1" smtClean="0">
                <a:solidFill>
                  <a:srgbClr val="FFFF00"/>
                </a:solidFill>
                <a:effectLst>
                  <a:outerShdw blurRad="38100" dist="38100" dir="2700000" algn="tl">
                    <a:srgbClr val="000000">
                      <a:alpha val="43137"/>
                    </a:srgbClr>
                  </a:outerShdw>
                </a:effectLst>
              </a:rPr>
              <a:t>Sunce je dotaklo horizont    na           </a:t>
            </a:r>
            <a:r>
              <a:rPr lang="sr-Latn-RS" sz="2200" b="1" dirty="0" smtClean="0">
                <a:solidFill>
                  <a:srgbClr val="FFFF00"/>
                </a:solidFill>
                <a:effectLst>
                  <a:outerShdw blurRad="38100" dist="38100" dir="2700000" algn="tl">
                    <a:srgbClr val="000000">
                      <a:alpha val="43137"/>
                    </a:srgbClr>
                  </a:outerShdw>
                </a:effectLst>
              </a:rPr>
              <a:t>    </a:t>
            </a:r>
            <a:r>
              <a:rPr sz="2200" b="1" smtClean="0">
                <a:solidFill>
                  <a:srgbClr val="FFFF00"/>
                </a:solidFill>
                <a:effectLst>
                  <a:outerShdw blurRad="38100" dist="38100" dir="2700000" algn="tl">
                    <a:srgbClr val="000000">
                      <a:alpha val="43137"/>
                    </a:srgbClr>
                  </a:outerShdw>
                </a:effectLst>
              </a:rPr>
              <a:t>  azm. 231</a:t>
            </a:r>
            <a:r>
              <a:rPr sz="2200" b="1" baseline="30000" smtClean="0">
                <a:solidFill>
                  <a:srgbClr val="FFFF00"/>
                </a:solidFill>
                <a:effectLst>
                  <a:outerShdw blurRad="38100" dist="38100" dir="2700000" algn="tl">
                    <a:srgbClr val="000000">
                      <a:alpha val="43137"/>
                    </a:srgbClr>
                  </a:outerShdw>
                </a:effectLst>
              </a:rPr>
              <a:t>o</a:t>
            </a:r>
            <a:r>
              <a:rPr lang="sr-Latn-RS" sz="2200" b="1" baseline="30000" dirty="0" smtClean="0">
                <a:solidFill>
                  <a:srgbClr val="FFFF00"/>
                </a:solidFill>
                <a:effectLst>
                  <a:outerShdw blurRad="38100" dist="38100" dir="2700000" algn="tl">
                    <a:srgbClr val="000000">
                      <a:alpha val="43137"/>
                    </a:srgbClr>
                  </a:outerShdw>
                </a:effectLst>
              </a:rPr>
              <a:t> </a:t>
            </a:r>
            <a:r>
              <a:rPr sz="2200" b="1" smtClean="0">
                <a:solidFill>
                  <a:srgbClr val="FFFF00"/>
                </a:solidFill>
                <a:effectLst>
                  <a:outerShdw blurRad="38100" dist="38100" dir="2700000" algn="tl">
                    <a:srgbClr val="000000">
                      <a:alpha val="43137"/>
                    </a:srgbClr>
                  </a:outerShdw>
                </a:effectLst>
              </a:rPr>
              <a:t> 57'</a:t>
            </a:r>
            <a:r>
              <a:rPr sz="2200" smtClean="0"/>
              <a:t/>
            </a:r>
            <a:br>
              <a:rPr sz="2200" smtClean="0"/>
            </a:br>
            <a:r>
              <a:rPr sz="2200" b="1" smtClean="0"/>
              <a:t>  Zašla je polovina Sunčevog diska na   azm. 232</a:t>
            </a:r>
            <a:r>
              <a:rPr sz="2200" b="1" baseline="30000" smtClean="0"/>
              <a:t>o</a:t>
            </a:r>
            <a:r>
              <a:rPr sz="2200" b="1" smtClean="0"/>
              <a:t> 48'</a:t>
            </a:r>
            <a:r>
              <a:rPr sz="2200" smtClean="0"/>
              <a:t/>
            </a:r>
            <a:br>
              <a:rPr sz="2200" smtClean="0"/>
            </a:br>
            <a:r>
              <a:rPr sz="2200" b="1" smtClean="0"/>
              <a:t>  Poslednji zrak Sunca se video na          azm. 233</a:t>
            </a:r>
            <a:r>
              <a:rPr sz="2200" b="1" baseline="30000" smtClean="0"/>
              <a:t>o </a:t>
            </a:r>
            <a:r>
              <a:rPr sz="2200" b="1" smtClean="0"/>
              <a:t>40’</a:t>
            </a:r>
            <a:r>
              <a:rPr sz="2200" smtClean="0"/>
              <a:t/>
            </a:r>
            <a:br>
              <a:rPr sz="2200" smtClean="0"/>
            </a:br>
            <a:endParaRPr lang="en-US" sz="2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sr-Latn-RS" noProof="1" smtClean="0">
                <a:effectLst>
                  <a:outerShdw blurRad="38100" dist="38100" dir="2700000" algn="tl">
                    <a:srgbClr val="000000">
                      <a:alpha val="43137"/>
                    </a:srgbClr>
                  </a:outerShdw>
                </a:effectLst>
              </a:rPr>
              <a:t>Arheološki lokalitet u Belici registrovan je 1970.godine, nakon rekognosciranja, koje su obavili S.Vetnić, Ž. Milanović i M. Stojić. </a:t>
            </a:r>
          </a:p>
          <a:p>
            <a:r>
              <a:rPr lang="sr-Latn-RS" dirty="0" smtClean="0">
                <a:effectLst>
                  <a:outerShdw blurRad="38100" dist="38100" dir="2700000" algn="tl">
                    <a:srgbClr val="000000">
                      <a:alpha val="43137"/>
                    </a:srgbClr>
                  </a:outerShdw>
                </a:effectLst>
              </a:rPr>
              <a:t>1991. godine, prilikom ravnanja seoskog puta, nađeno je nekoliko figurina iz ranog neolita.</a:t>
            </a:r>
          </a:p>
          <a:p>
            <a:r>
              <a:rPr lang="sr-Latn-RS" dirty="0" smtClean="0">
                <a:effectLst>
                  <a:outerShdw blurRad="38100" dist="38100" dir="2700000" algn="tl">
                    <a:srgbClr val="000000">
                      <a:alpha val="43137"/>
                    </a:srgbClr>
                  </a:outerShdw>
                </a:effectLst>
              </a:rPr>
              <a:t>1999.godine, </a:t>
            </a:r>
            <a:r>
              <a:rPr lang="sr-Latn-RS" dirty="0" smtClean="0">
                <a:solidFill>
                  <a:srgbClr val="FF0000"/>
                </a:solidFill>
                <a:effectLst>
                  <a:outerShdw blurRad="38100" dist="38100" dir="2700000" algn="tl">
                    <a:srgbClr val="000000">
                      <a:alpha val="43137"/>
                    </a:srgbClr>
                  </a:outerShdw>
                </a:effectLst>
              </a:rPr>
              <a:t>Života Milanović</a:t>
            </a:r>
            <a:r>
              <a:rPr lang="sr-Latn-RS" dirty="0" smtClean="0">
                <a:effectLst>
                  <a:outerShdw blurRad="38100" dist="38100" dir="2700000" algn="tl">
                    <a:srgbClr val="000000">
                      <a:alpha val="43137"/>
                    </a:srgbClr>
                  </a:outerShdw>
                </a:effectLst>
              </a:rPr>
              <a:t>, meštanin sela Belica, uočio je tamnu “mrlju” eliptičnog oblika, dimenzija 2 x 1,2 m, na žućkastoj, glinovitoj osnovi seoskog puta i o tome obavestio Muzej u Jagodini.</a:t>
            </a:r>
          </a:p>
          <a:p>
            <a:r>
              <a:rPr lang="sr-Latn-RS" dirty="0" smtClean="0">
                <a:effectLst>
                  <a:outerShdw blurRad="38100" dist="38100" dir="2700000" algn="tl">
                    <a:srgbClr val="000000">
                      <a:alpha val="43137"/>
                    </a:srgbClr>
                  </a:outerShdw>
                </a:effectLst>
              </a:rPr>
              <a:t>2002. godine, duž puta je nađeno još nekoliko figurina.</a:t>
            </a:r>
          </a:p>
          <a:p>
            <a:r>
              <a:rPr lang="sr-Latn-RS" dirty="0" smtClean="0">
                <a:solidFill>
                  <a:srgbClr val="FF0000"/>
                </a:solidFill>
                <a:effectLst>
                  <a:outerShdw blurRad="38100" dist="38100" dir="2700000" algn="tl">
                    <a:srgbClr val="000000">
                      <a:alpha val="43137"/>
                    </a:srgbClr>
                  </a:outerShdw>
                </a:effectLst>
              </a:rPr>
              <a:t>Dr Milorad Stojić</a:t>
            </a:r>
            <a:r>
              <a:rPr lang="sr-Latn-RS" dirty="0" smtClean="0">
                <a:effectLst>
                  <a:outerShdw blurRad="38100" dist="38100" dir="2700000" algn="tl">
                    <a:srgbClr val="000000">
                      <a:alpha val="43137"/>
                    </a:srgbClr>
                  </a:outerShdw>
                </a:effectLst>
              </a:rPr>
              <a:t>, arheolog, naučni savetnik Instituta za arheologiju SANU,  je odmah otišao na teren...</a:t>
            </a:r>
            <a:endParaRPr lang="en-US" dirty="0">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r>
              <a:rPr lang="en-US" dirty="0" smtClean="0">
                <a:solidFill>
                  <a:srgbClr val="FFFF00"/>
                </a:solidFill>
              </a:rPr>
              <a:t>K</a:t>
            </a:r>
            <a:r>
              <a:rPr lang="sr-Latn-RS" dirty="0" smtClean="0">
                <a:solidFill>
                  <a:srgbClr val="FFFF00"/>
                </a:solidFill>
              </a:rPr>
              <a:t>ratak istorijat lokaliteta</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lica, redshift.jpg"/>
          <p:cNvPicPr>
            <a:picLocks noGrp="1" noChangeAspect="1"/>
          </p:cNvPicPr>
          <p:nvPr>
            <p:ph idx="1"/>
          </p:nvPr>
        </p:nvPicPr>
        <p:blipFill>
          <a:blip r:embed="rId2"/>
          <a:srcRect l="2211" t="3333" r="15329" b="5000"/>
          <a:stretch>
            <a:fillRect/>
          </a:stretch>
        </p:blipFill>
        <p:spPr>
          <a:xfrm>
            <a:off x="627888" y="1371600"/>
            <a:ext cx="7754112" cy="4846320"/>
          </a:xfrm>
        </p:spPr>
      </p:pic>
      <p:sp>
        <p:nvSpPr>
          <p:cNvPr id="3" name="Title 2"/>
          <p:cNvSpPr>
            <a:spLocks noGrp="1"/>
          </p:cNvSpPr>
          <p:nvPr>
            <p:ph type="title"/>
          </p:nvPr>
        </p:nvSpPr>
        <p:spPr/>
        <p:txBody>
          <a:bodyPr>
            <a:normAutofit/>
          </a:bodyPr>
          <a:lstStyle/>
          <a:p>
            <a:r>
              <a:rPr sz="3600" smtClean="0"/>
              <a:t>Ovako </a:t>
            </a:r>
            <a:r>
              <a:rPr lang="sr-Latn-RS" sz="3600" dirty="0" smtClean="0"/>
              <a:t> </a:t>
            </a:r>
            <a:r>
              <a:rPr sz="3600" smtClean="0"/>
              <a:t>to izgleda na astronomskom softveru</a:t>
            </a:r>
            <a:endParaRPr lang="en-US" sz="3600" dirty="0"/>
          </a:p>
        </p:txBody>
      </p:sp>
      <p:sp>
        <p:nvSpPr>
          <p:cNvPr id="5" name="Oval 4"/>
          <p:cNvSpPr/>
          <p:nvPr/>
        </p:nvSpPr>
        <p:spPr>
          <a:xfrm>
            <a:off x="7620000" y="5029200"/>
            <a:ext cx="1524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7467600" y="5029200"/>
            <a:ext cx="60960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lica, elipsa.jpg"/>
          <p:cNvPicPr>
            <a:picLocks noGrp="1" noChangeAspect="1"/>
          </p:cNvPicPr>
          <p:nvPr>
            <p:ph idx="1"/>
          </p:nvPr>
        </p:nvPicPr>
        <p:blipFill>
          <a:blip r:embed="rId2"/>
          <a:srcRect l="31259" t="23333" r="16266" b="11667"/>
          <a:stretch>
            <a:fillRect/>
          </a:stretch>
        </p:blipFill>
        <p:spPr>
          <a:xfrm>
            <a:off x="838200" y="1295400"/>
            <a:ext cx="7352703" cy="5120640"/>
          </a:xfrm>
        </p:spPr>
      </p:pic>
      <p:sp>
        <p:nvSpPr>
          <p:cNvPr id="3" name="Title 2"/>
          <p:cNvSpPr>
            <a:spLocks noGrp="1"/>
          </p:cNvSpPr>
          <p:nvPr>
            <p:ph type="title"/>
          </p:nvPr>
        </p:nvSpPr>
        <p:spPr/>
        <p:txBody>
          <a:bodyPr/>
          <a:lstStyle/>
          <a:p>
            <a:r>
              <a:rPr lang="sr-Latn-RS" sz="3600" dirty="0" smtClean="0"/>
              <a:t>Ako krug nije krug, već elipsa:</a:t>
            </a:r>
            <a:br>
              <a:rPr lang="sr-Latn-RS" sz="3600" dirty="0" smtClean="0"/>
            </a:br>
            <a:r>
              <a:rPr sz="2800" smtClean="0">
                <a:solidFill>
                  <a:srgbClr val="FFC000"/>
                </a:solidFill>
                <a:effectLst>
                  <a:outerShdw blurRad="38100" dist="38100" dir="2700000" algn="tl">
                    <a:srgbClr val="000000">
                      <a:alpha val="43137"/>
                    </a:srgbClr>
                  </a:outerShdw>
                </a:effectLst>
              </a:rPr>
              <a:t>– kratkodnevica 2014. god.  n. e.</a:t>
            </a:r>
            <a:endParaRPr lang="en-US" sz="2800" dirty="0">
              <a:solidFill>
                <a:srgbClr val="FFC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029200"/>
          </a:xfrm>
        </p:spPr>
        <p:txBody>
          <a:bodyPr>
            <a:normAutofit fontScale="85000" lnSpcReduction="20000"/>
          </a:bodyPr>
          <a:lstStyle/>
          <a:p>
            <a:pPr>
              <a:buNone/>
            </a:pPr>
            <a:r>
              <a:rPr lang="sr-Latn-RS" dirty="0" smtClean="0">
                <a:solidFill>
                  <a:srgbClr val="FFFF00"/>
                </a:solidFill>
                <a:effectLst>
                  <a:outerShdw blurRad="38100" dist="38100" dir="2700000" algn="tl">
                    <a:srgbClr val="000000">
                      <a:alpha val="43137"/>
                    </a:srgbClr>
                  </a:outerShdw>
                </a:effectLst>
              </a:rPr>
              <a:t>Pravac definisan centrom kruga i jamom u kojoj su nađene figurije </a:t>
            </a:r>
            <a:r>
              <a:rPr lang="sr-Latn-RS" dirty="0" smtClean="0">
                <a:solidFill>
                  <a:srgbClr val="FF0000"/>
                </a:solidFill>
                <a:effectLst>
                  <a:outerShdw blurRad="38100" dist="38100" dir="2700000" algn="tl">
                    <a:srgbClr val="000000">
                      <a:alpha val="43137"/>
                    </a:srgbClr>
                  </a:outerShdw>
                </a:effectLst>
              </a:rPr>
              <a:t>JESTE</a:t>
            </a:r>
            <a:r>
              <a:rPr lang="sr-Latn-RS" dirty="0" smtClean="0">
                <a:solidFill>
                  <a:srgbClr val="FFFF00"/>
                </a:solidFill>
                <a:effectLst>
                  <a:outerShdw blurRad="38100" dist="38100" dir="2700000" algn="tl">
                    <a:srgbClr val="000000">
                      <a:alpha val="43137"/>
                    </a:srgbClr>
                  </a:outerShdw>
                </a:effectLst>
              </a:rPr>
              <a:t> astronomski značajan: to je pravac početka </a:t>
            </a:r>
            <a:r>
              <a:rPr lang="sr-Latn-RS" dirty="0" smtClean="0">
                <a:solidFill>
                  <a:srgbClr val="FF0000"/>
                </a:solidFill>
                <a:effectLst>
                  <a:outerShdw blurRad="38100" dist="38100" dir="2700000" algn="tl">
                    <a:srgbClr val="000000">
                      <a:alpha val="43137"/>
                    </a:srgbClr>
                  </a:outerShdw>
                </a:effectLst>
              </a:rPr>
              <a:t>ZALASKA SUNCA NA KRATKODNEVICU</a:t>
            </a:r>
          </a:p>
          <a:p>
            <a:pPr>
              <a:buNone/>
            </a:pPr>
            <a:endParaRPr lang="sr-Latn-RS" dirty="0" smtClean="0">
              <a:solidFill>
                <a:srgbClr val="FFFF00"/>
              </a:solidFill>
              <a:effectLst>
                <a:outerShdw blurRad="38100" dist="38100" dir="2700000" algn="tl">
                  <a:srgbClr val="000000">
                    <a:alpha val="43137"/>
                  </a:srgbClr>
                </a:outerShdw>
              </a:effectLst>
            </a:endParaRPr>
          </a:p>
          <a:p>
            <a:pPr>
              <a:buNone/>
            </a:pPr>
            <a:r>
              <a:rPr lang="sr-Latn-RS" dirty="0" smtClean="0">
                <a:solidFill>
                  <a:srgbClr val="FFFF00"/>
                </a:solidFill>
                <a:effectLst>
                  <a:outerShdw blurRad="38100" dist="38100" dir="2700000" algn="tl">
                    <a:srgbClr val="000000">
                      <a:alpha val="43137"/>
                    </a:srgbClr>
                  </a:outerShdw>
                </a:effectLst>
              </a:rPr>
              <a:t>Izgleda da smo ipak POVEĆALI VEROVATNOĆU da je kružna formacija na lokalitetu Pojate – Pojila, u selu Belica, bila namenski napravljena i udešena tako da predstavlja jedan jednostavan astronomski instrument</a:t>
            </a:r>
          </a:p>
          <a:p>
            <a:pPr>
              <a:buNone/>
            </a:pPr>
            <a:endParaRPr lang="sr-Latn-RS" dirty="0" smtClean="0">
              <a:solidFill>
                <a:srgbClr val="FFFF00"/>
              </a:solidFill>
              <a:effectLst>
                <a:outerShdw blurRad="38100" dist="38100" dir="2700000" algn="tl">
                  <a:srgbClr val="000000">
                    <a:alpha val="43137"/>
                  </a:srgbClr>
                </a:outerShdw>
              </a:effectLst>
            </a:endParaRPr>
          </a:p>
          <a:p>
            <a:pPr>
              <a:buNone/>
            </a:pPr>
            <a:r>
              <a:rPr lang="sr-Latn-RS" dirty="0" smtClean="0">
                <a:solidFill>
                  <a:srgbClr val="FFFF00"/>
                </a:solidFill>
                <a:effectLst>
                  <a:outerShdw blurRad="38100" dist="38100" dir="2700000" algn="tl">
                    <a:srgbClr val="000000">
                      <a:alpha val="43137"/>
                    </a:srgbClr>
                  </a:outerShdw>
                </a:effectLst>
              </a:rPr>
              <a:t>Sada jedva čekamo iskopavanje lokaliteta, da vidimo šta se sve tamo može naći</a:t>
            </a:r>
          </a:p>
          <a:p>
            <a:pPr>
              <a:buNone/>
            </a:pPr>
            <a:endParaRPr lang="sr-Latn-RS" dirty="0" smtClean="0">
              <a:solidFill>
                <a:srgbClr val="FFFF00"/>
              </a:solidFill>
              <a:effectLst>
                <a:outerShdw blurRad="38100" dist="38100" dir="2700000" algn="tl">
                  <a:srgbClr val="000000">
                    <a:alpha val="43137"/>
                  </a:srgbClr>
                </a:outerShdw>
              </a:effectLst>
            </a:endParaRPr>
          </a:p>
          <a:p>
            <a:pPr>
              <a:buNone/>
            </a:pPr>
            <a:r>
              <a:rPr lang="sr-Latn-RS" dirty="0" smtClean="0">
                <a:solidFill>
                  <a:srgbClr val="FFFF00"/>
                </a:solidFill>
                <a:effectLst>
                  <a:outerShdw blurRad="38100" dist="38100" dir="2700000" algn="tl">
                    <a:srgbClr val="000000">
                      <a:alpha val="43137"/>
                    </a:srgbClr>
                  </a:outerShdw>
                </a:effectLst>
              </a:rPr>
              <a:t>Ipak, ne bi smo se usudili da bez rezerve  verujemo sami sebi, kao ni onom astronomskom softveru, da sve ovo nije pregledao i proverio </a:t>
            </a:r>
            <a:r>
              <a:rPr lang="sr-Latn-RS" dirty="0" smtClean="0">
                <a:solidFill>
                  <a:srgbClr val="FF0000"/>
                </a:solidFill>
                <a:effectLst>
                  <a:outerShdw blurRad="38100" dist="38100" dir="2700000" algn="tl">
                    <a:srgbClr val="000000">
                      <a:alpha val="43137"/>
                    </a:srgbClr>
                  </a:outerShdw>
                </a:effectLst>
              </a:rPr>
              <a:t>Dr Milan Dimitrijević</a:t>
            </a:r>
            <a:r>
              <a:rPr lang="sr-Latn-RS" dirty="0" smtClean="0">
                <a:solidFill>
                  <a:srgbClr val="FFFF00"/>
                </a:solidFill>
                <a:effectLst>
                  <a:outerShdw blurRad="38100" dist="38100" dir="2700000" algn="tl">
                    <a:srgbClr val="000000">
                      <a:alpha val="43137"/>
                    </a:srgbClr>
                  </a:outerShdw>
                </a:effectLst>
              </a:rPr>
              <a:t>, kome od srca zahvaljujemo na korisnim savetima, poverenju i podršci</a:t>
            </a:r>
            <a:endParaRPr lang="en-US" dirty="0">
              <a:solidFill>
                <a:srgbClr val="FFFF00"/>
              </a:solidFill>
              <a:effectLst>
                <a:outerShdw blurRad="38100" dist="38100" dir="2700000" algn="tl">
                  <a:srgbClr val="000000">
                    <a:alpha val="43137"/>
                  </a:srgbClr>
                </a:outerShdw>
              </a:effectLst>
            </a:endParaRPr>
          </a:p>
        </p:txBody>
      </p:sp>
      <p:sp>
        <p:nvSpPr>
          <p:cNvPr id="3" name="Title 2"/>
          <p:cNvSpPr>
            <a:spLocks noGrp="1"/>
          </p:cNvSpPr>
          <p:nvPr>
            <p:ph type="title"/>
          </p:nvPr>
        </p:nvSpPr>
        <p:spPr>
          <a:xfrm>
            <a:off x="457200" y="228600"/>
            <a:ext cx="8229600" cy="609600"/>
          </a:xfrm>
        </p:spPr>
        <p:txBody>
          <a:bodyPr>
            <a:normAutofit fontScale="90000"/>
          </a:bodyPr>
          <a:lstStyle/>
          <a:p>
            <a:r>
              <a:rPr lang="sr-Latn-RS" dirty="0" smtClean="0">
                <a:solidFill>
                  <a:srgbClr val="FFC000"/>
                </a:solidFill>
              </a:rPr>
              <a:t>Istraživanje se nastavlja...</a:t>
            </a:r>
            <a:endParaRPr lang="en-US" dirty="0">
              <a:solidFill>
                <a:srgbClr val="FFC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lica, jama.jpg"/>
          <p:cNvPicPr>
            <a:picLocks noGrp="1" noChangeAspect="1"/>
          </p:cNvPicPr>
          <p:nvPr>
            <p:ph idx="1"/>
          </p:nvPr>
        </p:nvPicPr>
        <p:blipFill>
          <a:blip r:embed="rId2"/>
          <a:stretch>
            <a:fillRect/>
          </a:stretch>
        </p:blipFill>
        <p:spPr>
          <a:xfrm>
            <a:off x="678973" y="914400"/>
            <a:ext cx="7779227" cy="5212080"/>
          </a:xfrm>
        </p:spPr>
      </p:pic>
      <p:sp>
        <p:nvSpPr>
          <p:cNvPr id="3" name="Title 2"/>
          <p:cNvSpPr>
            <a:spLocks noGrp="1"/>
          </p:cNvSpPr>
          <p:nvPr>
            <p:ph type="title"/>
          </p:nvPr>
        </p:nvSpPr>
        <p:spPr>
          <a:xfrm>
            <a:off x="457200" y="152400"/>
            <a:ext cx="8229600" cy="838200"/>
          </a:xfrm>
        </p:spPr>
        <p:txBody>
          <a:bodyPr/>
          <a:lstStyle/>
          <a:p>
            <a:r>
              <a:rPr lang="sr-Latn-RS" dirty="0" smtClean="0">
                <a:solidFill>
                  <a:srgbClr val="FFFF00"/>
                </a:solidFill>
                <a:effectLst>
                  <a:outerShdw blurRad="38100" dist="38100" dir="2700000" algn="tl">
                    <a:srgbClr val="000000">
                      <a:alpha val="43137"/>
                    </a:srgbClr>
                  </a:outerShdw>
                </a:effectLst>
              </a:rPr>
              <a:t>2002. godina</a:t>
            </a:r>
            <a:endParaRPr lang="en-US"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sr-Latn-RS" dirty="0" smtClean="0"/>
              <a:t> </a:t>
            </a:r>
            <a:endParaRPr lang="en-US" dirty="0"/>
          </a:p>
        </p:txBody>
      </p:sp>
      <p:sp>
        <p:nvSpPr>
          <p:cNvPr id="3" name="Title 2"/>
          <p:cNvSpPr>
            <a:spLocks noGrp="1"/>
          </p:cNvSpPr>
          <p:nvPr>
            <p:ph type="title"/>
          </p:nvPr>
        </p:nvSpPr>
        <p:spPr>
          <a:xfrm>
            <a:off x="457200" y="152400"/>
            <a:ext cx="8229600" cy="685800"/>
          </a:xfrm>
        </p:spPr>
        <p:txBody>
          <a:bodyPr>
            <a:normAutofit fontScale="90000"/>
          </a:bodyPr>
          <a:lstStyle/>
          <a:p>
            <a:r>
              <a:rPr smtClean="0">
                <a:solidFill>
                  <a:srgbClr val="FFFF00"/>
                </a:solidFill>
                <a:effectLst>
                  <a:outerShdw blurRad="38100" dist="38100" dir="2700000" algn="tl">
                    <a:srgbClr val="000000">
                      <a:alpha val="43137"/>
                    </a:srgbClr>
                  </a:outerShdw>
                </a:effectLst>
              </a:rPr>
              <a:t>2002.godina</a:t>
            </a:r>
            <a:endParaRPr lang="en-US" dirty="0">
              <a:solidFill>
                <a:srgbClr val="FFFF00"/>
              </a:solidFill>
              <a:effectLst>
                <a:outerShdw blurRad="38100" dist="38100" dir="2700000" algn="tl">
                  <a:srgbClr val="000000">
                    <a:alpha val="43137"/>
                  </a:srgbClr>
                </a:outerShdw>
              </a:effectLst>
            </a:endParaRPr>
          </a:p>
        </p:txBody>
      </p:sp>
      <p:pic>
        <p:nvPicPr>
          <p:cNvPr id="4" name="Picture 3" descr="Scan10066.JPG"/>
          <p:cNvPicPr>
            <a:picLocks noChangeAspect="1"/>
          </p:cNvPicPr>
          <p:nvPr/>
        </p:nvPicPr>
        <p:blipFill>
          <a:blip r:embed="rId2"/>
          <a:srcRect l="40573" t="71111"/>
          <a:stretch>
            <a:fillRect/>
          </a:stretch>
        </p:blipFill>
        <p:spPr>
          <a:xfrm>
            <a:off x="743208" y="838200"/>
            <a:ext cx="7714992" cy="5303520"/>
          </a:xfrm>
          <a:prstGeom prst="rect">
            <a:avLst/>
          </a:prstGeom>
        </p:spPr>
      </p:pic>
      <p:sp>
        <p:nvSpPr>
          <p:cNvPr id="5" name="Rectangular Callout 4"/>
          <p:cNvSpPr/>
          <p:nvPr/>
        </p:nvSpPr>
        <p:spPr>
          <a:xfrm>
            <a:off x="914400" y="4953000"/>
            <a:ext cx="990600" cy="381000"/>
          </a:xfrm>
          <a:prstGeom prst="wedgeRectCallout">
            <a:avLst>
              <a:gd name="adj1" fmla="val 81415"/>
              <a:gd name="adj2" fmla="val -1368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b="1" noProof="1" smtClean="0">
                <a:solidFill>
                  <a:srgbClr val="FF0000"/>
                </a:solidFill>
              </a:rPr>
              <a:t>jama</a:t>
            </a:r>
            <a:endParaRPr lang="sr-Latn-RS" b="1" noProof="1">
              <a:solidFill>
                <a:srgbClr val="FF0000"/>
              </a:solidFill>
            </a:endParaRPr>
          </a:p>
        </p:txBody>
      </p:sp>
      <p:sp>
        <p:nvSpPr>
          <p:cNvPr id="6" name="Rectangular Callout 5"/>
          <p:cNvSpPr/>
          <p:nvPr/>
        </p:nvSpPr>
        <p:spPr>
          <a:xfrm>
            <a:off x="5334000" y="1905000"/>
            <a:ext cx="1143000" cy="381000"/>
          </a:xfrm>
          <a:prstGeom prst="wedgeRectCallout">
            <a:avLst>
              <a:gd name="adj1" fmla="val -100833"/>
              <a:gd name="adj2" fmla="val 1068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b="1" noProof="1" smtClean="0">
                <a:solidFill>
                  <a:srgbClr val="FF0000"/>
                </a:solidFill>
              </a:rPr>
              <a:t>šljiva</a:t>
            </a:r>
            <a:endParaRPr lang="sr-Latn-RS" b="1" noProof="1">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lica, Venera.jpg"/>
          <p:cNvPicPr>
            <a:picLocks noGrp="1" noChangeAspect="1"/>
          </p:cNvPicPr>
          <p:nvPr>
            <p:ph idx="1"/>
          </p:nvPr>
        </p:nvPicPr>
        <p:blipFill>
          <a:blip r:embed="rId2"/>
          <a:srcRect l="8710" r="6129"/>
          <a:stretch>
            <a:fillRect/>
          </a:stretch>
        </p:blipFill>
        <p:spPr>
          <a:xfrm>
            <a:off x="609600" y="1066800"/>
            <a:ext cx="7824744" cy="4297680"/>
          </a:xfrm>
        </p:spPr>
      </p:pic>
      <p:sp>
        <p:nvSpPr>
          <p:cNvPr id="3" name="Title 2"/>
          <p:cNvSpPr>
            <a:spLocks noGrp="1"/>
          </p:cNvSpPr>
          <p:nvPr>
            <p:ph type="title"/>
          </p:nvPr>
        </p:nvSpPr>
        <p:spPr>
          <a:xfrm>
            <a:off x="457200" y="152400"/>
            <a:ext cx="8229600" cy="762000"/>
          </a:xfrm>
        </p:spPr>
        <p:txBody>
          <a:bodyPr>
            <a:normAutofit/>
          </a:bodyPr>
          <a:lstStyle/>
          <a:p>
            <a:r>
              <a:rPr lang="sr-Latn-RS" dirty="0" smtClean="0">
                <a:solidFill>
                  <a:srgbClr val="FFFF00"/>
                </a:solidFill>
              </a:rPr>
              <a:t>Šta</a:t>
            </a:r>
            <a:r>
              <a:rPr lang="sr-Latn-RS" dirty="0" smtClean="0"/>
              <a:t> </a:t>
            </a:r>
            <a:r>
              <a:rPr lang="sr-Latn-RS" dirty="0" smtClean="0">
                <a:solidFill>
                  <a:srgbClr val="FFFF00"/>
                </a:solidFill>
                <a:effectLst>
                  <a:outerShdw blurRad="38100" dist="38100" dir="2700000" algn="tl">
                    <a:srgbClr val="000000">
                      <a:alpha val="43137"/>
                    </a:srgbClr>
                  </a:outerShdw>
                </a:effectLst>
              </a:rPr>
              <a:t>je</a:t>
            </a:r>
            <a:r>
              <a:rPr lang="sr-Latn-RS" dirty="0" smtClean="0"/>
              <a:t> </a:t>
            </a:r>
            <a:r>
              <a:rPr lang="sr-Latn-RS" dirty="0" smtClean="0">
                <a:solidFill>
                  <a:srgbClr val="FFFF00"/>
                </a:solidFill>
              </a:rPr>
              <a:t>tamo</a:t>
            </a:r>
            <a:r>
              <a:rPr lang="sr-Latn-RS" dirty="0" smtClean="0"/>
              <a:t> </a:t>
            </a:r>
            <a:r>
              <a:rPr lang="sr-Latn-RS" dirty="0" smtClean="0">
                <a:solidFill>
                  <a:srgbClr val="FFFF00"/>
                </a:solidFill>
              </a:rPr>
              <a:t>nađeno</a:t>
            </a:r>
            <a:r>
              <a:rPr lang="sr-Latn-RS" dirty="0" smtClean="0"/>
              <a:t>:</a:t>
            </a:r>
            <a:endParaRPr lang="en-US" dirty="0"/>
          </a:p>
        </p:txBody>
      </p:sp>
      <p:sp>
        <p:nvSpPr>
          <p:cNvPr id="5" name="TextBox 4"/>
          <p:cNvSpPr txBox="1"/>
          <p:nvPr/>
        </p:nvSpPr>
        <p:spPr>
          <a:xfrm>
            <a:off x="304800" y="5486400"/>
            <a:ext cx="8610600" cy="707886"/>
          </a:xfrm>
          <a:prstGeom prst="rect">
            <a:avLst/>
          </a:prstGeom>
          <a:noFill/>
        </p:spPr>
        <p:txBody>
          <a:bodyPr wrap="square" rtlCol="0">
            <a:spAutoFit/>
          </a:bodyPr>
          <a:lstStyle/>
          <a:p>
            <a:r>
              <a:rPr lang="sr-Latn-RS" sz="2000" b="1" noProof="1" smtClean="0">
                <a:solidFill>
                  <a:srgbClr val="FFFF00"/>
                </a:solidFill>
                <a:effectLst>
                  <a:outerShdw blurRad="38100" dist="38100" dir="2700000" algn="tl">
                    <a:srgbClr val="000000">
                      <a:alpha val="43137"/>
                    </a:srgbClr>
                  </a:outerShdw>
                </a:effectLst>
              </a:rPr>
              <a:t>Najveća neolitska ostava, ikada nađena u svetu, koju čini stotinak figurina, od kamena (serpentinita),  keramike i kosti</a:t>
            </a:r>
            <a:endParaRPr lang="sr-Latn-RS" sz="2000" b="1" noProof="1">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715000"/>
          </a:xfrm>
        </p:spPr>
        <p:txBody>
          <a:bodyPr/>
          <a:lstStyle/>
          <a:p>
            <a:endParaRPr lang="en-US" dirty="0" smtClean="0"/>
          </a:p>
          <a:p>
            <a:pPr>
              <a:buNone/>
            </a:pPr>
            <a:endParaRPr lang="en-US" dirty="0" smtClean="0"/>
          </a:p>
          <a:p>
            <a:pPr>
              <a:buNone/>
            </a:pPr>
            <a:r>
              <a:rPr lang="en-US" dirty="0" smtClean="0"/>
              <a:t> </a:t>
            </a:r>
          </a:p>
          <a:p>
            <a:pPr>
              <a:buNone/>
            </a:pPr>
            <a:endParaRPr lang="en-US" dirty="0" smtClean="0"/>
          </a:p>
          <a:p>
            <a:pPr>
              <a:buNone/>
            </a:pPr>
            <a:endParaRPr lang="en-US" dirty="0" smtClean="0"/>
          </a:p>
          <a:p>
            <a:pPr>
              <a:buNone/>
            </a:pPr>
            <a:r>
              <a:rPr lang="en-US" dirty="0" smtClean="0"/>
              <a:t> </a:t>
            </a:r>
          </a:p>
          <a:p>
            <a:pPr>
              <a:buNone/>
            </a:pPr>
            <a:endParaRPr lang="en-US" dirty="0"/>
          </a:p>
        </p:txBody>
      </p:sp>
      <p:sp>
        <p:nvSpPr>
          <p:cNvPr id="3" name="Title 2"/>
          <p:cNvSpPr>
            <a:spLocks noGrp="1"/>
          </p:cNvSpPr>
          <p:nvPr>
            <p:ph type="title"/>
          </p:nvPr>
        </p:nvSpPr>
        <p:spPr>
          <a:xfrm>
            <a:off x="457200" y="-304800"/>
            <a:ext cx="8229600" cy="1447800"/>
          </a:xfrm>
        </p:spPr>
        <p:txBody>
          <a:bodyPr>
            <a:normAutofit/>
          </a:bodyPr>
          <a:lstStyle/>
          <a:p>
            <a:r>
              <a:rPr lang="sr-Latn-RS" dirty="0" smtClean="0"/>
              <a:t>:</a:t>
            </a:r>
            <a:br>
              <a:rPr lang="sr-Latn-RS" dirty="0" smtClean="0"/>
            </a:br>
            <a:r>
              <a:rPr lang="sr-Latn-RS" dirty="0" smtClean="0">
                <a:solidFill>
                  <a:srgbClr val="FFFF00"/>
                </a:solidFill>
                <a:effectLst>
                  <a:outerShdw blurRad="38100" dist="38100" dir="2700000" algn="tl">
                    <a:srgbClr val="000000">
                      <a:alpha val="43137"/>
                    </a:srgbClr>
                  </a:outerShdw>
                </a:effectLst>
              </a:rPr>
              <a:t>2012.godina – datiranje u Tibingenu</a:t>
            </a:r>
            <a:endParaRPr lang="en-US" dirty="0"/>
          </a:p>
        </p:txBody>
      </p:sp>
      <p:pic>
        <p:nvPicPr>
          <p:cNvPr id="4" name="Picture 3" descr="Belica, figurine.jpg"/>
          <p:cNvPicPr>
            <a:picLocks noChangeAspect="1"/>
          </p:cNvPicPr>
          <p:nvPr/>
        </p:nvPicPr>
        <p:blipFill>
          <a:blip r:embed="rId2"/>
          <a:srcRect l="13871" t="2732" r="11290" b="3005"/>
          <a:stretch>
            <a:fillRect/>
          </a:stretch>
        </p:blipFill>
        <p:spPr>
          <a:xfrm>
            <a:off x="609600" y="1066800"/>
            <a:ext cx="7795544" cy="5257800"/>
          </a:xfrm>
          <a:prstGeom prst="rect">
            <a:avLst/>
          </a:prstGeom>
        </p:spPr>
      </p:pic>
      <p:sp>
        <p:nvSpPr>
          <p:cNvPr id="5" name="TextBox 4"/>
          <p:cNvSpPr txBox="1"/>
          <p:nvPr/>
        </p:nvSpPr>
        <p:spPr>
          <a:xfrm>
            <a:off x="2133600" y="5791200"/>
            <a:ext cx="6400800" cy="523220"/>
          </a:xfrm>
          <a:prstGeom prst="rect">
            <a:avLst/>
          </a:prstGeom>
          <a:noFill/>
        </p:spPr>
        <p:txBody>
          <a:bodyPr wrap="square" rtlCol="0">
            <a:spAutoFit/>
          </a:bodyPr>
          <a:lstStyle/>
          <a:p>
            <a:r>
              <a:rPr lang="sr-Latn-RS" sz="2800" b="1" dirty="0" smtClean="0">
                <a:solidFill>
                  <a:srgbClr val="FF0000"/>
                </a:solidFill>
                <a:effectLst>
                  <a:outerShdw blurRad="38100" dist="38100" dir="2700000" algn="tl">
                    <a:srgbClr val="000000">
                      <a:alpha val="43137"/>
                    </a:srgbClr>
                  </a:outerShdw>
                </a:effectLst>
              </a:rPr>
              <a:t>Figurine su stare 7800 godina</a:t>
            </a:r>
            <a:endParaRPr lang="en-US" sz="28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lica, geomagnet.jpg"/>
          <p:cNvPicPr>
            <a:picLocks noGrp="1" noChangeAspect="1"/>
          </p:cNvPicPr>
          <p:nvPr>
            <p:ph idx="1"/>
          </p:nvPr>
        </p:nvPicPr>
        <p:blipFill>
          <a:blip r:embed="rId2"/>
          <a:srcRect t="3676" b="3186"/>
          <a:stretch>
            <a:fillRect/>
          </a:stretch>
        </p:blipFill>
        <p:spPr>
          <a:xfrm>
            <a:off x="762000" y="533400"/>
            <a:ext cx="7772400" cy="5791200"/>
          </a:xfrm>
        </p:spPr>
      </p:pic>
      <p:sp>
        <p:nvSpPr>
          <p:cNvPr id="5" name="TextBox 4"/>
          <p:cNvSpPr txBox="1"/>
          <p:nvPr/>
        </p:nvSpPr>
        <p:spPr>
          <a:xfrm>
            <a:off x="838200" y="5029200"/>
            <a:ext cx="7467600" cy="1015663"/>
          </a:xfrm>
          <a:prstGeom prst="rect">
            <a:avLst/>
          </a:prstGeom>
          <a:noFill/>
        </p:spPr>
        <p:txBody>
          <a:bodyPr wrap="square" rtlCol="0">
            <a:spAutoFit/>
          </a:bodyPr>
          <a:lstStyle/>
          <a:p>
            <a:r>
              <a:rPr lang="sr-Latn-RS" sz="2000" b="1" dirty="0" smtClean="0">
                <a:solidFill>
                  <a:srgbClr val="FFFF00"/>
                </a:solidFill>
                <a:effectLst>
                  <a:outerShdw blurRad="38100" dist="38100" dir="2700000" algn="tl">
                    <a:srgbClr val="000000">
                      <a:alpha val="43137"/>
                    </a:srgbClr>
                  </a:outerShdw>
                </a:effectLst>
              </a:rPr>
              <a:t>2012. godina je donela još nešto: GEOMAGNETSKI SNIMAK   lokaliteta</a:t>
            </a:r>
          </a:p>
          <a:p>
            <a:r>
              <a:rPr lang="sr-Latn-RS" sz="2000" b="1" dirty="0" smtClean="0">
                <a:solidFill>
                  <a:srgbClr val="FFFF00"/>
                </a:solidFill>
                <a:effectLst>
                  <a:outerShdw blurRad="38100" dist="38100" dir="2700000" algn="tl">
                    <a:srgbClr val="000000">
                      <a:alpha val="43137"/>
                    </a:srgbClr>
                  </a:outerShdw>
                </a:effectLst>
              </a:rPr>
              <a:t>(postavljen na satelitski snimak Google Earth-a iz 2005.god.)</a:t>
            </a:r>
            <a:endParaRPr lang="en-US" sz="20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sr-Latn-RS" dirty="0" smtClean="0">
                <a:solidFill>
                  <a:srgbClr val="FFC000"/>
                </a:solidFill>
                <a:effectLst>
                  <a:outerShdw blurRad="38100" dist="38100" dir="2700000" algn="tl">
                    <a:srgbClr val="000000">
                      <a:alpha val="43137"/>
                    </a:srgbClr>
                  </a:outerShdw>
                </a:effectLst>
              </a:rPr>
              <a:t>Pitanja su se nametnula sama:</a:t>
            </a:r>
          </a:p>
          <a:p>
            <a:pPr>
              <a:buNone/>
            </a:pPr>
            <a:endParaRPr lang="sr-Latn-RS" dirty="0" smtClean="0">
              <a:solidFill>
                <a:srgbClr val="FFC000"/>
              </a:solidFill>
              <a:effectLst>
                <a:outerShdw blurRad="38100" dist="38100" dir="2700000" algn="tl">
                  <a:srgbClr val="000000">
                    <a:alpha val="43137"/>
                  </a:srgbClr>
                </a:outerShdw>
              </a:effectLst>
            </a:endParaRPr>
          </a:p>
          <a:p>
            <a:pPr>
              <a:buNone/>
            </a:pPr>
            <a:r>
              <a:rPr lang="sr-Latn-RS" dirty="0" smtClean="0">
                <a:solidFill>
                  <a:srgbClr val="FFFF00"/>
                </a:solidFill>
                <a:effectLst>
                  <a:outerShdw blurRad="38100" dist="38100" dir="2700000" algn="tl">
                    <a:srgbClr val="000000">
                      <a:alpha val="43137"/>
                    </a:srgbClr>
                  </a:outerShdw>
                </a:effectLst>
              </a:rPr>
              <a:t>Da li je i ovaj krug u Belici, kao i onaj kod Goseka, bio korišćen za posmatranje neba i nebeskih tela?</a:t>
            </a:r>
          </a:p>
          <a:p>
            <a:pPr>
              <a:buNone/>
            </a:pPr>
            <a:endParaRPr lang="sr-Latn-RS" dirty="0" smtClean="0">
              <a:solidFill>
                <a:srgbClr val="FFFF00"/>
              </a:solidFill>
              <a:effectLst>
                <a:outerShdw blurRad="38100" dist="38100" dir="2700000" algn="tl">
                  <a:srgbClr val="000000">
                    <a:alpha val="43137"/>
                  </a:srgbClr>
                </a:outerShdw>
              </a:effectLst>
            </a:endParaRPr>
          </a:p>
          <a:p>
            <a:pPr>
              <a:buNone/>
            </a:pPr>
            <a:r>
              <a:rPr lang="sr-Latn-RS" dirty="0" smtClean="0">
                <a:solidFill>
                  <a:srgbClr val="FFFF00"/>
                </a:solidFill>
                <a:effectLst>
                  <a:outerShdw blurRad="38100" dist="38100" dir="2700000" algn="tl">
                    <a:srgbClr val="000000">
                      <a:alpha val="43137"/>
                    </a:srgbClr>
                  </a:outerShdw>
                </a:effectLst>
              </a:rPr>
              <a:t>Da li je baš tu, u Belici, bila najstarija evropska observatorija za posmatranje neba i nebeskih tela?</a:t>
            </a:r>
          </a:p>
          <a:p>
            <a:pPr>
              <a:buNone/>
            </a:pPr>
            <a:endParaRPr lang="en-US" dirty="0" smtClean="0">
              <a:solidFill>
                <a:srgbClr val="FFC000"/>
              </a:solidFill>
              <a:effectLst>
                <a:outerShdw blurRad="38100" dist="38100" dir="2700000" algn="tl">
                  <a:srgbClr val="000000">
                    <a:alpha val="43137"/>
                  </a:srgbClr>
                </a:outerShdw>
              </a:effectLst>
            </a:endParaRPr>
          </a:p>
          <a:p>
            <a:pPr>
              <a:buNone/>
            </a:pPr>
            <a:r>
              <a:rPr lang="sr-Latn-RS" noProof="1" smtClean="0">
                <a:solidFill>
                  <a:srgbClr val="C00000"/>
                </a:solidFill>
                <a:effectLst>
                  <a:outerShdw blurRad="38100" dist="38100" dir="2700000" algn="tl">
                    <a:srgbClr val="000000">
                      <a:alpha val="43137"/>
                    </a:srgbClr>
                  </a:outerShdw>
                </a:effectLst>
              </a:rPr>
              <a:t>Tako smo, početkom decembra 2013.godine započeli ovo ARHEOASTRONOMSKO istraživanje...</a:t>
            </a:r>
            <a:endParaRPr lang="sr-Latn-RS" noProof="1">
              <a:solidFill>
                <a:srgbClr val="C00000"/>
              </a:solidFill>
              <a:effectLst>
                <a:outerShdw blurRad="38100" dist="38100" dir="2700000" algn="tl">
                  <a:srgbClr val="000000">
                    <a:alpha val="43137"/>
                  </a:srgbClr>
                </a:outerShdw>
              </a:effectLst>
            </a:endParaRPr>
          </a:p>
        </p:txBody>
      </p:sp>
      <p:sp>
        <p:nvSpPr>
          <p:cNvPr id="3" name="Title 2"/>
          <p:cNvSpPr>
            <a:spLocks noGrp="1"/>
          </p:cNvSpPr>
          <p:nvPr>
            <p:ph type="title"/>
          </p:nvPr>
        </p:nvSpPr>
        <p:spPr>
          <a:xfrm>
            <a:off x="457200" y="685800"/>
            <a:ext cx="8229600" cy="685800"/>
          </a:xfrm>
        </p:spPr>
        <p:txBody>
          <a:bodyPr>
            <a:normAutofit fontScale="90000"/>
          </a:bodyPr>
          <a:lstStyle/>
          <a:p>
            <a:r>
              <a:rPr lang="sr-Latn-RS" dirty="0" smtClean="0">
                <a:solidFill>
                  <a:srgbClr val="FFFF00"/>
                </a:solidFill>
                <a:effectLst>
                  <a:outerShdw blurRad="38100" dist="38100" dir="2700000" algn="tl">
                    <a:srgbClr val="000000">
                      <a:alpha val="43137"/>
                    </a:srgbClr>
                  </a:outerShdw>
                </a:effectLst>
              </a:rPr>
              <a:t>Svi koji su videli ovaj snimak setili su se kruga kod Goseka u Nemačkoj....</a:t>
            </a:r>
            <a:endParaRPr lang="en-US"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lica, rekonstrukcija.jpg"/>
          <p:cNvPicPr>
            <a:picLocks noGrp="1" noChangeAspect="1"/>
          </p:cNvPicPr>
          <p:nvPr>
            <p:ph idx="1"/>
          </p:nvPr>
        </p:nvPicPr>
        <p:blipFill>
          <a:blip r:embed="rId2"/>
          <a:srcRect l="20015" t="21667" r="22826" b="10000"/>
          <a:stretch>
            <a:fillRect/>
          </a:stretch>
        </p:blipFill>
        <p:spPr>
          <a:xfrm>
            <a:off x="823329" y="990600"/>
            <a:ext cx="7482471" cy="5029200"/>
          </a:xfrm>
        </p:spPr>
      </p:pic>
      <p:sp>
        <p:nvSpPr>
          <p:cNvPr id="3" name="Title 2"/>
          <p:cNvSpPr>
            <a:spLocks noGrp="1"/>
          </p:cNvSpPr>
          <p:nvPr>
            <p:ph type="title"/>
          </p:nvPr>
        </p:nvSpPr>
        <p:spPr>
          <a:xfrm>
            <a:off x="457200" y="609600"/>
            <a:ext cx="8229600" cy="381000"/>
          </a:xfrm>
        </p:spPr>
        <p:txBody>
          <a:bodyPr>
            <a:normAutofit fontScale="90000"/>
          </a:bodyPr>
          <a:lstStyle/>
          <a:p>
            <a:r>
              <a:rPr lang="sr-Latn-RS" dirty="0" smtClean="0">
                <a:solidFill>
                  <a:srgbClr val="FFFF00"/>
                </a:solidFill>
                <a:effectLst>
                  <a:outerShdw blurRad="38100" dist="38100" dir="2700000" algn="tl">
                    <a:srgbClr val="000000">
                      <a:alpha val="43137"/>
                    </a:srgbClr>
                  </a:outerShdw>
                </a:effectLst>
              </a:rPr>
              <a:t>Virtuelna rekonstrukcija kruga</a:t>
            </a:r>
            <a:endParaRPr lang="en-US"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flipH="1">
            <a:off x="12725400" y="4800600"/>
            <a:ext cx="381000" cy="369332"/>
          </a:xfrm>
          <a:prstGeom prst="rect">
            <a:avLst/>
          </a:prstGeom>
          <a:solidFill>
            <a:schemeClr val="tx1"/>
          </a:solidFill>
        </p:spPr>
        <p:txBody>
          <a:bodyPr wrap="square" rtlCol="0">
            <a:spAutoFit/>
          </a:bodyPr>
          <a:lstStyle/>
          <a:p>
            <a:endParaRPr lang="en-US" dirty="0">
              <a:solidFill>
                <a:srgbClr val="FF00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656</TotalTime>
  <Words>680</Words>
  <Application>Microsoft Office PowerPoint</Application>
  <PresentationFormat>On-screen Show (4:3)</PresentationFormat>
  <Paragraphs>70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Paper</vt:lpstr>
      <vt:lpstr> Moguća astronomska namena kružne formacije na arheološkom lokalitetu Pojate-Pojila u selu Belica</vt:lpstr>
      <vt:lpstr>Kratak istorijat lokaliteta</vt:lpstr>
      <vt:lpstr>2002. godina</vt:lpstr>
      <vt:lpstr>2002.godina</vt:lpstr>
      <vt:lpstr>Šta je tamo nađeno:</vt:lpstr>
      <vt:lpstr>: 2012.godina – datiranje u Tibingenu</vt:lpstr>
      <vt:lpstr>Slide 7</vt:lpstr>
      <vt:lpstr>Svi koji su videli ovaj snimak setili su se kruga kod Goseka u Nemačkoj....</vt:lpstr>
      <vt:lpstr>Virtuelna rekonstrukcija kruga</vt:lpstr>
      <vt:lpstr>Kako to izgleda sa satelita</vt:lpstr>
      <vt:lpstr>Geografske koordinate centra kruga i jame u kojoj su nađene figurine</vt:lpstr>
      <vt:lpstr>Ostalo je samo da izmerimo altitudu horizonta na terenu</vt:lpstr>
      <vt:lpstr>A zapad?</vt:lpstr>
      <vt:lpstr>Ipak imamo: pravac  centar - jama</vt:lpstr>
      <vt:lpstr>Zalazak Sunca, kratkodnevica 2013 god</vt:lpstr>
      <vt:lpstr>Astronomski software kaže za zalazak Sunca 21.12.2013.god. Sunce je dodirnulo horizont na            azm. 231o 55’     (ili   51o 55’) Zašla je polovina Sunčevog diska na   azm. 232o 46’   (ili  52o 46’) Poslednji zrak Sunca se video na          azm. 233o 38’    (ili  53o 38’) </vt:lpstr>
      <vt:lpstr>   Kratkodnevica 46.god. p.n.e. Sunce je dodirnulo horizont na        azm. 231o 32’   Zašla je polovina Sunčevog diska na    azm. 232o 20’   Poslednji zrak Sunca je bio vidljiv na   azm. 233o 11’</vt:lpstr>
      <vt:lpstr> Kratkodnevica 2014.god. p.n.e. Sunce je dodirnulo horizont na       azm. 231o  18’   Polovina diska je zašla na                  azm. 232o  08’   Poslednji zrak se video na                 azm. 233o  01’ </vt:lpstr>
      <vt:lpstr> Kratkodnevica 4713.god. p.n.e.  Sunce je dotaklo horizont    na                 azm. 231o  57'   Zašla je polovina Sunčevog diska na   azm. 232o 48'   Poslednji zrak Sunca se video na          azm. 233o 40’ </vt:lpstr>
      <vt:lpstr>Ovako  to izgleda na astronomskom softveru</vt:lpstr>
      <vt:lpstr>Ako krug nije krug, već elipsa: – kratkodnevica 2014. god.  n. e.</vt:lpstr>
      <vt:lpstr>Istraživanje se nastavlja...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Potencijalna astronomska upotreba kružne formacije na arheološkom lokalitetu Pojate-Pojila u selu Belica</dc:title>
  <dc:creator>Master Sanja</dc:creator>
  <cp:lastModifiedBy>Master Sanja</cp:lastModifiedBy>
  <cp:revision>68</cp:revision>
  <dcterms:created xsi:type="dcterms:W3CDTF">2014-03-20T19:14:28Z</dcterms:created>
  <dcterms:modified xsi:type="dcterms:W3CDTF">2014-03-29T19:00:59Z</dcterms:modified>
</cp:coreProperties>
</file>