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2" r:id="rId16"/>
    <p:sldId id="273" r:id="rId17"/>
    <p:sldId id="274" r:id="rId18"/>
    <p:sldId id="275" r:id="rId19"/>
    <p:sldId id="276" r:id="rId20"/>
    <p:sldId id="277" r:id="rId21"/>
    <p:sldId id="278" r:id="rId22"/>
    <p:sldId id="316" r:id="rId23"/>
    <p:sldId id="326" r:id="rId24"/>
    <p:sldId id="279" r:id="rId25"/>
    <p:sldId id="280" r:id="rId26"/>
    <p:sldId id="281" r:id="rId27"/>
    <p:sldId id="315" r:id="rId28"/>
    <p:sldId id="282" r:id="rId29"/>
    <p:sldId id="283" r:id="rId30"/>
    <p:sldId id="284" r:id="rId31"/>
    <p:sldId id="285" r:id="rId32"/>
    <p:sldId id="286" r:id="rId33"/>
    <p:sldId id="321" r:id="rId34"/>
    <p:sldId id="322" r:id="rId35"/>
    <p:sldId id="328" r:id="rId36"/>
    <p:sldId id="287" r:id="rId37"/>
    <p:sldId id="294" r:id="rId38"/>
    <p:sldId id="324" r:id="rId39"/>
    <p:sldId id="288" r:id="rId40"/>
    <p:sldId id="289" r:id="rId41"/>
    <p:sldId id="318" r:id="rId42"/>
    <p:sldId id="291" r:id="rId43"/>
    <p:sldId id="325" r:id="rId44"/>
    <p:sldId id="319" r:id="rId45"/>
    <p:sldId id="320" r:id="rId46"/>
    <p:sldId id="341" r:id="rId47"/>
    <p:sldId id="292" r:id="rId48"/>
    <p:sldId id="293" r:id="rId49"/>
    <p:sldId id="329" r:id="rId50"/>
    <p:sldId id="327" r:id="rId51"/>
    <p:sldId id="295" r:id="rId52"/>
    <p:sldId id="296" r:id="rId53"/>
    <p:sldId id="297" r:id="rId54"/>
    <p:sldId id="342" r:id="rId55"/>
    <p:sldId id="344" r:id="rId56"/>
    <p:sldId id="343" r:id="rId57"/>
    <p:sldId id="317" r:id="rId58"/>
    <p:sldId id="298" r:id="rId59"/>
    <p:sldId id="300" r:id="rId60"/>
    <p:sldId id="301" r:id="rId61"/>
    <p:sldId id="302" r:id="rId62"/>
    <p:sldId id="303" r:id="rId63"/>
    <p:sldId id="304" r:id="rId64"/>
    <p:sldId id="323" r:id="rId65"/>
    <p:sldId id="305" r:id="rId66"/>
    <p:sldId id="306" r:id="rId67"/>
    <p:sldId id="308" r:id="rId68"/>
    <p:sldId id="309" r:id="rId69"/>
    <p:sldId id="310" r:id="rId70"/>
    <p:sldId id="311" r:id="rId71"/>
    <p:sldId id="312" r:id="rId72"/>
    <p:sldId id="313" r:id="rId73"/>
    <p:sldId id="314" r:id="rId74"/>
    <p:sldId id="330" r:id="rId75"/>
    <p:sldId id="332" r:id="rId76"/>
    <p:sldId id="333" r:id="rId77"/>
    <p:sldId id="334" r:id="rId78"/>
    <p:sldId id="335" r:id="rId79"/>
    <p:sldId id="336" r:id="rId80"/>
    <p:sldId id="307" r:id="rId81"/>
    <p:sldId id="331" r:id="rId82"/>
    <p:sldId id="337" r:id="rId83"/>
    <p:sldId id="290" r:id="rId84"/>
    <p:sldId id="338" r:id="rId85"/>
    <p:sldId id="340" r:id="rId86"/>
    <p:sldId id="265" r:id="rId87"/>
    <p:sldId id="345" r:id="rId88"/>
    <p:sldId id="346" r:id="rId89"/>
    <p:sldId id="339" r:id="rId90"/>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66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5" d="100"/>
          <a:sy n="75" d="100"/>
        </p:scale>
        <p:origin x="54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sr-Latn-R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sr-Latn-RS"/>
          </a:p>
        </p:txBody>
      </p:sp>
      <p:sp>
        <p:nvSpPr>
          <p:cNvPr id="4" name="Date Placeholder 3"/>
          <p:cNvSpPr>
            <a:spLocks noGrp="1"/>
          </p:cNvSpPr>
          <p:nvPr>
            <p:ph type="dt" sz="half" idx="10"/>
          </p:nvPr>
        </p:nvSpPr>
        <p:spPr/>
        <p:txBody>
          <a:bodyPr/>
          <a:lstStyle/>
          <a:p>
            <a:fld id="{58DAE8AF-8DDD-44A4-B9AE-DC205F3F87A7}" type="datetimeFigureOut">
              <a:rPr lang="sr-Latn-RS" smtClean="0"/>
              <a:t>12.4.2021</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D53B4D66-3782-4C0E-894A-12267AFB1107}" type="slidenum">
              <a:rPr lang="sr-Latn-RS" smtClean="0"/>
              <a:t>‹#›</a:t>
            </a:fld>
            <a:endParaRPr lang="sr-Latn-RS"/>
          </a:p>
        </p:txBody>
      </p:sp>
    </p:spTree>
    <p:extLst>
      <p:ext uri="{BB962C8B-B14F-4D97-AF65-F5344CB8AC3E}">
        <p14:creationId xmlns:p14="http://schemas.microsoft.com/office/powerpoint/2010/main" val="2597504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R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Date Placeholder 3"/>
          <p:cNvSpPr>
            <a:spLocks noGrp="1"/>
          </p:cNvSpPr>
          <p:nvPr>
            <p:ph type="dt" sz="half" idx="10"/>
          </p:nvPr>
        </p:nvSpPr>
        <p:spPr/>
        <p:txBody>
          <a:bodyPr/>
          <a:lstStyle/>
          <a:p>
            <a:fld id="{58DAE8AF-8DDD-44A4-B9AE-DC205F3F87A7}" type="datetimeFigureOut">
              <a:rPr lang="sr-Latn-RS" smtClean="0"/>
              <a:t>12.4.2021</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D53B4D66-3782-4C0E-894A-12267AFB1107}" type="slidenum">
              <a:rPr lang="sr-Latn-RS" smtClean="0"/>
              <a:t>‹#›</a:t>
            </a:fld>
            <a:endParaRPr lang="sr-Latn-RS"/>
          </a:p>
        </p:txBody>
      </p:sp>
    </p:spTree>
    <p:extLst>
      <p:ext uri="{BB962C8B-B14F-4D97-AF65-F5344CB8AC3E}">
        <p14:creationId xmlns:p14="http://schemas.microsoft.com/office/powerpoint/2010/main" val="1486891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sr-Latn-R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Date Placeholder 3"/>
          <p:cNvSpPr>
            <a:spLocks noGrp="1"/>
          </p:cNvSpPr>
          <p:nvPr>
            <p:ph type="dt" sz="half" idx="10"/>
          </p:nvPr>
        </p:nvSpPr>
        <p:spPr/>
        <p:txBody>
          <a:bodyPr/>
          <a:lstStyle/>
          <a:p>
            <a:fld id="{58DAE8AF-8DDD-44A4-B9AE-DC205F3F87A7}" type="datetimeFigureOut">
              <a:rPr lang="sr-Latn-RS" smtClean="0"/>
              <a:t>12.4.2021</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D53B4D66-3782-4C0E-894A-12267AFB1107}" type="slidenum">
              <a:rPr lang="sr-Latn-RS" smtClean="0"/>
              <a:t>‹#›</a:t>
            </a:fld>
            <a:endParaRPr lang="sr-Latn-RS"/>
          </a:p>
        </p:txBody>
      </p:sp>
    </p:spTree>
    <p:extLst>
      <p:ext uri="{BB962C8B-B14F-4D97-AF65-F5344CB8AC3E}">
        <p14:creationId xmlns:p14="http://schemas.microsoft.com/office/powerpoint/2010/main" val="970415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R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Date Placeholder 3"/>
          <p:cNvSpPr>
            <a:spLocks noGrp="1"/>
          </p:cNvSpPr>
          <p:nvPr>
            <p:ph type="dt" sz="half" idx="10"/>
          </p:nvPr>
        </p:nvSpPr>
        <p:spPr/>
        <p:txBody>
          <a:bodyPr/>
          <a:lstStyle/>
          <a:p>
            <a:fld id="{58DAE8AF-8DDD-44A4-B9AE-DC205F3F87A7}" type="datetimeFigureOut">
              <a:rPr lang="sr-Latn-RS" smtClean="0"/>
              <a:t>12.4.2021</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D53B4D66-3782-4C0E-894A-12267AFB1107}" type="slidenum">
              <a:rPr lang="sr-Latn-RS" smtClean="0"/>
              <a:t>‹#›</a:t>
            </a:fld>
            <a:endParaRPr lang="sr-Latn-RS"/>
          </a:p>
        </p:txBody>
      </p:sp>
    </p:spTree>
    <p:extLst>
      <p:ext uri="{BB962C8B-B14F-4D97-AF65-F5344CB8AC3E}">
        <p14:creationId xmlns:p14="http://schemas.microsoft.com/office/powerpoint/2010/main" val="3959619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sr-Latn-R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8DAE8AF-8DDD-44A4-B9AE-DC205F3F87A7}" type="datetimeFigureOut">
              <a:rPr lang="sr-Latn-RS" smtClean="0"/>
              <a:t>12.4.2021</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D53B4D66-3782-4C0E-894A-12267AFB1107}" type="slidenum">
              <a:rPr lang="sr-Latn-RS" smtClean="0"/>
              <a:t>‹#›</a:t>
            </a:fld>
            <a:endParaRPr lang="sr-Latn-RS"/>
          </a:p>
        </p:txBody>
      </p:sp>
    </p:spTree>
    <p:extLst>
      <p:ext uri="{BB962C8B-B14F-4D97-AF65-F5344CB8AC3E}">
        <p14:creationId xmlns:p14="http://schemas.microsoft.com/office/powerpoint/2010/main" val="2668784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R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5" name="Date Placeholder 4"/>
          <p:cNvSpPr>
            <a:spLocks noGrp="1"/>
          </p:cNvSpPr>
          <p:nvPr>
            <p:ph type="dt" sz="half" idx="10"/>
          </p:nvPr>
        </p:nvSpPr>
        <p:spPr/>
        <p:txBody>
          <a:bodyPr/>
          <a:lstStyle/>
          <a:p>
            <a:fld id="{58DAE8AF-8DDD-44A4-B9AE-DC205F3F87A7}" type="datetimeFigureOut">
              <a:rPr lang="sr-Latn-RS" smtClean="0"/>
              <a:t>12.4.2021</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D53B4D66-3782-4C0E-894A-12267AFB1107}" type="slidenum">
              <a:rPr lang="sr-Latn-RS" smtClean="0"/>
              <a:t>‹#›</a:t>
            </a:fld>
            <a:endParaRPr lang="sr-Latn-RS"/>
          </a:p>
        </p:txBody>
      </p:sp>
    </p:spTree>
    <p:extLst>
      <p:ext uri="{BB962C8B-B14F-4D97-AF65-F5344CB8AC3E}">
        <p14:creationId xmlns:p14="http://schemas.microsoft.com/office/powerpoint/2010/main" val="2709100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sr-Latn-R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7" name="Date Placeholder 6"/>
          <p:cNvSpPr>
            <a:spLocks noGrp="1"/>
          </p:cNvSpPr>
          <p:nvPr>
            <p:ph type="dt" sz="half" idx="10"/>
          </p:nvPr>
        </p:nvSpPr>
        <p:spPr/>
        <p:txBody>
          <a:bodyPr/>
          <a:lstStyle/>
          <a:p>
            <a:fld id="{58DAE8AF-8DDD-44A4-B9AE-DC205F3F87A7}" type="datetimeFigureOut">
              <a:rPr lang="sr-Latn-RS" smtClean="0"/>
              <a:t>12.4.2021</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D53B4D66-3782-4C0E-894A-12267AFB1107}" type="slidenum">
              <a:rPr lang="sr-Latn-RS" smtClean="0"/>
              <a:t>‹#›</a:t>
            </a:fld>
            <a:endParaRPr lang="sr-Latn-RS"/>
          </a:p>
        </p:txBody>
      </p:sp>
    </p:spTree>
    <p:extLst>
      <p:ext uri="{BB962C8B-B14F-4D97-AF65-F5344CB8AC3E}">
        <p14:creationId xmlns:p14="http://schemas.microsoft.com/office/powerpoint/2010/main" val="102869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RS"/>
          </a:p>
        </p:txBody>
      </p:sp>
      <p:sp>
        <p:nvSpPr>
          <p:cNvPr id="3" name="Date Placeholder 2"/>
          <p:cNvSpPr>
            <a:spLocks noGrp="1"/>
          </p:cNvSpPr>
          <p:nvPr>
            <p:ph type="dt" sz="half" idx="10"/>
          </p:nvPr>
        </p:nvSpPr>
        <p:spPr/>
        <p:txBody>
          <a:bodyPr/>
          <a:lstStyle/>
          <a:p>
            <a:fld id="{58DAE8AF-8DDD-44A4-B9AE-DC205F3F87A7}" type="datetimeFigureOut">
              <a:rPr lang="sr-Latn-RS" smtClean="0"/>
              <a:t>12.4.2021</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D53B4D66-3782-4C0E-894A-12267AFB1107}" type="slidenum">
              <a:rPr lang="sr-Latn-RS" smtClean="0"/>
              <a:t>‹#›</a:t>
            </a:fld>
            <a:endParaRPr lang="sr-Latn-RS"/>
          </a:p>
        </p:txBody>
      </p:sp>
    </p:spTree>
    <p:extLst>
      <p:ext uri="{BB962C8B-B14F-4D97-AF65-F5344CB8AC3E}">
        <p14:creationId xmlns:p14="http://schemas.microsoft.com/office/powerpoint/2010/main" val="2800439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DAE8AF-8DDD-44A4-B9AE-DC205F3F87A7}" type="datetimeFigureOut">
              <a:rPr lang="sr-Latn-RS" smtClean="0"/>
              <a:t>12.4.2021</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D53B4D66-3782-4C0E-894A-12267AFB1107}" type="slidenum">
              <a:rPr lang="sr-Latn-RS" smtClean="0"/>
              <a:t>‹#›</a:t>
            </a:fld>
            <a:endParaRPr lang="sr-Latn-RS"/>
          </a:p>
        </p:txBody>
      </p:sp>
    </p:spTree>
    <p:extLst>
      <p:ext uri="{BB962C8B-B14F-4D97-AF65-F5344CB8AC3E}">
        <p14:creationId xmlns:p14="http://schemas.microsoft.com/office/powerpoint/2010/main" val="1082921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sr-Latn-R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8DAE8AF-8DDD-44A4-B9AE-DC205F3F87A7}" type="datetimeFigureOut">
              <a:rPr lang="sr-Latn-RS" smtClean="0"/>
              <a:t>12.4.2021</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D53B4D66-3782-4C0E-894A-12267AFB1107}" type="slidenum">
              <a:rPr lang="sr-Latn-RS" smtClean="0"/>
              <a:t>‹#›</a:t>
            </a:fld>
            <a:endParaRPr lang="sr-Latn-RS"/>
          </a:p>
        </p:txBody>
      </p:sp>
    </p:spTree>
    <p:extLst>
      <p:ext uri="{BB962C8B-B14F-4D97-AF65-F5344CB8AC3E}">
        <p14:creationId xmlns:p14="http://schemas.microsoft.com/office/powerpoint/2010/main" val="2722721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sr-Latn-R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r-Latn-R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8DAE8AF-8DDD-44A4-B9AE-DC205F3F87A7}" type="datetimeFigureOut">
              <a:rPr lang="sr-Latn-RS" smtClean="0"/>
              <a:t>12.4.2021</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D53B4D66-3782-4C0E-894A-12267AFB1107}" type="slidenum">
              <a:rPr lang="sr-Latn-RS" smtClean="0"/>
              <a:t>‹#›</a:t>
            </a:fld>
            <a:endParaRPr lang="sr-Latn-RS"/>
          </a:p>
        </p:txBody>
      </p:sp>
    </p:spTree>
    <p:extLst>
      <p:ext uri="{BB962C8B-B14F-4D97-AF65-F5344CB8AC3E}">
        <p14:creationId xmlns:p14="http://schemas.microsoft.com/office/powerpoint/2010/main" val="4175885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sr-Latn-R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DAE8AF-8DDD-44A4-B9AE-DC205F3F87A7}" type="datetimeFigureOut">
              <a:rPr lang="sr-Latn-RS" smtClean="0"/>
              <a:t>12.4.2021</a:t>
            </a:fld>
            <a:endParaRPr lang="sr-Latn-R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r-Latn-R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3B4D66-3782-4C0E-894A-12267AFB1107}" type="slidenum">
              <a:rPr lang="sr-Latn-RS" smtClean="0"/>
              <a:t>‹#›</a:t>
            </a:fld>
            <a:endParaRPr lang="sr-Latn-RS"/>
          </a:p>
        </p:txBody>
      </p:sp>
    </p:spTree>
    <p:extLst>
      <p:ext uri="{BB962C8B-B14F-4D97-AF65-F5344CB8AC3E}">
        <p14:creationId xmlns:p14="http://schemas.microsoft.com/office/powerpoint/2010/main" val="634865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g"/><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2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jpg"/><Relationship Id="rId7" Type="http://schemas.openxmlformats.org/officeDocument/2006/relationships/image" Target="../media/image77.jpg"/><Relationship Id="rId2" Type="http://schemas.openxmlformats.org/officeDocument/2006/relationships/image" Target="../media/image72.jpg"/><Relationship Id="rId1" Type="http://schemas.openxmlformats.org/officeDocument/2006/relationships/slideLayout" Target="../slideLayouts/slideLayout7.xml"/><Relationship Id="rId6" Type="http://schemas.openxmlformats.org/officeDocument/2006/relationships/image" Target="../media/image76.jp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jpg"/></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g"/></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image" Target="../media/image94.jpe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g"/><Relationship Id="rId4" Type="http://schemas.openxmlformats.org/officeDocument/2006/relationships/image" Target="../media/image91.jpg"/></Relationships>
</file>

<file path=ppt/slides/_rels/slide3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jpg"/></Relationships>
</file>

<file path=ppt/slides/_rels/slide3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3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7.xml"/><Relationship Id="rId6" Type="http://schemas.openxmlformats.org/officeDocument/2006/relationships/image" Target="../media/image106.jpg"/><Relationship Id="rId5" Type="http://schemas.openxmlformats.org/officeDocument/2006/relationships/image" Target="../media/image105.jpeg"/><Relationship Id="rId4" Type="http://schemas.openxmlformats.org/officeDocument/2006/relationships/image" Target="../media/image104.jpg"/></Relationships>
</file>

<file path=ppt/slides/_rels/slide3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7.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10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jpeg"/><Relationship Id="rId4" Type="http://schemas.openxmlformats.org/officeDocument/2006/relationships/image" Target="../media/image114.jpeg"/></Relationships>
</file>

<file path=ppt/slides/_rels/slide4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4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g"/><Relationship Id="rId1" Type="http://schemas.openxmlformats.org/officeDocument/2006/relationships/slideLayout" Target="../slideLayouts/slideLayout7.xml"/><Relationship Id="rId4" Type="http://schemas.openxmlformats.org/officeDocument/2006/relationships/image" Target="../media/image124.jpg"/></Relationships>
</file>

<file path=ppt/slides/_rels/slide4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g"/><Relationship Id="rId1" Type="http://schemas.openxmlformats.org/officeDocument/2006/relationships/slideLayout" Target="../slideLayouts/slideLayout7.xml"/><Relationship Id="rId5" Type="http://schemas.openxmlformats.org/officeDocument/2006/relationships/image" Target="../media/image128.jpeg"/><Relationship Id="rId4" Type="http://schemas.openxmlformats.org/officeDocument/2006/relationships/image" Target="../media/image127.jpeg"/></Relationships>
</file>

<file path=ppt/slides/_rels/slide4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45.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7.xml"/><Relationship Id="rId4" Type="http://schemas.openxmlformats.org/officeDocument/2006/relationships/image" Target="../media/image13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7.xml"/><Relationship Id="rId4" Type="http://schemas.openxmlformats.org/officeDocument/2006/relationships/image" Target="../media/image139.jpg"/></Relationships>
</file>

<file path=ppt/slides/_rels/slide48.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image" Target="../media/image140.jpeg"/><Relationship Id="rId1" Type="http://schemas.openxmlformats.org/officeDocument/2006/relationships/slideLayout" Target="../slideLayouts/slideLayout7.xml"/><Relationship Id="rId6" Type="http://schemas.openxmlformats.org/officeDocument/2006/relationships/image" Target="../media/image144.jpeg"/><Relationship Id="rId11" Type="http://schemas.openxmlformats.org/officeDocument/2006/relationships/image" Target="../media/image149.jpeg"/><Relationship Id="rId5" Type="http://schemas.openxmlformats.org/officeDocument/2006/relationships/image" Target="../media/image143.jpeg"/><Relationship Id="rId10" Type="http://schemas.openxmlformats.org/officeDocument/2006/relationships/image" Target="../media/image148.jpeg"/><Relationship Id="rId4" Type="http://schemas.openxmlformats.org/officeDocument/2006/relationships/image" Target="../media/image142.jpeg"/><Relationship Id="rId9" Type="http://schemas.openxmlformats.org/officeDocument/2006/relationships/image" Target="../media/image147.jpeg"/></Relationships>
</file>

<file path=ppt/slides/_rels/slide49.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51.jpeg"/><Relationship Id="rId7" Type="http://schemas.openxmlformats.org/officeDocument/2006/relationships/image" Target="../media/image155.jpe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54.jpeg"/><Relationship Id="rId5" Type="http://schemas.openxmlformats.org/officeDocument/2006/relationships/image" Target="../media/image153.jpg"/><Relationship Id="rId4" Type="http://schemas.openxmlformats.org/officeDocument/2006/relationships/image" Target="../media/image152.jpeg"/><Relationship Id="rId9" Type="http://schemas.openxmlformats.org/officeDocument/2006/relationships/image" Target="../media/image15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 Id="rId5" Type="http://schemas.openxmlformats.org/officeDocument/2006/relationships/image" Target="../media/image161.jpg"/><Relationship Id="rId4" Type="http://schemas.openxmlformats.org/officeDocument/2006/relationships/image" Target="../media/image160.jpeg"/></Relationships>
</file>

<file path=ppt/slides/_rels/slide51.xml.rels><?xml version="1.0" encoding="UTF-8" standalone="yes"?>
<Relationships xmlns="http://schemas.openxmlformats.org/package/2006/relationships"><Relationship Id="rId3" Type="http://schemas.openxmlformats.org/officeDocument/2006/relationships/image" Target="../media/image163.jpg"/><Relationship Id="rId7" Type="http://schemas.openxmlformats.org/officeDocument/2006/relationships/image" Target="../media/image167.jpg"/><Relationship Id="rId2" Type="http://schemas.openxmlformats.org/officeDocument/2006/relationships/image" Target="../media/image162.jpeg"/><Relationship Id="rId1" Type="http://schemas.openxmlformats.org/officeDocument/2006/relationships/slideLayout" Target="../slideLayouts/slideLayout7.xml"/><Relationship Id="rId6" Type="http://schemas.openxmlformats.org/officeDocument/2006/relationships/image" Target="../media/image166.jpg"/><Relationship Id="rId5" Type="http://schemas.openxmlformats.org/officeDocument/2006/relationships/image" Target="../media/image165.jpeg"/><Relationship Id="rId4" Type="http://schemas.openxmlformats.org/officeDocument/2006/relationships/image" Target="../media/image164.jpeg"/></Relationships>
</file>

<file path=ppt/slides/_rels/slide5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 Id="rId6" Type="http://schemas.openxmlformats.org/officeDocument/2006/relationships/image" Target="../media/image172.jpg"/><Relationship Id="rId5" Type="http://schemas.openxmlformats.org/officeDocument/2006/relationships/image" Target="../media/image171.jpeg"/><Relationship Id="rId4" Type="http://schemas.openxmlformats.org/officeDocument/2006/relationships/image" Target="../media/image170.jpeg"/></Relationships>
</file>

<file path=ppt/slides/_rels/slide5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g"/><Relationship Id="rId1" Type="http://schemas.openxmlformats.org/officeDocument/2006/relationships/slideLayout" Target="../slideLayouts/slideLayout7.xml"/><Relationship Id="rId6" Type="http://schemas.openxmlformats.org/officeDocument/2006/relationships/image" Target="../media/image177.jpg"/><Relationship Id="rId5" Type="http://schemas.openxmlformats.org/officeDocument/2006/relationships/image" Target="../media/image176.jpeg"/><Relationship Id="rId4" Type="http://schemas.openxmlformats.org/officeDocument/2006/relationships/image" Target="../media/image175.jpeg"/></Relationships>
</file>

<file path=ppt/slides/_rels/slide54.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179.jpeg"/><Relationship Id="rId7" Type="http://schemas.openxmlformats.org/officeDocument/2006/relationships/image" Target="../media/image183.jpeg"/><Relationship Id="rId2" Type="http://schemas.openxmlformats.org/officeDocument/2006/relationships/image" Target="../media/image178.jpeg"/><Relationship Id="rId1" Type="http://schemas.openxmlformats.org/officeDocument/2006/relationships/slideLayout" Target="../slideLayouts/slideLayout7.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 Id="rId9" Type="http://schemas.openxmlformats.org/officeDocument/2006/relationships/image" Target="../media/image185.jpg"/></Relationships>
</file>

<file path=ppt/slides/_rels/slide55.xml.rels><?xml version="1.0" encoding="UTF-8" standalone="yes"?>
<Relationships xmlns="http://schemas.openxmlformats.org/package/2006/relationships"><Relationship Id="rId3" Type="http://schemas.openxmlformats.org/officeDocument/2006/relationships/image" Target="../media/image187.jpeg"/><Relationship Id="rId7" Type="http://schemas.openxmlformats.org/officeDocument/2006/relationships/image" Target="../media/image191.jpeg"/><Relationship Id="rId2" Type="http://schemas.openxmlformats.org/officeDocument/2006/relationships/image" Target="../media/image186.jpeg"/><Relationship Id="rId1" Type="http://schemas.openxmlformats.org/officeDocument/2006/relationships/slideLayout" Target="../slideLayouts/slideLayout7.xml"/><Relationship Id="rId6" Type="http://schemas.openxmlformats.org/officeDocument/2006/relationships/image" Target="../media/image190.jpg"/><Relationship Id="rId5" Type="http://schemas.openxmlformats.org/officeDocument/2006/relationships/image" Target="../media/image189.jpg"/><Relationship Id="rId4" Type="http://schemas.openxmlformats.org/officeDocument/2006/relationships/image" Target="../media/image188.jpeg"/></Relationships>
</file>

<file path=ppt/slides/_rels/slide56.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image" Target="../media/image192.jpeg"/><Relationship Id="rId1" Type="http://schemas.openxmlformats.org/officeDocument/2006/relationships/slideLayout" Target="../slideLayouts/slideLayout7.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image" Target="../media/image194.jpg"/></Relationships>
</file>

<file path=ppt/slides/_rels/slide57.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image" Target="../media/image197.jpg"/><Relationship Id="rId1" Type="http://schemas.openxmlformats.org/officeDocument/2006/relationships/slideLayout" Target="../slideLayouts/slideLayout7.xml"/><Relationship Id="rId4" Type="http://schemas.openxmlformats.org/officeDocument/2006/relationships/image" Target="../media/image199.jpg"/></Relationships>
</file>

<file path=ppt/slides/_rels/slide58.xml.rels><?xml version="1.0" encoding="UTF-8" standalone="yes"?>
<Relationships xmlns="http://schemas.openxmlformats.org/package/2006/relationships"><Relationship Id="rId3" Type="http://schemas.openxmlformats.org/officeDocument/2006/relationships/image" Target="../media/image201.jpeg"/><Relationship Id="rId7" Type="http://schemas.openxmlformats.org/officeDocument/2006/relationships/image" Target="../media/image205.jpeg"/><Relationship Id="rId2" Type="http://schemas.openxmlformats.org/officeDocument/2006/relationships/image" Target="../media/image200.jpeg"/><Relationship Id="rId1" Type="http://schemas.openxmlformats.org/officeDocument/2006/relationships/slideLayout" Target="../slideLayouts/slideLayout7.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jpg"/></Relationships>
</file>

<file path=ppt/slides/_rels/slide5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g"/><Relationship Id="rId1" Type="http://schemas.openxmlformats.org/officeDocument/2006/relationships/slideLayout" Target="../slideLayouts/slideLayout7.xml"/><Relationship Id="rId6" Type="http://schemas.openxmlformats.org/officeDocument/2006/relationships/image" Target="../media/image210.jpg"/><Relationship Id="rId5" Type="http://schemas.openxmlformats.org/officeDocument/2006/relationships/image" Target="../media/image209.jpg"/><Relationship Id="rId4" Type="http://schemas.openxmlformats.org/officeDocument/2006/relationships/image" Target="../media/image20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12.jpeg"/><Relationship Id="rId7" Type="http://schemas.openxmlformats.org/officeDocument/2006/relationships/image" Target="../media/image216.jpeg"/><Relationship Id="rId2" Type="http://schemas.openxmlformats.org/officeDocument/2006/relationships/image" Target="../media/image211.jpeg"/><Relationship Id="rId1" Type="http://schemas.openxmlformats.org/officeDocument/2006/relationships/slideLayout" Target="../slideLayouts/slideLayout7.xml"/><Relationship Id="rId6" Type="http://schemas.openxmlformats.org/officeDocument/2006/relationships/image" Target="../media/image215.jpg"/><Relationship Id="rId5" Type="http://schemas.openxmlformats.org/officeDocument/2006/relationships/image" Target="../media/image214.jpeg"/><Relationship Id="rId4" Type="http://schemas.openxmlformats.org/officeDocument/2006/relationships/image" Target="../media/image213.jpeg"/></Relationships>
</file>

<file path=ppt/slides/_rels/slide61.xml.rels><?xml version="1.0" encoding="UTF-8" standalone="yes"?>
<Relationships xmlns="http://schemas.openxmlformats.org/package/2006/relationships"><Relationship Id="rId3" Type="http://schemas.openxmlformats.org/officeDocument/2006/relationships/image" Target="../media/image218.jpeg"/><Relationship Id="rId7" Type="http://schemas.openxmlformats.org/officeDocument/2006/relationships/image" Target="../media/image222.jpeg"/><Relationship Id="rId2" Type="http://schemas.openxmlformats.org/officeDocument/2006/relationships/image" Target="../media/image217.jpeg"/><Relationship Id="rId1" Type="http://schemas.openxmlformats.org/officeDocument/2006/relationships/slideLayout" Target="../slideLayouts/slideLayout7.xml"/><Relationship Id="rId6" Type="http://schemas.openxmlformats.org/officeDocument/2006/relationships/image" Target="../media/image221.jpeg"/><Relationship Id="rId5" Type="http://schemas.openxmlformats.org/officeDocument/2006/relationships/image" Target="../media/image220.jpeg"/><Relationship Id="rId4" Type="http://schemas.openxmlformats.org/officeDocument/2006/relationships/image" Target="../media/image219.png"/></Relationships>
</file>

<file path=ppt/slides/_rels/slide6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26.jpg"/><Relationship Id="rId2" Type="http://schemas.openxmlformats.org/officeDocument/2006/relationships/image" Target="../media/image225.jpg"/><Relationship Id="rId1" Type="http://schemas.openxmlformats.org/officeDocument/2006/relationships/slideLayout" Target="../slideLayouts/slideLayout7.xml"/><Relationship Id="rId6" Type="http://schemas.openxmlformats.org/officeDocument/2006/relationships/image" Target="../media/image229.jpg"/><Relationship Id="rId5" Type="http://schemas.openxmlformats.org/officeDocument/2006/relationships/image" Target="../media/image228.jpeg"/><Relationship Id="rId4" Type="http://schemas.openxmlformats.org/officeDocument/2006/relationships/image" Target="../media/image227.jpeg"/></Relationships>
</file>

<file path=ppt/slides/_rels/slide64.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7.xml"/><Relationship Id="rId6" Type="http://schemas.openxmlformats.org/officeDocument/2006/relationships/image" Target="../media/image234.jpeg"/><Relationship Id="rId5" Type="http://schemas.openxmlformats.org/officeDocument/2006/relationships/image" Target="../media/image233.jpeg"/><Relationship Id="rId4" Type="http://schemas.openxmlformats.org/officeDocument/2006/relationships/image" Target="../media/image232.jpeg"/></Relationships>
</file>

<file path=ppt/slides/_rels/slide65.xml.rels><?xml version="1.0" encoding="UTF-8" standalone="yes"?>
<Relationships xmlns="http://schemas.openxmlformats.org/package/2006/relationships"><Relationship Id="rId3" Type="http://schemas.openxmlformats.org/officeDocument/2006/relationships/hyperlink" Target="https://create.kahoot.it/details/pohod-na%20-mjesec/b321c874-0751-49e0-bb43-1d0a%209587d641" TargetMode="External"/><Relationship Id="rId2" Type="http://schemas.openxmlformats.org/officeDocument/2006/relationships/image" Target="../media/image235.emf"/><Relationship Id="rId1" Type="http://schemas.openxmlformats.org/officeDocument/2006/relationships/slideLayout" Target="../slideLayouts/slideLayout7.xml"/><Relationship Id="rId6" Type="http://schemas.openxmlformats.org/officeDocument/2006/relationships/image" Target="../media/image238.jpeg"/><Relationship Id="rId5" Type="http://schemas.openxmlformats.org/officeDocument/2006/relationships/image" Target="../media/image237.jpeg"/><Relationship Id="rId4" Type="http://schemas.openxmlformats.org/officeDocument/2006/relationships/image" Target="../media/image236.jpeg"/></Relationships>
</file>

<file path=ppt/slides/_rels/slide66.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eg"/><Relationship Id="rId1" Type="http://schemas.openxmlformats.org/officeDocument/2006/relationships/slideLayout" Target="../slideLayouts/slideLayout7.xml"/><Relationship Id="rId4" Type="http://schemas.openxmlformats.org/officeDocument/2006/relationships/image" Target="../media/image241.jpeg"/></Relationships>
</file>

<file path=ppt/slides/_rels/slide67.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g"/><Relationship Id="rId1" Type="http://schemas.openxmlformats.org/officeDocument/2006/relationships/slideLayout" Target="../slideLayouts/slideLayout7.xml"/><Relationship Id="rId4" Type="http://schemas.openxmlformats.org/officeDocument/2006/relationships/image" Target="../media/image244.jpg"/></Relationships>
</file>

<file path=ppt/slides/_rels/slide68.xml.rels><?xml version="1.0" encoding="UTF-8" standalone="yes"?>
<Relationships xmlns="http://schemas.openxmlformats.org/package/2006/relationships"><Relationship Id="rId3" Type="http://schemas.openxmlformats.org/officeDocument/2006/relationships/image" Target="../media/image246.jpeg"/><Relationship Id="rId7" Type="http://schemas.openxmlformats.org/officeDocument/2006/relationships/image" Target="../media/image250.jpg"/><Relationship Id="rId2" Type="http://schemas.openxmlformats.org/officeDocument/2006/relationships/image" Target="../media/image245.jpg"/><Relationship Id="rId1" Type="http://schemas.openxmlformats.org/officeDocument/2006/relationships/slideLayout" Target="../slideLayouts/slideLayout7.xml"/><Relationship Id="rId6" Type="http://schemas.openxmlformats.org/officeDocument/2006/relationships/image" Target="../media/image249.jpg"/><Relationship Id="rId5" Type="http://schemas.openxmlformats.org/officeDocument/2006/relationships/image" Target="../media/image248.jpg"/><Relationship Id="rId4" Type="http://schemas.openxmlformats.org/officeDocument/2006/relationships/image" Target="../media/image247.jpg"/></Relationships>
</file>

<file path=ppt/slides/_rels/slide69.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eg"/><Relationship Id="rId1" Type="http://schemas.openxmlformats.org/officeDocument/2006/relationships/slideLayout" Target="../slideLayouts/slideLayout7.xml"/><Relationship Id="rId5" Type="http://schemas.openxmlformats.org/officeDocument/2006/relationships/image" Target="../media/image254.jpeg"/><Relationship Id="rId4" Type="http://schemas.openxmlformats.org/officeDocument/2006/relationships/image" Target="../media/image25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jpeg"/><Relationship Id="rId1" Type="http://schemas.openxmlformats.org/officeDocument/2006/relationships/slideLayout" Target="../slideLayouts/slideLayout7.xml"/><Relationship Id="rId5" Type="http://schemas.openxmlformats.org/officeDocument/2006/relationships/image" Target="../media/image258.jpeg"/><Relationship Id="rId4" Type="http://schemas.openxmlformats.org/officeDocument/2006/relationships/image" Target="../media/image257.jpg"/></Relationships>
</file>

<file path=ppt/slides/_rels/slide71.xml.rels><?xml version="1.0" encoding="UTF-8" standalone="yes"?>
<Relationships xmlns="http://schemas.openxmlformats.org/package/2006/relationships"><Relationship Id="rId8" Type="http://schemas.openxmlformats.org/officeDocument/2006/relationships/image" Target="../media/image265.jpeg"/><Relationship Id="rId3" Type="http://schemas.openxmlformats.org/officeDocument/2006/relationships/image" Target="../media/image260.jpeg"/><Relationship Id="rId7" Type="http://schemas.openxmlformats.org/officeDocument/2006/relationships/image" Target="../media/image264.jpeg"/><Relationship Id="rId2" Type="http://schemas.openxmlformats.org/officeDocument/2006/relationships/image" Target="../media/image259.jpg"/><Relationship Id="rId1" Type="http://schemas.openxmlformats.org/officeDocument/2006/relationships/slideLayout" Target="../slideLayouts/slideLayout7.xml"/><Relationship Id="rId6" Type="http://schemas.openxmlformats.org/officeDocument/2006/relationships/image" Target="../media/image263.jpeg"/><Relationship Id="rId5" Type="http://schemas.openxmlformats.org/officeDocument/2006/relationships/image" Target="../media/image262.jpeg"/><Relationship Id="rId4" Type="http://schemas.openxmlformats.org/officeDocument/2006/relationships/image" Target="../media/image261.jpeg"/></Relationships>
</file>

<file path=ppt/slides/_rels/slide72.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66.jpeg"/><Relationship Id="rId1" Type="http://schemas.openxmlformats.org/officeDocument/2006/relationships/slideLayout" Target="../slideLayouts/slideLayout7.xml"/><Relationship Id="rId5" Type="http://schemas.openxmlformats.org/officeDocument/2006/relationships/image" Target="../media/image269.jpeg"/><Relationship Id="rId4" Type="http://schemas.openxmlformats.org/officeDocument/2006/relationships/image" Target="../media/image268.jpeg"/></Relationships>
</file>

<file path=ppt/slides/_rels/slide73.xml.rels><?xml version="1.0" encoding="UTF-8" standalone="yes"?>
<Relationships xmlns="http://schemas.openxmlformats.org/package/2006/relationships"><Relationship Id="rId3" Type="http://schemas.openxmlformats.org/officeDocument/2006/relationships/image" Target="../media/image271.jpg"/><Relationship Id="rId2" Type="http://schemas.openxmlformats.org/officeDocument/2006/relationships/image" Target="../media/image270.jpg"/><Relationship Id="rId1" Type="http://schemas.openxmlformats.org/officeDocument/2006/relationships/slideLayout" Target="../slideLayouts/slideLayout7.xml"/><Relationship Id="rId6" Type="http://schemas.openxmlformats.org/officeDocument/2006/relationships/image" Target="../media/image274.jpeg"/><Relationship Id="rId5" Type="http://schemas.openxmlformats.org/officeDocument/2006/relationships/image" Target="../media/image273.jpeg"/><Relationship Id="rId4" Type="http://schemas.openxmlformats.org/officeDocument/2006/relationships/image" Target="../media/image272.jpeg"/></Relationships>
</file>

<file path=ppt/slides/_rels/slide74.xml.rels><?xml version="1.0" encoding="UTF-8" standalone="yes"?>
<Relationships xmlns="http://schemas.openxmlformats.org/package/2006/relationships"><Relationship Id="rId3" Type="http://schemas.openxmlformats.org/officeDocument/2006/relationships/image" Target="../media/image276.jpg"/><Relationship Id="rId2" Type="http://schemas.openxmlformats.org/officeDocument/2006/relationships/image" Target="../media/image275.jpeg"/><Relationship Id="rId1" Type="http://schemas.openxmlformats.org/officeDocument/2006/relationships/slideLayout" Target="../slideLayouts/slideLayout7.xml"/><Relationship Id="rId4" Type="http://schemas.openxmlformats.org/officeDocument/2006/relationships/image" Target="../media/image277.jpeg"/></Relationships>
</file>

<file path=ppt/slides/_rels/slide75.xml.rels><?xml version="1.0" encoding="UTF-8" standalone="yes"?>
<Relationships xmlns="http://schemas.openxmlformats.org/package/2006/relationships"><Relationship Id="rId3" Type="http://schemas.openxmlformats.org/officeDocument/2006/relationships/image" Target="../media/image279.jpg"/><Relationship Id="rId2" Type="http://schemas.openxmlformats.org/officeDocument/2006/relationships/image" Target="../media/image278.jpg"/><Relationship Id="rId1" Type="http://schemas.openxmlformats.org/officeDocument/2006/relationships/slideLayout" Target="../slideLayouts/slideLayout7.xml"/><Relationship Id="rId6" Type="http://schemas.openxmlformats.org/officeDocument/2006/relationships/image" Target="../media/image282.jpeg"/><Relationship Id="rId5" Type="http://schemas.openxmlformats.org/officeDocument/2006/relationships/image" Target="../media/image281.jpeg"/><Relationship Id="rId4" Type="http://schemas.openxmlformats.org/officeDocument/2006/relationships/image" Target="../media/image280.jpeg"/></Relationships>
</file>

<file path=ppt/slides/_rels/slide76.xml.rels><?xml version="1.0" encoding="UTF-8" standalone="yes"?>
<Relationships xmlns="http://schemas.openxmlformats.org/package/2006/relationships"><Relationship Id="rId3" Type="http://schemas.openxmlformats.org/officeDocument/2006/relationships/image" Target="../media/image284.jpg"/><Relationship Id="rId7" Type="http://schemas.openxmlformats.org/officeDocument/2006/relationships/image" Target="../media/image288.jpeg"/><Relationship Id="rId2" Type="http://schemas.openxmlformats.org/officeDocument/2006/relationships/image" Target="../media/image283.jpeg"/><Relationship Id="rId1" Type="http://schemas.openxmlformats.org/officeDocument/2006/relationships/slideLayout" Target="../slideLayouts/slideLayout7.xml"/><Relationship Id="rId6" Type="http://schemas.openxmlformats.org/officeDocument/2006/relationships/image" Target="../media/image287.jpeg"/><Relationship Id="rId5" Type="http://schemas.openxmlformats.org/officeDocument/2006/relationships/image" Target="../media/image286.jpeg"/><Relationship Id="rId4" Type="http://schemas.openxmlformats.org/officeDocument/2006/relationships/image" Target="../media/image285.jpeg"/></Relationships>
</file>

<file path=ppt/slides/_rels/slide77.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jpeg"/><Relationship Id="rId1" Type="http://schemas.openxmlformats.org/officeDocument/2006/relationships/slideLayout" Target="../slideLayouts/slideLayout7.xml"/><Relationship Id="rId4" Type="http://schemas.openxmlformats.org/officeDocument/2006/relationships/image" Target="../media/image291.jpeg"/></Relationships>
</file>

<file path=ppt/slides/_rels/slide78.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image" Target="../media/image292.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image" Target="../media/image29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97.jpg"/><Relationship Id="rId2" Type="http://schemas.openxmlformats.org/officeDocument/2006/relationships/image" Target="../media/image296.jpg"/><Relationship Id="rId1" Type="http://schemas.openxmlformats.org/officeDocument/2006/relationships/slideLayout" Target="../slideLayouts/slideLayout7.xml"/><Relationship Id="rId5" Type="http://schemas.openxmlformats.org/officeDocument/2006/relationships/image" Target="../media/image299.jpeg"/><Relationship Id="rId4" Type="http://schemas.openxmlformats.org/officeDocument/2006/relationships/image" Target="../media/image298.jpeg"/></Relationships>
</file>

<file path=ppt/slides/_rels/slide81.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image" Target="../media/image300.jpeg"/><Relationship Id="rId1" Type="http://schemas.openxmlformats.org/officeDocument/2006/relationships/slideLayout" Target="../slideLayouts/slideLayout7.xml"/><Relationship Id="rId5" Type="http://schemas.openxmlformats.org/officeDocument/2006/relationships/image" Target="../media/image303.jpeg"/><Relationship Id="rId4" Type="http://schemas.openxmlformats.org/officeDocument/2006/relationships/image" Target="../media/image302.jpeg"/></Relationships>
</file>

<file path=ppt/slides/_rels/slide82.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image" Target="../media/image304.jpeg"/><Relationship Id="rId1" Type="http://schemas.openxmlformats.org/officeDocument/2006/relationships/slideLayout" Target="../slideLayouts/slideLayout7.xml"/><Relationship Id="rId4" Type="http://schemas.openxmlformats.org/officeDocument/2006/relationships/image" Target="../media/image306.jpeg"/></Relationships>
</file>

<file path=ppt/slides/_rels/slide83.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image" Target="../media/image307.jpeg"/><Relationship Id="rId1" Type="http://schemas.openxmlformats.org/officeDocument/2006/relationships/slideLayout" Target="../slideLayouts/slideLayout7.xml"/><Relationship Id="rId4" Type="http://schemas.openxmlformats.org/officeDocument/2006/relationships/image" Target="../media/image309.jpeg"/></Relationships>
</file>

<file path=ppt/slides/_rels/slide84.xml.rels><?xml version="1.0" encoding="UTF-8" standalone="yes"?>
<Relationships xmlns="http://schemas.openxmlformats.org/package/2006/relationships"><Relationship Id="rId8" Type="http://schemas.openxmlformats.org/officeDocument/2006/relationships/image" Target="../media/image316.jpeg"/><Relationship Id="rId3" Type="http://schemas.openxmlformats.org/officeDocument/2006/relationships/image" Target="../media/image311.jpeg"/><Relationship Id="rId7" Type="http://schemas.openxmlformats.org/officeDocument/2006/relationships/image" Target="../media/image315.jpg"/><Relationship Id="rId2" Type="http://schemas.openxmlformats.org/officeDocument/2006/relationships/image" Target="../media/image310.jpeg"/><Relationship Id="rId1" Type="http://schemas.openxmlformats.org/officeDocument/2006/relationships/slideLayout" Target="../slideLayouts/slideLayout7.xml"/><Relationship Id="rId6" Type="http://schemas.openxmlformats.org/officeDocument/2006/relationships/image" Target="../media/image314.jpg"/><Relationship Id="rId5" Type="http://schemas.openxmlformats.org/officeDocument/2006/relationships/image" Target="../media/image313.jpeg"/><Relationship Id="rId4" Type="http://schemas.openxmlformats.org/officeDocument/2006/relationships/image" Target="../media/image312.jpeg"/><Relationship Id="rId9" Type="http://schemas.openxmlformats.org/officeDocument/2006/relationships/image" Target="../media/image317.jpeg"/></Relationships>
</file>

<file path=ppt/slides/_rels/slide85.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image" Target="../media/image31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20.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2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23.jpg"/><Relationship Id="rId2" Type="http://schemas.openxmlformats.org/officeDocument/2006/relationships/hyperlink" Target="mailto:Sneki.jag@hotmail.com"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24067" y="336420"/>
            <a:ext cx="1188823" cy="1682642"/>
          </a:xfrm>
          <a:prstGeom prst="rect">
            <a:avLst/>
          </a:prstGeom>
        </p:spPr>
      </p:pic>
      <p:pic>
        <p:nvPicPr>
          <p:cNvPr id="12" name="Picture 11"/>
          <p:cNvPicPr>
            <a:picLocks noChangeAspect="1"/>
          </p:cNvPicPr>
          <p:nvPr/>
        </p:nvPicPr>
        <p:blipFill>
          <a:blip r:embed="rId3"/>
          <a:stretch>
            <a:fillRect/>
          </a:stretch>
        </p:blipFill>
        <p:spPr>
          <a:xfrm>
            <a:off x="2831731" y="368300"/>
            <a:ext cx="1225402" cy="1694835"/>
          </a:xfrm>
          <a:prstGeom prst="rect">
            <a:avLst/>
          </a:prstGeom>
        </p:spPr>
      </p:pic>
      <p:pic>
        <p:nvPicPr>
          <p:cNvPr id="13" name="Picture 12"/>
          <p:cNvPicPr>
            <a:picLocks noChangeAspect="1"/>
          </p:cNvPicPr>
          <p:nvPr/>
        </p:nvPicPr>
        <p:blipFill rotWithShape="1">
          <a:blip r:embed="rId4"/>
          <a:srcRect t="3296" r="2551"/>
          <a:stretch/>
        </p:blipFill>
        <p:spPr>
          <a:xfrm>
            <a:off x="4975974" y="336420"/>
            <a:ext cx="4339739" cy="2426228"/>
          </a:xfrm>
          <a:prstGeom prst="rect">
            <a:avLst/>
          </a:prstGeom>
        </p:spPr>
      </p:pic>
      <p:sp>
        <p:nvSpPr>
          <p:cNvPr id="14" name="Rectangle 13"/>
          <p:cNvSpPr/>
          <p:nvPr/>
        </p:nvSpPr>
        <p:spPr>
          <a:xfrm>
            <a:off x="4842361" y="2895963"/>
            <a:ext cx="6724357" cy="2308324"/>
          </a:xfrm>
          <a:prstGeom prst="rect">
            <a:avLst/>
          </a:prstGeom>
        </p:spPr>
        <p:txBody>
          <a:bodyPr wrap="square">
            <a:spAutoFit/>
          </a:bodyPr>
          <a:lstStyle/>
          <a:p>
            <a:r>
              <a:rPr lang="sr-Cyrl-RS" sz="1600" b="1" dirty="0" smtClean="0">
                <a:solidFill>
                  <a:srgbClr val="C00000"/>
                </a:solidFill>
                <a:latin typeface="Arial" panose="020B0604020202020204" pitchFamily="34" charset="0"/>
                <a:cs typeface="Arial" panose="020B0604020202020204" pitchFamily="34" charset="0"/>
              </a:rPr>
              <a:t>МЕЂУНАРОДНИ ПРОЈЕКАТ</a:t>
            </a:r>
          </a:p>
          <a:p>
            <a:r>
              <a:rPr lang="sr-Cyrl-RS" sz="1600" b="1" dirty="0" smtClean="0">
                <a:solidFill>
                  <a:srgbClr val="C00000"/>
                </a:solidFill>
                <a:latin typeface="Arial" panose="020B0604020202020204" pitchFamily="34" charset="0"/>
                <a:cs typeface="Arial" panose="020B0604020202020204" pitchFamily="34" charset="0"/>
              </a:rPr>
              <a:t>„Сусрет светова 3“</a:t>
            </a:r>
          </a:p>
          <a:p>
            <a:endParaRPr lang="sr-Latn-RS" sz="1600" b="1" dirty="0">
              <a:solidFill>
                <a:srgbClr val="FFFF00"/>
              </a:solidFill>
              <a:latin typeface="Arial" panose="020B0604020202020204" pitchFamily="34" charset="0"/>
              <a:cs typeface="Arial" panose="020B0604020202020204" pitchFamily="34" charset="0"/>
            </a:endParaRPr>
          </a:p>
          <a:p>
            <a:r>
              <a:rPr lang="sr-Cyrl-RS" sz="1600" b="1" dirty="0" smtClean="0">
                <a:solidFill>
                  <a:srgbClr val="FFFF00"/>
                </a:solidFill>
                <a:latin typeface="Arial" panose="020B0604020202020204" pitchFamily="34" charset="0"/>
                <a:cs typeface="Arial" panose="020B0604020202020204" pitchFamily="34" charset="0"/>
              </a:rPr>
              <a:t>Републичка група „Светска недеља свемира –Србија“</a:t>
            </a:r>
          </a:p>
          <a:p>
            <a:r>
              <a:rPr lang="sr-Cyrl-RS" sz="1600" b="1" dirty="0" smtClean="0">
                <a:solidFill>
                  <a:srgbClr val="FFFF00"/>
                </a:solidFill>
                <a:latin typeface="Arial" panose="020B0604020202020204" pitchFamily="34" charset="0"/>
                <a:cs typeface="Arial" panose="020B0604020202020204" pitchFamily="34" charset="0"/>
              </a:rPr>
              <a:t> Регистрован у међународном пројекту</a:t>
            </a:r>
            <a:r>
              <a:rPr lang="sr-Cyrl-RS" sz="1600" b="1" dirty="0">
                <a:solidFill>
                  <a:srgbClr val="FFFF00"/>
                </a:solidFill>
                <a:latin typeface="Arial" panose="020B0604020202020204" pitchFamily="34" charset="0"/>
                <a:cs typeface="Arial" panose="020B0604020202020204" pitchFamily="34" charset="0"/>
              </a:rPr>
              <a:t> </a:t>
            </a:r>
            <a:r>
              <a:rPr lang="sr-Cyrl-RS" sz="1600" b="1" dirty="0" smtClean="0">
                <a:solidFill>
                  <a:srgbClr val="FFFF00"/>
                </a:solidFill>
                <a:latin typeface="Arial" panose="020B0604020202020204" pitchFamily="34" charset="0"/>
                <a:cs typeface="Arial" panose="020B0604020202020204" pitchFamily="34" charset="0"/>
              </a:rPr>
              <a:t>„</a:t>
            </a:r>
            <a:r>
              <a:rPr lang="sr-Latn-RS" sz="1600" b="1" dirty="0" smtClean="0">
                <a:solidFill>
                  <a:srgbClr val="FFFF00"/>
                </a:solidFill>
                <a:latin typeface="Arial" panose="020B0604020202020204" pitchFamily="34" charset="0"/>
                <a:cs typeface="Arial" panose="020B0604020202020204" pitchFamily="34" charset="0"/>
              </a:rPr>
              <a:t>World Space Week“ </a:t>
            </a:r>
            <a:r>
              <a:rPr lang="sr-Cyrl-RS" sz="1600" b="1" dirty="0" smtClean="0">
                <a:solidFill>
                  <a:srgbClr val="FFFF00"/>
                </a:solidFill>
                <a:latin typeface="Arial" panose="020B0604020202020204" pitchFamily="34" charset="0"/>
                <a:cs typeface="Arial" panose="020B0604020202020204" pitchFamily="34" charset="0"/>
              </a:rPr>
              <a:t>УН</a:t>
            </a:r>
          </a:p>
          <a:p>
            <a:r>
              <a:rPr lang="sr-Latn-RS" sz="1600" b="1" dirty="0" smtClean="0">
                <a:solidFill>
                  <a:srgbClr val="FFFF00"/>
                </a:solidFill>
                <a:latin typeface="Arial" panose="020B0604020202020204" pitchFamily="34" charset="0"/>
                <a:cs typeface="Arial" panose="020B0604020202020204" pitchFamily="34" charset="0"/>
              </a:rPr>
              <a:t>Event ID:  19300</a:t>
            </a:r>
          </a:p>
          <a:p>
            <a:endParaRPr lang="sr-Latn-RS" sz="1600" b="1" dirty="0" smtClean="0">
              <a:solidFill>
                <a:srgbClr val="FFFF00"/>
              </a:solidFill>
              <a:latin typeface="Arial" panose="020B0604020202020204" pitchFamily="34" charset="0"/>
              <a:cs typeface="Arial" panose="020B0604020202020204" pitchFamily="34" charset="0"/>
            </a:endParaRPr>
          </a:p>
          <a:p>
            <a:endParaRPr lang="sr-Latn-RS" sz="1600" b="1" dirty="0" smtClean="0">
              <a:solidFill>
                <a:srgbClr val="FFFF00"/>
              </a:solidFill>
              <a:latin typeface="Arial" panose="020B0604020202020204" pitchFamily="34" charset="0"/>
              <a:cs typeface="Arial" panose="020B0604020202020204" pitchFamily="34" charset="0"/>
            </a:endParaRPr>
          </a:p>
          <a:p>
            <a:r>
              <a:rPr lang="sr-Cyrl-RS" sz="1600" b="1" dirty="0" smtClean="0">
                <a:solidFill>
                  <a:srgbClr val="FFFF00"/>
                </a:solidFill>
                <a:latin typeface="Arial" panose="020B0604020202020204" pitchFamily="34" charset="0"/>
                <a:cs typeface="Arial" panose="020B0604020202020204" pitchFamily="34" charset="0"/>
              </a:rPr>
              <a:t>Назив годишње  теме   „Месец капија до звезда“</a:t>
            </a:r>
            <a:endParaRPr lang="sr-Cyrl-RS" sz="1600" b="1" dirty="0">
              <a:solidFill>
                <a:srgbClr val="FFFF00"/>
              </a:solidFill>
              <a:latin typeface="Arial" panose="020B0604020202020204" pitchFamily="34" charset="0"/>
              <a:cs typeface="Arial" panose="020B0604020202020204" pitchFamily="34" charset="0"/>
            </a:endParaRPr>
          </a:p>
        </p:txBody>
      </p:sp>
      <p:sp>
        <p:nvSpPr>
          <p:cNvPr id="15" name="Rectangle 14"/>
          <p:cNvSpPr/>
          <p:nvPr/>
        </p:nvSpPr>
        <p:spPr>
          <a:xfrm>
            <a:off x="284623" y="2238833"/>
            <a:ext cx="4892288" cy="646331"/>
          </a:xfrm>
          <a:prstGeom prst="rect">
            <a:avLst/>
          </a:prstGeom>
        </p:spPr>
        <p:txBody>
          <a:bodyPr wrap="square">
            <a:spAutoFit/>
          </a:bodyPr>
          <a:lstStyle/>
          <a:p>
            <a:r>
              <a:rPr lang="ru-RU" sz="1200" dirty="0" smtClean="0">
                <a:latin typeface="Arial" panose="020B0604020202020204" pitchFamily="34" charset="0"/>
                <a:cs typeface="Arial" panose="020B0604020202020204" pitchFamily="34" charset="0"/>
              </a:rPr>
              <a:t>1.Плакат који је послала WSWA  за ову годину</a:t>
            </a:r>
          </a:p>
          <a:p>
            <a:r>
              <a:rPr lang="ru-RU" sz="1200" dirty="0" smtClean="0">
                <a:latin typeface="Arial" panose="020B0604020202020204" pitchFamily="34" charset="0"/>
                <a:cs typeface="Arial" panose="020B0604020202020204" pitchFamily="34" charset="0"/>
              </a:rPr>
              <a:t>2. Плакат за нашу Републику Србију сваке године је исти</a:t>
            </a:r>
          </a:p>
          <a:p>
            <a:r>
              <a:rPr lang="ru-RU" sz="1200" dirty="0" smtClean="0">
                <a:latin typeface="Arial" panose="020B0604020202020204" pitchFamily="34" charset="0"/>
                <a:cs typeface="Arial" panose="020B0604020202020204" pitchFamily="34" charset="0"/>
              </a:rPr>
              <a:t>3. Плакат  пројекта „Сусрет светова 3“</a:t>
            </a:r>
            <a:endParaRPr lang="ru-RU" sz="1200" dirty="0">
              <a:latin typeface="Arial" panose="020B0604020202020204" pitchFamily="34" charset="0"/>
              <a:cs typeface="Arial" panose="020B0604020202020204" pitchFamily="34" charset="0"/>
            </a:endParaRPr>
          </a:p>
        </p:txBody>
      </p:sp>
      <p:sp>
        <p:nvSpPr>
          <p:cNvPr id="16" name="Rectangle 15"/>
          <p:cNvSpPr/>
          <p:nvPr/>
        </p:nvSpPr>
        <p:spPr>
          <a:xfrm>
            <a:off x="4950406" y="5911912"/>
            <a:ext cx="4716831" cy="338554"/>
          </a:xfrm>
          <a:prstGeom prst="rect">
            <a:avLst/>
          </a:prstGeom>
        </p:spPr>
        <p:txBody>
          <a:bodyPr wrap="square">
            <a:spAutoFit/>
          </a:bodyPr>
          <a:lstStyle/>
          <a:p>
            <a:r>
              <a:rPr lang="sr-Cyrl-RS" sz="1600" b="1" dirty="0" smtClean="0">
                <a:solidFill>
                  <a:srgbClr val="FFC000"/>
                </a:solidFill>
                <a:latin typeface="Arial" panose="020B0604020202020204" pitchFamily="34" charset="0"/>
                <a:cs typeface="Arial" panose="020B0604020202020204" pitchFamily="34" charset="0"/>
              </a:rPr>
              <a:t>ЗБОРНИК    УЧЕНИЧКИХ РАДОВА</a:t>
            </a:r>
            <a:endParaRPr lang="sr-Cyrl-RS" sz="1600" b="1" dirty="0">
              <a:solidFill>
                <a:srgbClr val="FFC000"/>
              </a:solidFill>
              <a:latin typeface="Arial" panose="020B0604020202020204" pitchFamily="34" charset="0"/>
              <a:cs typeface="Arial" panose="020B0604020202020204" pitchFamily="34" charset="0"/>
            </a:endParaRPr>
          </a:p>
        </p:txBody>
      </p:sp>
      <p:sp>
        <p:nvSpPr>
          <p:cNvPr id="17" name="Rectangle 16"/>
          <p:cNvSpPr/>
          <p:nvPr/>
        </p:nvSpPr>
        <p:spPr>
          <a:xfrm>
            <a:off x="724067" y="5973467"/>
            <a:ext cx="1699568" cy="276999"/>
          </a:xfrm>
          <a:prstGeom prst="rect">
            <a:avLst/>
          </a:prstGeom>
        </p:spPr>
        <p:txBody>
          <a:bodyPr wrap="none">
            <a:spAutoFit/>
          </a:bodyPr>
          <a:lstStyle/>
          <a:p>
            <a:r>
              <a:rPr lang="sr-Cyrl-RS" sz="1200" b="1" dirty="0" smtClean="0">
                <a:latin typeface="Arial" panose="020B0604020202020204" pitchFamily="34" charset="0"/>
                <a:cs typeface="Arial" panose="020B0604020202020204" pitchFamily="34" charset="0"/>
              </a:rPr>
              <a:t>Школска 2019./2020.</a:t>
            </a:r>
            <a:endParaRPr lang="sr-Latn-R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9540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2000">
              <a:schemeClr val="accent2">
                <a:alpha val="74000"/>
                <a:lumMod val="93000"/>
                <a:lumOff val="7000"/>
              </a:schemeClr>
            </a:gs>
            <a:gs pos="47000">
              <a:schemeClr val="accent2">
                <a:lumMod val="0"/>
                <a:lumOff val="100000"/>
                <a:alpha val="55000"/>
              </a:schemeClr>
            </a:gs>
            <a:gs pos="95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Rectangle 1"/>
          <p:cNvSpPr/>
          <p:nvPr/>
        </p:nvSpPr>
        <p:spPr>
          <a:xfrm>
            <a:off x="4098484" y="84275"/>
            <a:ext cx="4745210" cy="369332"/>
          </a:xfrm>
          <a:prstGeom prst="rect">
            <a:avLst/>
          </a:prstGeom>
        </p:spPr>
        <p:txBody>
          <a:bodyPr wrap="none">
            <a:spAutoFit/>
          </a:bodyPr>
          <a:lstStyle/>
          <a:p>
            <a:r>
              <a:rPr lang="ru-RU" b="1" dirty="0" smtClean="0">
                <a:solidFill>
                  <a:srgbClr val="C00000"/>
                </a:solidFill>
                <a:latin typeface="Arial" panose="020B0604020202020204" pitchFamily="34" charset="0"/>
                <a:cs typeface="Arial" panose="020B0604020202020204" pitchFamily="34" charset="0"/>
              </a:rPr>
              <a:t>Свака школа има свој план активности:</a:t>
            </a:r>
            <a:endParaRPr lang="sr-Latn-RS"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211017" y="579291"/>
            <a:ext cx="4346446" cy="369332"/>
          </a:xfrm>
          <a:prstGeom prst="rect">
            <a:avLst/>
          </a:prstGeom>
        </p:spPr>
        <p:txBody>
          <a:bodyPr wrap="none">
            <a:spAutoFit/>
          </a:bodyPr>
          <a:lstStyle/>
          <a:p>
            <a:r>
              <a:rPr lang="ru-RU" b="1" dirty="0" smtClean="0">
                <a:solidFill>
                  <a:srgbClr val="C00000"/>
                </a:solidFill>
                <a:latin typeface="Arial" panose="020B0604020202020204" pitchFamily="34" charset="0"/>
                <a:cs typeface="Arial" panose="020B0604020202020204" pitchFamily="34" charset="0"/>
              </a:rPr>
              <a:t>Активирани су и следећи партнери:</a:t>
            </a:r>
            <a:endParaRPr lang="sr-Latn-RS" b="1" dirty="0">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211017" y="973242"/>
            <a:ext cx="6443001" cy="5909310"/>
          </a:xfrm>
          <a:prstGeom prst="rect">
            <a:avLst/>
          </a:prstGeom>
        </p:spPr>
        <p:txBody>
          <a:bodyPr wrap="square">
            <a:spAutoFit/>
          </a:bodyPr>
          <a:lstStyle/>
          <a:p>
            <a:pPr lvl="0">
              <a:lnSpc>
                <a:spcPct val="150000"/>
              </a:lnSpc>
            </a:pPr>
            <a:r>
              <a:rPr lang="sr-Cyrl-RS" sz="1400" dirty="0" smtClean="0">
                <a:latin typeface="Arial" panose="020B0604020202020204" pitchFamily="34" charset="0"/>
                <a:cs typeface="Arial" panose="020B0604020202020204" pitchFamily="34" charset="0"/>
              </a:rPr>
              <a:t>1.ПМФ </a:t>
            </a:r>
            <a:r>
              <a:rPr lang="sr-Cyrl-RS" sz="1400" dirty="0">
                <a:latin typeface="Arial" panose="020B0604020202020204" pitchFamily="34" charset="0"/>
                <a:cs typeface="Arial" panose="020B0604020202020204" pitchFamily="34" charset="0"/>
              </a:rPr>
              <a:t>Крагујевац </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2.</a:t>
            </a:r>
            <a:r>
              <a:rPr lang="sr-Latn-RS" sz="1400" dirty="0" smtClean="0">
                <a:latin typeface="Arial" panose="020B0604020202020204" pitchFamily="34" charset="0"/>
                <a:cs typeface="Arial" panose="020B0604020202020204" pitchFamily="34" charset="0"/>
              </a:rPr>
              <a:t>Центар </a:t>
            </a:r>
            <a:r>
              <a:rPr lang="sr-Latn-RS" sz="1400" dirty="0">
                <a:latin typeface="Arial" panose="020B0604020202020204" pitchFamily="34" charset="0"/>
                <a:cs typeface="Arial" panose="020B0604020202020204" pitchFamily="34" charset="0"/>
              </a:rPr>
              <a:t>за стручно усавршавање</a:t>
            </a:r>
            <a:r>
              <a:rPr lang="sr-Cyrl-RS" sz="1400" dirty="0">
                <a:latin typeface="Arial" panose="020B0604020202020204" pitchFamily="34" charset="0"/>
                <a:cs typeface="Arial" panose="020B0604020202020204" pitchFamily="34" charset="0"/>
              </a:rPr>
              <a:t> Крагујевац</a:t>
            </a:r>
            <a:r>
              <a:rPr lang="sr-Latn-RS" sz="1400" dirty="0">
                <a:latin typeface="Arial" panose="020B0604020202020204" pitchFamily="34" charset="0"/>
                <a:cs typeface="Arial" panose="020B0604020202020204" pitchFamily="34" charset="0"/>
              </a:rPr>
              <a:t>, </a:t>
            </a:r>
          </a:p>
          <a:p>
            <a:pPr lvl="0">
              <a:lnSpc>
                <a:spcPct val="150000"/>
              </a:lnSpc>
            </a:pPr>
            <a:r>
              <a:rPr lang="sr-Cyrl-RS" sz="1400" dirty="0" smtClean="0">
                <a:latin typeface="Arial" panose="020B0604020202020204" pitchFamily="34" charset="0"/>
                <a:cs typeface="Arial" panose="020B0604020202020204" pitchFamily="34" charset="0"/>
              </a:rPr>
              <a:t>3.</a:t>
            </a:r>
            <a:r>
              <a:rPr lang="sr-Latn-RS" sz="1400" dirty="0" smtClean="0">
                <a:latin typeface="Arial" panose="020B0604020202020204" pitchFamily="34" charset="0"/>
                <a:cs typeface="Arial" panose="020B0604020202020204" pitchFamily="34" charset="0"/>
              </a:rPr>
              <a:t>Музеј </a:t>
            </a:r>
            <a:r>
              <a:rPr lang="sr-Latn-RS" sz="1400" dirty="0">
                <a:latin typeface="Arial" panose="020B0604020202020204" pitchFamily="34" charset="0"/>
                <a:cs typeface="Arial" panose="020B0604020202020204" pitchFamily="34" charset="0"/>
              </a:rPr>
              <a:t>21 октобар, </a:t>
            </a:r>
          </a:p>
          <a:p>
            <a:pPr lvl="0">
              <a:lnSpc>
                <a:spcPct val="150000"/>
              </a:lnSpc>
            </a:pPr>
            <a:r>
              <a:rPr lang="sr-Cyrl-RS" sz="1400" dirty="0" smtClean="0">
                <a:latin typeface="Arial" panose="020B0604020202020204" pitchFamily="34" charset="0"/>
                <a:cs typeface="Arial" panose="020B0604020202020204" pitchFamily="34" charset="0"/>
              </a:rPr>
              <a:t>4.</a:t>
            </a:r>
            <a:r>
              <a:rPr lang="sr-Latn-RS" sz="1400" dirty="0" smtClean="0">
                <a:latin typeface="Arial" panose="020B0604020202020204" pitchFamily="34" charset="0"/>
                <a:cs typeface="Arial" panose="020B0604020202020204" pitchFamily="34" charset="0"/>
              </a:rPr>
              <a:t>Позориште </a:t>
            </a:r>
            <a:r>
              <a:rPr lang="sr-Latn-RS" sz="1400" dirty="0">
                <a:latin typeface="Arial" panose="020B0604020202020204" pitchFamily="34" charset="0"/>
                <a:cs typeface="Arial" panose="020B0604020202020204" pitchFamily="34" charset="0"/>
              </a:rPr>
              <a:t>за децу Крагујевац, </a:t>
            </a:r>
          </a:p>
          <a:p>
            <a:pPr lvl="0">
              <a:lnSpc>
                <a:spcPct val="150000"/>
              </a:lnSpc>
            </a:pPr>
            <a:r>
              <a:rPr lang="sr-Cyrl-RS" sz="1400" dirty="0" smtClean="0">
                <a:latin typeface="Arial" panose="020B0604020202020204" pitchFamily="34" charset="0"/>
                <a:cs typeface="Arial" panose="020B0604020202020204" pitchFamily="34" charset="0"/>
              </a:rPr>
              <a:t>5.</a:t>
            </a:r>
            <a:r>
              <a:rPr lang="sr-Latn-RS" sz="1400" dirty="0" smtClean="0">
                <a:latin typeface="Arial" panose="020B0604020202020204" pitchFamily="34" charset="0"/>
                <a:cs typeface="Arial" panose="020B0604020202020204" pitchFamily="34" charset="0"/>
              </a:rPr>
              <a:t>Bar </a:t>
            </a:r>
            <a:r>
              <a:rPr lang="sr-Latn-RS" sz="1400" dirty="0">
                <a:latin typeface="Arial" panose="020B0604020202020204" pitchFamily="34" charset="0"/>
                <a:cs typeface="Arial" panose="020B0604020202020204" pitchFamily="34" charset="0"/>
              </a:rPr>
              <a:t>info </a:t>
            </a:r>
          </a:p>
          <a:p>
            <a:pPr lvl="0">
              <a:lnSpc>
                <a:spcPct val="150000"/>
              </a:lnSpc>
            </a:pPr>
            <a:r>
              <a:rPr lang="sr-Cyrl-RS" sz="1400" dirty="0" smtClean="0">
                <a:latin typeface="Arial" panose="020B0604020202020204" pitchFamily="34" charset="0"/>
                <a:cs typeface="Arial" panose="020B0604020202020204" pitchFamily="34" charset="0"/>
              </a:rPr>
              <a:t>6.</a:t>
            </a:r>
            <a:r>
              <a:rPr lang="sr-Latn-RS" sz="1400" dirty="0" smtClean="0">
                <a:latin typeface="Arial" panose="020B0604020202020204" pitchFamily="34" charset="0"/>
                <a:cs typeface="Arial" panose="020B0604020202020204" pitchFamily="34" charset="0"/>
              </a:rPr>
              <a:t>Студентска </a:t>
            </a:r>
            <a:r>
              <a:rPr lang="sr-Latn-RS" sz="1400" dirty="0">
                <a:latin typeface="Arial" panose="020B0604020202020204" pitchFamily="34" charset="0"/>
                <a:cs typeface="Arial" panose="020B0604020202020204" pitchFamily="34" charset="0"/>
              </a:rPr>
              <a:t>асоцијација Правног факулетета </a:t>
            </a:r>
            <a:r>
              <a:rPr lang="sr-Cyrl-RS" sz="1400" dirty="0">
                <a:latin typeface="Arial" panose="020B0604020202020204" pitchFamily="34" charset="0"/>
                <a:cs typeface="Arial" panose="020B0604020202020204" pitchFamily="34" charset="0"/>
              </a:rPr>
              <a:t>Крагујевац</a:t>
            </a:r>
            <a:r>
              <a:rPr lang="sr-Latn-RS" sz="1400" dirty="0">
                <a:latin typeface="Arial" panose="020B0604020202020204" pitchFamily="34" charset="0"/>
                <a:cs typeface="Arial" panose="020B0604020202020204" pitchFamily="34" charset="0"/>
              </a:rPr>
              <a:t>, </a:t>
            </a:r>
          </a:p>
          <a:p>
            <a:pPr lvl="0">
              <a:lnSpc>
                <a:spcPct val="150000"/>
              </a:lnSpc>
            </a:pPr>
            <a:r>
              <a:rPr lang="sr-Cyrl-RS" sz="1400" dirty="0" smtClean="0">
                <a:latin typeface="Arial" panose="020B0604020202020204" pitchFamily="34" charset="0"/>
                <a:cs typeface="Arial" panose="020B0604020202020204" pitchFamily="34" charset="0"/>
              </a:rPr>
              <a:t>7.РТК </a:t>
            </a:r>
            <a:r>
              <a:rPr lang="sr-Cyrl-RS" sz="1400" dirty="0">
                <a:latin typeface="Arial" panose="020B0604020202020204" pitchFamily="34" charset="0"/>
                <a:cs typeface="Arial" panose="020B0604020202020204" pitchFamily="34" charset="0"/>
              </a:rPr>
              <a:t>(локална телевизија) Крагујевац</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8.Предшклска </a:t>
            </a:r>
            <a:r>
              <a:rPr lang="sr-Cyrl-RS" sz="1400" dirty="0">
                <a:latin typeface="Arial" panose="020B0604020202020204" pitchFamily="34" charset="0"/>
                <a:cs typeface="Arial" panose="020B0604020202020204" pitchFamily="34" charset="0"/>
              </a:rPr>
              <a:t>установа Беране, Црна Гора  </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9.ПУ </a:t>
            </a:r>
            <a:r>
              <a:rPr lang="sr-Cyrl-RS" sz="1400" dirty="0">
                <a:latin typeface="Arial" panose="020B0604020202020204" pitchFamily="34" charset="0"/>
                <a:cs typeface="Arial" panose="020B0604020202020204" pitchFamily="34" charset="0"/>
              </a:rPr>
              <a:t>„Бамби“ Кула, </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10.Дом </a:t>
            </a:r>
            <a:r>
              <a:rPr lang="sr-Cyrl-RS" sz="1400" dirty="0">
                <a:latin typeface="Arial" panose="020B0604020202020204" pitchFamily="34" charset="0"/>
                <a:cs typeface="Arial" panose="020B0604020202020204" pitchFamily="34" charset="0"/>
              </a:rPr>
              <a:t>за старе у Кули, </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11.МНРО </a:t>
            </a:r>
            <a:r>
              <a:rPr lang="sr-Cyrl-RS" sz="1400" dirty="0">
                <a:latin typeface="Arial" panose="020B0604020202020204" pitchFamily="34" charset="0"/>
                <a:cs typeface="Arial" panose="020B0604020202020204" pitchFamily="34" charset="0"/>
              </a:rPr>
              <a:t>„Плава птица“ у Кули, </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12.</a:t>
            </a:r>
            <a:r>
              <a:rPr lang="sr-Latn-RS" sz="1400" dirty="0" smtClean="0">
                <a:latin typeface="Arial" panose="020B0604020202020204" pitchFamily="34" charset="0"/>
                <a:cs typeface="Arial" panose="020B0604020202020204" pitchFamily="34" charset="0"/>
              </a:rPr>
              <a:t>Q </a:t>
            </a:r>
            <a:r>
              <a:rPr lang="sr-Cyrl-RS" sz="1400" dirty="0">
                <a:latin typeface="Arial" panose="020B0604020202020204" pitchFamily="34" charset="0"/>
                <a:cs typeface="Arial" panose="020B0604020202020204" pitchFamily="34" charset="0"/>
              </a:rPr>
              <a:t>ТВ Кула, </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13.Портал </a:t>
            </a:r>
            <a:r>
              <a:rPr lang="sr-Cyrl-RS" sz="1400" dirty="0">
                <a:latin typeface="Arial" panose="020B0604020202020204" pitchFamily="34" charset="0"/>
                <a:cs typeface="Arial" panose="020B0604020202020204" pitchFamily="34" charset="0"/>
              </a:rPr>
              <a:t>„Наше место“, </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14.</a:t>
            </a:r>
            <a:r>
              <a:rPr lang="sr-Latn-RS" sz="1400" dirty="0" smtClean="0">
                <a:latin typeface="Arial" panose="020B0604020202020204" pitchFamily="34" charset="0"/>
                <a:cs typeface="Arial" panose="020B0604020202020204" pitchFamily="34" charset="0"/>
              </a:rPr>
              <a:t>„R</a:t>
            </a:r>
            <a:r>
              <a:rPr lang="sr-Cyrl-RS" sz="1400" dirty="0">
                <a:latin typeface="Arial" panose="020B0604020202020204" pitchFamily="34" charset="0"/>
                <a:cs typeface="Arial" panose="020B0604020202020204" pitchFamily="34" charset="0"/>
              </a:rPr>
              <a:t>aiffeisen</a:t>
            </a:r>
            <a:r>
              <a:rPr lang="sr-Latn-RS" sz="1400" dirty="0">
                <a:latin typeface="Arial" panose="020B0604020202020204" pitchFamily="34" charset="0"/>
                <a:cs typeface="Arial" panose="020B0604020202020204" pitchFamily="34" charset="0"/>
              </a:rPr>
              <a:t>“ </a:t>
            </a:r>
            <a:r>
              <a:rPr lang="sr-Cyrl-RS" sz="1400" dirty="0">
                <a:latin typeface="Arial" panose="020B0604020202020204" pitchFamily="34" charset="0"/>
                <a:cs typeface="Arial" panose="020B0604020202020204" pitchFamily="34" charset="0"/>
              </a:rPr>
              <a:t>банка-филијала у Врбасу, </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15.Музичка </a:t>
            </a:r>
            <a:r>
              <a:rPr lang="sr-Cyrl-RS" sz="1400" dirty="0">
                <a:latin typeface="Arial" panose="020B0604020202020204" pitchFamily="34" charset="0"/>
                <a:cs typeface="Arial" panose="020B0604020202020204" pitchFamily="34" charset="0"/>
              </a:rPr>
              <a:t>школа у Кули</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16.Сајам  </a:t>
            </a:r>
            <a:r>
              <a:rPr lang="sr-Cyrl-RS" sz="1400" dirty="0">
                <a:latin typeface="Arial" panose="020B0604020202020204" pitchFamily="34" charset="0"/>
                <a:cs typeface="Arial" panose="020B0604020202020204" pitchFamily="34" charset="0"/>
              </a:rPr>
              <a:t>екологије у Новом Саду,</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17.Еко </a:t>
            </a:r>
            <a:r>
              <a:rPr lang="sr-Cyrl-RS" sz="1400" dirty="0">
                <a:latin typeface="Arial" panose="020B0604020202020204" pitchFamily="34" charset="0"/>
                <a:cs typeface="Arial" panose="020B0604020202020204" pitchFamily="34" charset="0"/>
              </a:rPr>
              <a:t>покрет Врбас</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18.Општина </a:t>
            </a:r>
            <a:r>
              <a:rPr lang="sr-Cyrl-RS" sz="1400" dirty="0">
                <a:latin typeface="Arial" panose="020B0604020202020204" pitchFamily="34" charset="0"/>
                <a:cs typeface="Arial" panose="020B0604020202020204" pitchFamily="34" charset="0"/>
              </a:rPr>
              <a:t>Ивањица </a:t>
            </a:r>
            <a:endParaRPr lang="sr-Latn-RS" sz="1400" dirty="0">
              <a:latin typeface="Arial" panose="020B0604020202020204" pitchFamily="34" charset="0"/>
              <a:cs typeface="Arial" panose="020B0604020202020204" pitchFamily="34" charset="0"/>
            </a:endParaRPr>
          </a:p>
        </p:txBody>
      </p:sp>
      <p:sp>
        <p:nvSpPr>
          <p:cNvPr id="5" name="Rectangle 4"/>
          <p:cNvSpPr/>
          <p:nvPr/>
        </p:nvSpPr>
        <p:spPr>
          <a:xfrm>
            <a:off x="5596988" y="579291"/>
            <a:ext cx="6248302" cy="6054030"/>
          </a:xfrm>
          <a:prstGeom prst="rect">
            <a:avLst/>
          </a:prstGeom>
        </p:spPr>
        <p:txBody>
          <a:bodyPr wrap="square">
            <a:spAutoFit/>
          </a:bodyPr>
          <a:lstStyle/>
          <a:p>
            <a:pPr lvl="0">
              <a:lnSpc>
                <a:spcPct val="150000"/>
              </a:lnSpc>
            </a:pPr>
            <a:r>
              <a:rPr lang="sr-Cyrl-RS" sz="1400" dirty="0" smtClean="0">
                <a:latin typeface="Arial" panose="020B0604020202020204" pitchFamily="34" charset="0"/>
                <a:cs typeface="Arial" panose="020B0604020202020204" pitchFamily="34" charset="0"/>
              </a:rPr>
              <a:t>19.Опсерваторија </a:t>
            </a:r>
            <a:r>
              <a:rPr lang="sr-Cyrl-RS" sz="1400" dirty="0">
                <a:latin typeface="Arial" panose="020B0604020202020204" pitchFamily="34" charset="0"/>
                <a:cs typeface="Arial" panose="020B0604020202020204" pitchFamily="34" charset="0"/>
              </a:rPr>
              <a:t>Звездара Београд</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20.Метеоролошка </a:t>
            </a:r>
            <a:r>
              <a:rPr lang="sr-Cyrl-RS" sz="1400" dirty="0">
                <a:latin typeface="Arial" panose="020B0604020202020204" pitchFamily="34" charset="0"/>
                <a:cs typeface="Arial" panose="020B0604020202020204" pitchFamily="34" charset="0"/>
              </a:rPr>
              <a:t>станица Куршумлија</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21.Астрономска </a:t>
            </a:r>
            <a:r>
              <a:rPr lang="sr-Cyrl-RS" sz="1400" dirty="0">
                <a:latin typeface="Arial" panose="020B0604020202020204" pitchFamily="34" charset="0"/>
                <a:cs typeface="Arial" panose="020B0604020202020204" pitchFamily="34" charset="0"/>
              </a:rPr>
              <a:t>станица  Видојевица</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22.Научни </a:t>
            </a:r>
            <a:r>
              <a:rPr lang="sr-Cyrl-RS" sz="1400" dirty="0">
                <a:latin typeface="Arial" panose="020B0604020202020204" pitchFamily="34" charset="0"/>
                <a:cs typeface="Arial" panose="020B0604020202020204" pitchFamily="34" charset="0"/>
              </a:rPr>
              <a:t>клуб РЦСУ запослених у просвети, Нови Пазар</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23.Центар </a:t>
            </a:r>
            <a:r>
              <a:rPr lang="sr-Cyrl-RS" sz="1400" dirty="0">
                <a:latin typeface="Arial" panose="020B0604020202020204" pitchFamily="34" charset="0"/>
                <a:cs typeface="Arial" panose="020B0604020202020204" pitchFamily="34" charset="0"/>
              </a:rPr>
              <a:t>за децу и омладину ,,Дуга“, Нови Пазар</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24.Скајп- </a:t>
            </a:r>
            <a:r>
              <a:rPr lang="sr-Cyrl-RS" sz="1400" dirty="0">
                <a:latin typeface="Arial" panose="020B0604020202020204" pitchFamily="34" charset="0"/>
                <a:cs typeface="Arial" panose="020B0604020202020204" pitchFamily="34" charset="0"/>
              </a:rPr>
              <a:t>деца из Бразила  и Проф из Бразила	</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25.</a:t>
            </a:r>
            <a:r>
              <a:rPr lang="sr-Latn-RS" dirty="0"/>
              <a:t> АД „</a:t>
            </a:r>
            <a:r>
              <a:rPr lang="sr-Cyrl-RS" dirty="0"/>
              <a:t>Еурека“ Крушевац </a:t>
            </a:r>
            <a:r>
              <a:rPr lang="sr-Cyrl-RS" dirty="0" smtClean="0"/>
              <a:t>и Национални </a:t>
            </a:r>
            <a:r>
              <a:rPr lang="sr-Cyrl-RS" dirty="0"/>
              <a:t>координатор  за РС у  WSWA Зоран Томић </a:t>
            </a:r>
            <a:endParaRPr lang="sr-Latn-RS" dirty="0"/>
          </a:p>
          <a:p>
            <a:pPr lvl="0">
              <a:lnSpc>
                <a:spcPct val="150000"/>
              </a:lnSpc>
            </a:pPr>
            <a:r>
              <a:rPr lang="sr-Cyrl-RS" sz="1400" dirty="0" smtClean="0">
                <a:latin typeface="Arial" panose="020B0604020202020204" pitchFamily="34" charset="0"/>
                <a:cs typeface="Arial" panose="020B0604020202020204" pitchFamily="34" charset="0"/>
              </a:rPr>
              <a:t>26.Локална  </a:t>
            </a:r>
            <a:r>
              <a:rPr lang="sr-Cyrl-RS" sz="1400" dirty="0">
                <a:latin typeface="Arial" panose="020B0604020202020204" pitchFamily="34" charset="0"/>
                <a:cs typeface="Arial" panose="020B0604020202020204" pitchFamily="34" charset="0"/>
              </a:rPr>
              <a:t>самоуправа Варварин</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27.РTK </a:t>
            </a:r>
            <a:r>
              <a:rPr lang="sr-Cyrl-RS" sz="1400" dirty="0">
                <a:latin typeface="Arial" panose="020B0604020202020204" pitchFamily="34" charset="0"/>
                <a:cs typeface="Arial" panose="020B0604020202020204" pitchFamily="34" charset="0"/>
              </a:rPr>
              <a:t>локална телевизија Крушевац</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28.Варваринска </a:t>
            </a:r>
            <a:r>
              <a:rPr lang="sr-Cyrl-RS" sz="1400" dirty="0">
                <a:latin typeface="Arial" panose="020B0604020202020204" pitchFamily="34" charset="0"/>
                <a:cs typeface="Arial" panose="020B0604020202020204" pitchFamily="34" charset="0"/>
              </a:rPr>
              <a:t>хроника  ТВ Варварин</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29.Гимназија </a:t>
            </a:r>
            <a:r>
              <a:rPr lang="sr-Cyrl-RS" sz="1400" dirty="0">
                <a:latin typeface="Arial" panose="020B0604020202020204" pitchFamily="34" charset="0"/>
                <a:cs typeface="Arial" panose="020B0604020202020204" pitchFamily="34" charset="0"/>
              </a:rPr>
              <a:t>„Светозар Марковић“ Јагодина  и ЦПН и НОУ ТИМ „Ноћ истраживача“ Ћуприја</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30.ТВ </a:t>
            </a:r>
            <a:r>
              <a:rPr lang="sr-Cyrl-RS" sz="1400" dirty="0">
                <a:latin typeface="Arial" panose="020B0604020202020204" pitchFamily="34" charset="0"/>
                <a:cs typeface="Arial" panose="020B0604020202020204" pitchFamily="34" charset="0"/>
              </a:rPr>
              <a:t>Гем, Лазаревац</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31.Деца </a:t>
            </a:r>
            <a:r>
              <a:rPr lang="sr-Cyrl-RS" sz="1400" dirty="0">
                <a:latin typeface="Arial" panose="020B0604020202020204" pitchFamily="34" charset="0"/>
                <a:cs typeface="Arial" panose="020B0604020202020204" pitchFamily="34" charset="0"/>
              </a:rPr>
              <a:t>Предшколске установе „Љуба Станковић“Сусек</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32.Ауторски  </a:t>
            </a:r>
            <a:r>
              <a:rPr lang="sr-Cyrl-RS" sz="1400" dirty="0">
                <a:latin typeface="Arial" panose="020B0604020202020204" pitchFamily="34" charset="0"/>
                <a:cs typeface="Arial" panose="020B0604020202020204" pitchFamily="34" charset="0"/>
              </a:rPr>
              <a:t>блог „Испеци па реци деци“</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33.Темнић.инфо- </a:t>
            </a:r>
            <a:r>
              <a:rPr lang="sr-Cyrl-RS" sz="1400" dirty="0">
                <a:latin typeface="Arial" panose="020B0604020202020204" pitchFamily="34" charset="0"/>
                <a:cs typeface="Arial" panose="020B0604020202020204" pitchFamily="34" charset="0"/>
              </a:rPr>
              <a:t>Темнићки информативни портал</a:t>
            </a:r>
            <a:endParaRPr lang="sr-Latn-RS" sz="1400" dirty="0">
              <a:latin typeface="Arial" panose="020B0604020202020204" pitchFamily="34" charset="0"/>
              <a:cs typeface="Arial" panose="020B0604020202020204" pitchFamily="34" charset="0"/>
            </a:endParaRPr>
          </a:p>
          <a:p>
            <a:pPr lvl="0">
              <a:lnSpc>
                <a:spcPct val="150000"/>
              </a:lnSpc>
            </a:pPr>
            <a:r>
              <a:rPr lang="sr-Cyrl-RS" sz="1400" dirty="0" smtClean="0">
                <a:latin typeface="Arial" panose="020B0604020202020204" pitchFamily="34" charset="0"/>
                <a:cs typeface="Arial" panose="020B0604020202020204" pitchFamily="34" charset="0"/>
              </a:rPr>
              <a:t>34.Дечје </a:t>
            </a:r>
            <a:r>
              <a:rPr lang="sr-Cyrl-RS" sz="1400" dirty="0">
                <a:latin typeface="Arial" panose="020B0604020202020204" pitchFamily="34" charset="0"/>
                <a:cs typeface="Arial" panose="020B0604020202020204" pitchFamily="34" charset="0"/>
              </a:rPr>
              <a:t>одељење бибилотеке у Прокупљу.</a:t>
            </a:r>
            <a:endParaRPr lang="sr-Latn-R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9837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p:cNvSpPr/>
          <p:nvPr/>
        </p:nvSpPr>
        <p:spPr>
          <a:xfrm>
            <a:off x="6191338" y="267066"/>
            <a:ext cx="5301967" cy="1631216"/>
          </a:xfrm>
          <a:prstGeom prst="rect">
            <a:avLst/>
          </a:prstGeom>
          <a:solidFill>
            <a:schemeClr val="bg1">
              <a:alpha val="47000"/>
            </a:schemeClr>
          </a:solidFill>
        </p:spPr>
        <p:txBody>
          <a:bodyPr wrap="square">
            <a:spAutoFit/>
          </a:bodyPr>
          <a:lstStyle/>
          <a:p>
            <a:r>
              <a:rPr lang="ru-RU" b="1" dirty="0" smtClean="0">
                <a:solidFill>
                  <a:srgbClr val="C00000"/>
                </a:solidFill>
                <a:latin typeface="Arial" panose="020B0604020202020204" pitchFamily="34" charset="0"/>
                <a:cs typeface="Arial" panose="020B0604020202020204" pitchFamily="34" charset="0"/>
              </a:rPr>
              <a:t>ОШ“19.октобар“ Маршић</a:t>
            </a:r>
          </a:p>
          <a:p>
            <a:r>
              <a:rPr lang="ru-RU" b="1" dirty="0" smtClean="0">
                <a:solidFill>
                  <a:srgbClr val="C00000"/>
                </a:solidFill>
                <a:latin typeface="Arial" panose="020B0604020202020204" pitchFamily="34" charset="0"/>
                <a:cs typeface="Arial" panose="020B0604020202020204" pitchFamily="34" charset="0"/>
              </a:rPr>
              <a:t>ИО Д. Комарице</a:t>
            </a:r>
          </a:p>
          <a:p>
            <a:r>
              <a:rPr lang="ru-RU" b="1" dirty="0" smtClean="0">
                <a:solidFill>
                  <a:srgbClr val="C00000"/>
                </a:solidFill>
                <a:latin typeface="Arial" panose="020B0604020202020204" pitchFamily="34" charset="0"/>
                <a:cs typeface="Arial" panose="020B0604020202020204" pitchFamily="34" charset="0"/>
              </a:rPr>
              <a:t>Држава: Република Србија</a:t>
            </a:r>
            <a:endParaRPr lang="sr-Latn-RS" b="1" dirty="0" smtClean="0">
              <a:solidFill>
                <a:srgbClr val="C00000"/>
              </a:solidFill>
              <a:latin typeface="Arial" panose="020B0604020202020204" pitchFamily="34" charset="0"/>
              <a:cs typeface="Arial" panose="020B0604020202020204" pitchFamily="34" charset="0"/>
            </a:endParaRPr>
          </a:p>
          <a:p>
            <a:endParaRPr lang="sr-Latn-RS" b="1" dirty="0">
              <a:solidFill>
                <a:srgbClr val="C00000"/>
              </a:solidFill>
              <a:latin typeface="Arial" panose="020B0604020202020204" pitchFamily="34" charset="0"/>
              <a:cs typeface="Arial" panose="020B0604020202020204" pitchFamily="34" charset="0"/>
            </a:endParaRPr>
          </a:p>
          <a:p>
            <a:r>
              <a:rPr lang="ru-RU" sz="1400" b="1" dirty="0">
                <a:solidFill>
                  <a:srgbClr val="C00000"/>
                </a:solidFill>
                <a:latin typeface="Arial" panose="020B0604020202020204" pitchFamily="34" charset="0"/>
                <a:cs typeface="Arial" panose="020B0604020202020204" pitchFamily="34" charset="0"/>
              </a:rPr>
              <a:t>Радови настали на настави Л</a:t>
            </a:r>
            <a:r>
              <a:rPr lang="ru-RU" sz="1400" b="1" dirty="0" smtClean="0">
                <a:solidFill>
                  <a:srgbClr val="C00000"/>
                </a:solidFill>
                <a:latin typeface="Arial" panose="020B0604020202020204" pitchFamily="34" charset="0"/>
                <a:cs typeface="Arial" panose="020B0604020202020204" pitchFamily="34" charset="0"/>
              </a:rPr>
              <a:t>иковне културе</a:t>
            </a:r>
          </a:p>
          <a:p>
            <a:r>
              <a:rPr lang="ru-RU" sz="1400" b="1" dirty="0" smtClean="0">
                <a:solidFill>
                  <a:srgbClr val="C00000"/>
                </a:solidFill>
                <a:latin typeface="Arial" panose="020B0604020202020204" pitchFamily="34" charset="0"/>
                <a:cs typeface="Arial" panose="020B0604020202020204" pitchFamily="34" charset="0"/>
              </a:rPr>
              <a:t>Ученици 2/3, 3/3 и 4/3</a:t>
            </a:r>
            <a:endParaRPr lang="ru-RU" sz="1400" b="1"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107" y="3623164"/>
            <a:ext cx="1474093" cy="211723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400" y="562884"/>
            <a:ext cx="1458506" cy="21887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1840" y="2332014"/>
            <a:ext cx="4590757" cy="258230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4701" y="4231313"/>
            <a:ext cx="3478796" cy="1956823"/>
          </a:xfrm>
          <a:prstGeom prst="rect">
            <a:avLst/>
          </a:prstGeom>
        </p:spPr>
      </p:pic>
      <p:sp>
        <p:nvSpPr>
          <p:cNvPr id="8" name="TextBox 7"/>
          <p:cNvSpPr txBox="1"/>
          <p:nvPr/>
        </p:nvSpPr>
        <p:spPr>
          <a:xfrm>
            <a:off x="3481930" y="5184329"/>
            <a:ext cx="4210576" cy="369332"/>
          </a:xfrm>
          <a:prstGeom prst="rect">
            <a:avLst/>
          </a:prstGeom>
          <a:solidFill>
            <a:schemeClr val="bg1"/>
          </a:solidFill>
        </p:spPr>
        <p:txBody>
          <a:bodyPr wrap="none" rtlCol="0">
            <a:spAutoFit/>
          </a:bodyPr>
          <a:lstStyle/>
          <a:p>
            <a:r>
              <a:rPr lang="sr-Cyrl-RS" b="1" dirty="0" smtClean="0">
                <a:solidFill>
                  <a:srgbClr val="C00000"/>
                </a:solidFill>
                <a:latin typeface="Arial" panose="020B0604020202020204" pitchFamily="34" charset="0"/>
                <a:cs typeface="Arial" panose="020B0604020202020204" pitchFamily="34" charset="0"/>
              </a:rPr>
              <a:t>Поздрав за све учеснике пројекта</a:t>
            </a:r>
            <a:r>
              <a:rPr lang="sr-Latn-RS" b="1" dirty="0" smtClean="0">
                <a:solidFill>
                  <a:srgbClr val="C00000"/>
                </a:solidFill>
                <a:latin typeface="Arial" panose="020B0604020202020204" pitchFamily="34" charset="0"/>
                <a:cs typeface="Arial" panose="020B0604020202020204" pitchFamily="34" charset="0"/>
              </a:rPr>
              <a:t> !</a:t>
            </a:r>
            <a:endParaRPr lang="sr-Latn-RS"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577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2611758" y="2124449"/>
            <a:ext cx="6621141" cy="3139321"/>
          </a:xfrm>
          <a:prstGeom prst="rect">
            <a:avLst/>
          </a:prstGeom>
        </p:spPr>
        <p:txBody>
          <a:bodyPr wrap="square">
            <a:spAutoFit/>
          </a:bodyPr>
          <a:lstStyle/>
          <a:p>
            <a:r>
              <a:rPr lang="ru-RU" b="1" dirty="0" smtClean="0">
                <a:latin typeface="Arial" panose="020B0604020202020204" pitchFamily="34" charset="0"/>
                <a:cs typeface="Arial" panose="020B0604020202020204" pitchFamily="34" charset="0"/>
              </a:rPr>
              <a:t>ПРОЈЕКТНИ КОНКУРСИ:</a:t>
            </a:r>
          </a:p>
          <a:p>
            <a:endParaRPr lang="ru-RU" b="1" dirty="0" smtClean="0">
              <a:latin typeface="Arial" panose="020B0604020202020204" pitchFamily="34" charset="0"/>
              <a:cs typeface="Arial" panose="020B0604020202020204" pitchFamily="34" charset="0"/>
            </a:endParaRPr>
          </a:p>
          <a:p>
            <a:r>
              <a:rPr lang="ru-RU" b="1" dirty="0" smtClean="0">
                <a:solidFill>
                  <a:srgbClr val="002060"/>
                </a:solidFill>
                <a:latin typeface="Arial" panose="020B0604020202020204" pitchFamily="34" charset="0"/>
                <a:cs typeface="Arial" panose="020B0604020202020204" pitchFamily="34" charset="0"/>
              </a:rPr>
              <a:t>1.За ученике 1.и 2.разреда </a:t>
            </a:r>
          </a:p>
          <a:p>
            <a:r>
              <a:rPr lang="ru-RU" b="1" dirty="0" smtClean="0">
                <a:solidFill>
                  <a:srgbClr val="002060"/>
                </a:solidFill>
                <a:latin typeface="Arial" panose="020B0604020202020204" pitchFamily="34" charset="0"/>
                <a:cs typeface="Arial" panose="020B0604020202020204" pitchFamily="34" charset="0"/>
              </a:rPr>
              <a:t>*ликовни конкурс “ Моја кућа на Месецу“</a:t>
            </a:r>
          </a:p>
          <a:p>
            <a:endParaRPr lang="ru-RU" b="1" dirty="0" smtClean="0">
              <a:latin typeface="Arial" panose="020B0604020202020204" pitchFamily="34" charset="0"/>
              <a:cs typeface="Arial" panose="020B0604020202020204" pitchFamily="34" charset="0"/>
            </a:endParaRPr>
          </a:p>
          <a:p>
            <a:r>
              <a:rPr lang="ru-RU" b="1" dirty="0" smtClean="0">
                <a:solidFill>
                  <a:srgbClr val="FFC000"/>
                </a:solidFill>
                <a:latin typeface="Arial" panose="020B0604020202020204" pitchFamily="34" charset="0"/>
                <a:cs typeface="Arial" panose="020B0604020202020204" pitchFamily="34" charset="0"/>
              </a:rPr>
              <a:t>2.За ученике 3. и 4. разреда </a:t>
            </a:r>
          </a:p>
          <a:p>
            <a:r>
              <a:rPr lang="ru-RU" b="1" dirty="0" smtClean="0">
                <a:solidFill>
                  <a:srgbClr val="FFC000"/>
                </a:solidFill>
                <a:latin typeface="Arial" panose="020B0604020202020204" pitchFamily="34" charset="0"/>
                <a:cs typeface="Arial" panose="020B0604020202020204" pitchFamily="34" charset="0"/>
              </a:rPr>
              <a:t>* ликовни конкурс „Временска машина“</a:t>
            </a:r>
          </a:p>
          <a:p>
            <a:r>
              <a:rPr lang="ru-RU" b="1" dirty="0" smtClean="0">
                <a:solidFill>
                  <a:srgbClr val="FFC000"/>
                </a:solidFill>
                <a:latin typeface="Arial" panose="020B0604020202020204" pitchFamily="34" charset="0"/>
                <a:cs typeface="Arial" panose="020B0604020202020204" pitchFamily="34" charset="0"/>
              </a:rPr>
              <a:t> (еколошки радови или цртежи)</a:t>
            </a:r>
          </a:p>
          <a:p>
            <a:endParaRPr lang="ru-RU" b="1" dirty="0" smtClean="0">
              <a:latin typeface="Arial" panose="020B0604020202020204" pitchFamily="34" charset="0"/>
              <a:cs typeface="Arial" panose="020B0604020202020204" pitchFamily="34" charset="0"/>
            </a:endParaRPr>
          </a:p>
          <a:p>
            <a:r>
              <a:rPr lang="ru-RU" b="1" dirty="0" smtClean="0">
                <a:solidFill>
                  <a:srgbClr val="C00000"/>
                </a:solidFill>
                <a:latin typeface="Arial" panose="020B0604020202020204" pitchFamily="34" charset="0"/>
                <a:cs typeface="Arial" panose="020B0604020202020204" pitchFamily="34" charset="0"/>
              </a:rPr>
              <a:t>3.За ученике од 5. до 8.разреда</a:t>
            </a:r>
          </a:p>
          <a:p>
            <a:r>
              <a:rPr lang="ru-RU" b="1" dirty="0" smtClean="0">
                <a:solidFill>
                  <a:srgbClr val="C00000"/>
                </a:solidFill>
                <a:latin typeface="Arial" panose="020B0604020202020204" pitchFamily="34" charset="0"/>
                <a:cs typeface="Arial" panose="020B0604020202020204" pitchFamily="34" charset="0"/>
              </a:rPr>
              <a:t>*ликовни конкурс „Кроз месечеву капију ка звездама“</a:t>
            </a:r>
            <a:endParaRPr lang="ru-RU" b="1"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87754" y="412476"/>
            <a:ext cx="2226846" cy="3448323"/>
          </a:xfrm>
          <a:prstGeom prst="rect">
            <a:avLst/>
          </a:prstGeom>
        </p:spPr>
      </p:pic>
      <p:pic>
        <p:nvPicPr>
          <p:cNvPr id="7" name="Picture 6"/>
          <p:cNvPicPr>
            <a:picLocks noChangeAspect="1"/>
          </p:cNvPicPr>
          <p:nvPr/>
        </p:nvPicPr>
        <p:blipFill>
          <a:blip r:embed="rId3"/>
          <a:stretch>
            <a:fillRect/>
          </a:stretch>
        </p:blipFill>
        <p:spPr>
          <a:xfrm>
            <a:off x="7988766" y="546100"/>
            <a:ext cx="3555999" cy="2667000"/>
          </a:xfrm>
          <a:prstGeom prst="rect">
            <a:avLst/>
          </a:prstGeom>
        </p:spPr>
      </p:pic>
    </p:spTree>
    <p:extLst>
      <p:ext uri="{BB962C8B-B14F-4D97-AF65-F5344CB8AC3E}">
        <p14:creationId xmlns:p14="http://schemas.microsoft.com/office/powerpoint/2010/main" val="3199599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55000">
              <a:schemeClr val="accent6">
                <a:lumMod val="89000"/>
              </a:schemeClr>
            </a:gs>
            <a:gs pos="52000">
              <a:schemeClr val="accent6">
                <a:lumMod val="89000"/>
              </a:schemeClr>
            </a:gs>
            <a:gs pos="69000">
              <a:schemeClr val="accent6">
                <a:lumMod val="75000"/>
              </a:schemeClr>
            </a:gs>
            <a:gs pos="48000">
              <a:schemeClr val="accent6">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333" t="3846" r="11743"/>
          <a:stretch/>
        </p:blipFill>
        <p:spPr>
          <a:xfrm>
            <a:off x="548641" y="366180"/>
            <a:ext cx="3324859" cy="2278548"/>
          </a:xfrm>
          <a:prstGeom prst="rect">
            <a:avLst/>
          </a:prstGeom>
        </p:spPr>
      </p:pic>
      <p:sp>
        <p:nvSpPr>
          <p:cNvPr id="3" name="Rectangle 2"/>
          <p:cNvSpPr/>
          <p:nvPr/>
        </p:nvSpPr>
        <p:spPr>
          <a:xfrm>
            <a:off x="445477" y="2644727"/>
            <a:ext cx="4309403" cy="646331"/>
          </a:xfrm>
          <a:prstGeom prst="rect">
            <a:avLst/>
          </a:prstGeom>
        </p:spPr>
        <p:txBody>
          <a:bodyPr wrap="square">
            <a:spAutoFit/>
          </a:bodyPr>
          <a:lstStyle/>
          <a:p>
            <a:r>
              <a:rPr lang="ru-RU" dirty="0" smtClean="0"/>
              <a:t>Вања Здравковић  ученица  1-1  </a:t>
            </a:r>
          </a:p>
          <a:p>
            <a:r>
              <a:rPr lang="ru-RU" dirty="0" smtClean="0"/>
              <a:t>ментор – учитељица  Радојка Костић</a:t>
            </a:r>
            <a:endParaRPr lang="sr-Latn-R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6410" t="3572" r="6205"/>
          <a:stretch/>
        </p:blipFill>
        <p:spPr>
          <a:xfrm>
            <a:off x="548642" y="3376901"/>
            <a:ext cx="3324858" cy="2330457"/>
          </a:xfrm>
          <a:prstGeom prst="rect">
            <a:avLst/>
          </a:prstGeom>
        </p:spPr>
      </p:pic>
      <p:sp>
        <p:nvSpPr>
          <p:cNvPr id="5" name="Rectangle 4"/>
          <p:cNvSpPr/>
          <p:nvPr/>
        </p:nvSpPr>
        <p:spPr>
          <a:xfrm>
            <a:off x="445477" y="5707358"/>
            <a:ext cx="4070252" cy="646331"/>
          </a:xfrm>
          <a:prstGeom prst="rect">
            <a:avLst/>
          </a:prstGeom>
        </p:spPr>
        <p:txBody>
          <a:bodyPr wrap="square">
            <a:spAutoFit/>
          </a:bodyPr>
          <a:lstStyle/>
          <a:p>
            <a:r>
              <a:rPr lang="ru-RU" smtClean="0"/>
              <a:t>Младен Радомировић  ученик  1-2  </a:t>
            </a:r>
          </a:p>
          <a:p>
            <a:r>
              <a:rPr lang="ru-RU" dirty="0" smtClean="0"/>
              <a:t>ментор – учитељица  Марија Митић</a:t>
            </a:r>
            <a:endParaRPr lang="sr-Latn-RS"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1641" t="3026" r="12205"/>
          <a:stretch/>
        </p:blipFill>
        <p:spPr>
          <a:xfrm>
            <a:off x="8510953" y="388318"/>
            <a:ext cx="3123028" cy="2236986"/>
          </a:xfrm>
          <a:prstGeom prst="rect">
            <a:avLst/>
          </a:prstGeom>
        </p:spPr>
      </p:pic>
      <p:sp>
        <p:nvSpPr>
          <p:cNvPr id="7" name="Rectangle 6"/>
          <p:cNvSpPr/>
          <p:nvPr/>
        </p:nvSpPr>
        <p:spPr>
          <a:xfrm>
            <a:off x="7212037" y="2644727"/>
            <a:ext cx="4421944" cy="646331"/>
          </a:xfrm>
          <a:prstGeom prst="rect">
            <a:avLst/>
          </a:prstGeom>
        </p:spPr>
        <p:txBody>
          <a:bodyPr wrap="square">
            <a:spAutoFit/>
          </a:bodyPr>
          <a:lstStyle/>
          <a:p>
            <a:r>
              <a:rPr lang="ru-RU" dirty="0" smtClean="0"/>
              <a:t>Александар Ивановић  ученик 2-3 </a:t>
            </a:r>
          </a:p>
          <a:p>
            <a:r>
              <a:rPr lang="ru-RU" dirty="0" smtClean="0"/>
              <a:t>ментор – учитељица  Снежана Вељковић</a:t>
            </a:r>
            <a:endParaRPr lang="sr-Latn-RS"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0411" r="4667" b="11282"/>
          <a:stretch/>
        </p:blipFill>
        <p:spPr>
          <a:xfrm rot="16200000">
            <a:off x="9130045" y="3203422"/>
            <a:ext cx="2035486" cy="2972386"/>
          </a:xfrm>
          <a:prstGeom prst="rect">
            <a:avLst/>
          </a:prstGeom>
        </p:spPr>
      </p:pic>
      <p:sp>
        <p:nvSpPr>
          <p:cNvPr id="9" name="Rectangle 8"/>
          <p:cNvSpPr/>
          <p:nvPr/>
        </p:nvSpPr>
        <p:spPr>
          <a:xfrm>
            <a:off x="7469944" y="5825161"/>
            <a:ext cx="4042117" cy="646331"/>
          </a:xfrm>
          <a:prstGeom prst="rect">
            <a:avLst/>
          </a:prstGeom>
        </p:spPr>
        <p:txBody>
          <a:bodyPr wrap="square">
            <a:spAutoFit/>
          </a:bodyPr>
          <a:lstStyle/>
          <a:p>
            <a:r>
              <a:rPr lang="ru-RU" dirty="0" smtClean="0"/>
              <a:t>Катарина Пумпаловић ученица  2-5 </a:t>
            </a:r>
          </a:p>
          <a:p>
            <a:r>
              <a:rPr lang="ru-RU" dirty="0" smtClean="0"/>
              <a:t> ментор – учитељица  Ана Пантић</a:t>
            </a:r>
            <a:endParaRPr lang="sr-Latn-RS"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8894" y="3754850"/>
            <a:ext cx="2620730" cy="2275673"/>
          </a:xfrm>
          <a:prstGeom prst="rect">
            <a:avLst/>
          </a:prstGeom>
        </p:spPr>
      </p:pic>
      <p:sp>
        <p:nvSpPr>
          <p:cNvPr id="11" name="Rectangle 10"/>
          <p:cNvSpPr/>
          <p:nvPr/>
        </p:nvSpPr>
        <p:spPr>
          <a:xfrm>
            <a:off x="4398498" y="429073"/>
            <a:ext cx="4632960" cy="1754326"/>
          </a:xfrm>
          <a:prstGeom prst="rect">
            <a:avLst/>
          </a:prstGeom>
        </p:spPr>
        <p:txBody>
          <a:bodyPr wrap="square">
            <a:spAutoFit/>
          </a:bodyPr>
          <a:lstStyle/>
          <a:p>
            <a:r>
              <a:rPr lang="ru-RU" b="1" dirty="0" smtClean="0">
                <a:solidFill>
                  <a:schemeClr val="bg1"/>
                </a:solidFill>
                <a:latin typeface="Arial" panose="020B0604020202020204" pitchFamily="34" charset="0"/>
                <a:cs typeface="Arial" panose="020B0604020202020204" pitchFamily="34" charset="0"/>
              </a:rPr>
              <a:t>ОШ“19.октобар“ </a:t>
            </a:r>
          </a:p>
          <a:p>
            <a:r>
              <a:rPr lang="ru-RU" b="1" dirty="0" smtClean="0">
                <a:solidFill>
                  <a:schemeClr val="bg1"/>
                </a:solidFill>
                <a:latin typeface="Arial" panose="020B0604020202020204" pitchFamily="34" charset="0"/>
                <a:cs typeface="Arial" panose="020B0604020202020204" pitchFamily="34" charset="0"/>
              </a:rPr>
              <a:t>Место: Маршић</a:t>
            </a:r>
          </a:p>
          <a:p>
            <a:r>
              <a:rPr lang="ru-RU" b="1" dirty="0" smtClean="0">
                <a:solidFill>
                  <a:schemeClr val="bg1"/>
                </a:solidFill>
                <a:latin typeface="Arial" panose="020B0604020202020204" pitchFamily="34" charset="0"/>
                <a:cs typeface="Arial" panose="020B0604020202020204" pitchFamily="34" charset="0"/>
              </a:rPr>
              <a:t>Држава: Република Србија</a:t>
            </a:r>
          </a:p>
          <a:p>
            <a:r>
              <a:rPr lang="ru-RU" b="1" dirty="0" smtClean="0">
                <a:solidFill>
                  <a:schemeClr val="bg1"/>
                </a:solidFill>
                <a:latin typeface="Arial" panose="020B0604020202020204" pitchFamily="34" charset="0"/>
                <a:cs typeface="Arial" panose="020B0604020202020204" pitchFamily="34" charset="0"/>
              </a:rPr>
              <a:t>Ученици 1.и 2.разреда</a:t>
            </a:r>
          </a:p>
          <a:p>
            <a:r>
              <a:rPr lang="ru-RU" b="1" dirty="0" smtClean="0">
                <a:solidFill>
                  <a:schemeClr val="bg1"/>
                </a:solidFill>
                <a:latin typeface="Arial" panose="020B0604020202020204" pitchFamily="34" charset="0"/>
                <a:cs typeface="Arial" panose="020B0604020202020204" pitchFamily="34" charset="0"/>
              </a:rPr>
              <a:t>*Ликовни конкурс </a:t>
            </a:r>
          </a:p>
          <a:p>
            <a:r>
              <a:rPr lang="ru-RU" b="1" dirty="0" smtClean="0">
                <a:solidFill>
                  <a:schemeClr val="bg1"/>
                </a:solidFill>
                <a:latin typeface="Arial" panose="020B0604020202020204" pitchFamily="34" charset="0"/>
                <a:cs typeface="Arial" panose="020B0604020202020204" pitchFamily="34" charset="0"/>
              </a:rPr>
              <a:t>“ Моја кућа на Месецу“</a:t>
            </a:r>
            <a:endParaRPr lang="ru-RU"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4236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39000">
              <a:srgbClr val="92D050"/>
            </a:gs>
            <a:gs pos="30000">
              <a:schemeClr val="accent6">
                <a:lumMod val="89000"/>
              </a:schemeClr>
            </a:gs>
            <a:gs pos="69000">
              <a:srgbClr val="002060"/>
            </a:gs>
            <a:gs pos="100000">
              <a:srgbClr val="C00000"/>
            </a:gs>
            <a:gs pos="22000">
              <a:srgbClr val="002060"/>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203980" y="2889627"/>
            <a:ext cx="5012789" cy="1754326"/>
          </a:xfrm>
          <a:prstGeom prst="rect">
            <a:avLst/>
          </a:prstGeom>
        </p:spPr>
        <p:txBody>
          <a:bodyPr wrap="square">
            <a:spAutoFit/>
          </a:bodyPr>
          <a:lstStyle/>
          <a:p>
            <a:r>
              <a:rPr lang="ru-RU" b="1" dirty="0" smtClean="0">
                <a:solidFill>
                  <a:schemeClr val="bg1"/>
                </a:solidFill>
                <a:latin typeface="Arial" panose="020B0604020202020204" pitchFamily="34" charset="0"/>
                <a:cs typeface="Arial" panose="020B0604020202020204" pitchFamily="34" charset="0"/>
              </a:rPr>
              <a:t>Ученици  од 5. до 8.разреда</a:t>
            </a:r>
          </a:p>
          <a:p>
            <a:r>
              <a:rPr lang="ru-RU" b="1" dirty="0" smtClean="0">
                <a:solidFill>
                  <a:schemeClr val="bg1"/>
                </a:solidFill>
                <a:latin typeface="Arial" panose="020B0604020202020204" pitchFamily="34" charset="0"/>
                <a:cs typeface="Arial" panose="020B0604020202020204" pitchFamily="34" charset="0"/>
              </a:rPr>
              <a:t>*ликовни конкурс</a:t>
            </a:r>
          </a:p>
          <a:p>
            <a:r>
              <a:rPr lang="ru-RU" b="1" dirty="0" smtClean="0">
                <a:solidFill>
                  <a:schemeClr val="bg1"/>
                </a:solidFill>
                <a:latin typeface="Arial" panose="020B0604020202020204" pitchFamily="34" charset="0"/>
                <a:cs typeface="Arial" panose="020B0604020202020204" pitchFamily="34" charset="0"/>
              </a:rPr>
              <a:t> „Кроз месечеву капију ка звездама“</a:t>
            </a:r>
            <a:endParaRPr lang="sr-Latn-RS" b="1" dirty="0" smtClean="0">
              <a:solidFill>
                <a:schemeClr val="bg1"/>
              </a:solidFill>
              <a:latin typeface="Arial" panose="020B0604020202020204" pitchFamily="34" charset="0"/>
              <a:cs typeface="Arial" panose="020B0604020202020204" pitchFamily="34" charset="0"/>
            </a:endParaRPr>
          </a:p>
          <a:p>
            <a:endParaRPr lang="ru-RU" b="1" dirty="0" smtClean="0">
              <a:solidFill>
                <a:schemeClr val="bg1"/>
              </a:solidFill>
              <a:latin typeface="Arial" panose="020B0604020202020204" pitchFamily="34" charset="0"/>
              <a:cs typeface="Arial" panose="020B0604020202020204" pitchFamily="34" charset="0"/>
            </a:endParaRPr>
          </a:p>
          <a:p>
            <a:r>
              <a:rPr lang="ru-RU" b="1" dirty="0" smtClean="0">
                <a:solidFill>
                  <a:schemeClr val="bg1"/>
                </a:solidFill>
                <a:latin typeface="Arial" panose="020B0604020202020204" pitchFamily="34" charset="0"/>
                <a:cs typeface="Arial" panose="020B0604020202020204" pitchFamily="34" charset="0"/>
              </a:rPr>
              <a:t>Ментор . Наставница Ликовне културе</a:t>
            </a:r>
          </a:p>
          <a:p>
            <a:r>
              <a:rPr lang="ru-RU" b="1" dirty="0" smtClean="0">
                <a:solidFill>
                  <a:schemeClr val="bg1"/>
                </a:solidFill>
                <a:latin typeface="Arial" panose="020B0604020202020204" pitchFamily="34" charset="0"/>
                <a:cs typeface="Arial" panose="020B0604020202020204" pitchFamily="34" charset="0"/>
              </a:rPr>
              <a:t>Славица Ђурђевић</a:t>
            </a:r>
            <a:endParaRPr lang="ru-RU"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015" r="6428"/>
          <a:stretch/>
        </p:blipFill>
        <p:spPr>
          <a:xfrm>
            <a:off x="4272772" y="4404025"/>
            <a:ext cx="3520730" cy="239885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622621">
            <a:off x="5760818" y="1382933"/>
            <a:ext cx="1924333" cy="342103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17576">
            <a:off x="577509" y="562411"/>
            <a:ext cx="3356309" cy="188792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9627138" y="4318768"/>
            <a:ext cx="1601584" cy="284726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7761">
            <a:off x="8945247" y="-245932"/>
            <a:ext cx="2033818" cy="2917168"/>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r="2872"/>
          <a:stretch/>
        </p:blipFill>
        <p:spPr>
          <a:xfrm rot="11222926">
            <a:off x="742396" y="4949174"/>
            <a:ext cx="2797805" cy="1620298"/>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b="3897"/>
          <a:stretch/>
        </p:blipFill>
        <p:spPr>
          <a:xfrm rot="10800000">
            <a:off x="10045239" y="2538015"/>
            <a:ext cx="1314387" cy="2245617"/>
          </a:xfrm>
          <a:prstGeom prst="rect">
            <a:avLst/>
          </a:prstGeom>
        </p:spPr>
      </p:pic>
      <p:sp>
        <p:nvSpPr>
          <p:cNvPr id="11" name="Rectangle 10"/>
          <p:cNvSpPr/>
          <p:nvPr/>
        </p:nvSpPr>
        <p:spPr>
          <a:xfrm>
            <a:off x="4037445" y="523961"/>
            <a:ext cx="3756057" cy="923330"/>
          </a:xfrm>
          <a:prstGeom prst="rect">
            <a:avLst/>
          </a:prstGeom>
        </p:spPr>
        <p:txBody>
          <a:bodyPr wrap="square">
            <a:spAutoFit/>
          </a:bodyPr>
          <a:lstStyle/>
          <a:p>
            <a:r>
              <a:rPr lang="ru-RU" b="1" dirty="0">
                <a:solidFill>
                  <a:schemeClr val="bg1"/>
                </a:solidFill>
                <a:latin typeface="Arial" panose="020B0604020202020204" pitchFamily="34" charset="0"/>
                <a:cs typeface="Arial" panose="020B0604020202020204" pitchFamily="34" charset="0"/>
              </a:rPr>
              <a:t>ОШ“19.октобар“ </a:t>
            </a:r>
          </a:p>
          <a:p>
            <a:r>
              <a:rPr lang="ru-RU" b="1" dirty="0" smtClean="0">
                <a:solidFill>
                  <a:schemeClr val="bg1"/>
                </a:solidFill>
                <a:latin typeface="Arial" panose="020B0604020202020204" pitchFamily="34" charset="0"/>
                <a:cs typeface="Arial" panose="020B0604020202020204" pitchFamily="34" charset="0"/>
              </a:rPr>
              <a:t>Место : Маршић</a:t>
            </a:r>
            <a:endParaRPr lang="ru-RU" b="1" dirty="0">
              <a:solidFill>
                <a:schemeClr val="bg1"/>
              </a:solidFill>
              <a:latin typeface="Arial" panose="020B0604020202020204" pitchFamily="34" charset="0"/>
              <a:cs typeface="Arial" panose="020B0604020202020204" pitchFamily="34" charset="0"/>
            </a:endParaRPr>
          </a:p>
          <a:p>
            <a:r>
              <a:rPr lang="ru-RU" b="1" dirty="0">
                <a:solidFill>
                  <a:schemeClr val="bg1"/>
                </a:solidFill>
                <a:latin typeface="Arial" panose="020B0604020202020204" pitchFamily="34" charset="0"/>
                <a:cs typeface="Arial" panose="020B0604020202020204" pitchFamily="34" charset="0"/>
              </a:rPr>
              <a:t>Држава: Република Србија</a:t>
            </a:r>
          </a:p>
        </p:txBody>
      </p:sp>
    </p:spTree>
    <p:extLst>
      <p:ext uri="{BB962C8B-B14F-4D97-AF65-F5344CB8AC3E}">
        <p14:creationId xmlns:p14="http://schemas.microsoft.com/office/powerpoint/2010/main" val="1522599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FFC000"/>
            </a:gs>
            <a:gs pos="62000">
              <a:schemeClr val="accent6">
                <a:lumMod val="40000"/>
                <a:lumOff val="60000"/>
              </a:schemeClr>
            </a:gs>
            <a:gs pos="0">
              <a:srgbClr val="00B050"/>
            </a:gs>
            <a:gs pos="17000">
              <a:srgbClr val="C00000"/>
            </a:gs>
            <a:gs pos="50000">
              <a:srgbClr val="0070C0"/>
            </a:gs>
            <a:gs pos="35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p:cNvSpPr/>
          <p:nvPr/>
        </p:nvSpPr>
        <p:spPr>
          <a:xfrm>
            <a:off x="3666979" y="193824"/>
            <a:ext cx="6897858" cy="369332"/>
          </a:xfrm>
          <a:prstGeom prst="rect">
            <a:avLst/>
          </a:prstGeom>
        </p:spPr>
        <p:txBody>
          <a:bodyPr wrap="square">
            <a:spAutoFit/>
          </a:bodyPr>
          <a:lstStyle/>
          <a:p>
            <a:r>
              <a:rPr lang="ru-RU" b="1" dirty="0" smtClean="0">
                <a:latin typeface="Arial" panose="020B0604020202020204" pitchFamily="34" charset="0"/>
                <a:cs typeface="Arial" panose="020B0604020202020204" pitchFamily="34" charset="0"/>
              </a:rPr>
              <a:t>Радови награђени  Дипломом  на литерарном конкурсу</a:t>
            </a:r>
            <a:endParaRPr lang="ru-RU" b="1" dirty="0">
              <a:latin typeface="Arial" panose="020B0604020202020204" pitchFamily="34" charset="0"/>
              <a:cs typeface="Arial" panose="020B0604020202020204" pitchFamily="34" charset="0"/>
            </a:endParaRPr>
          </a:p>
        </p:txBody>
      </p:sp>
      <p:sp>
        <p:nvSpPr>
          <p:cNvPr id="3" name="Rectangle 2"/>
          <p:cNvSpPr/>
          <p:nvPr/>
        </p:nvSpPr>
        <p:spPr>
          <a:xfrm>
            <a:off x="3666979" y="1238406"/>
            <a:ext cx="8220222" cy="5262979"/>
          </a:xfrm>
          <a:prstGeom prst="rect">
            <a:avLst/>
          </a:prstGeom>
        </p:spPr>
        <p:txBody>
          <a:bodyPr wrap="square">
            <a:spAutoFit/>
          </a:bodyPr>
          <a:lstStyle/>
          <a:p>
            <a:pPr algn="ctr"/>
            <a:r>
              <a:rPr lang="ru-RU" sz="1400" dirty="0" smtClean="0">
                <a:latin typeface="Arial" panose="020B0604020202020204" pitchFamily="34" charset="0"/>
                <a:cs typeface="Arial" panose="020B0604020202020204" pitchFamily="34" charset="0"/>
              </a:rPr>
              <a:t>Тема  „Са Месеца ка звездама“</a:t>
            </a:r>
          </a:p>
          <a:p>
            <a:pPr algn="ctr"/>
            <a:endParaRPr lang="ru-RU" sz="1400" dirty="0" smtClean="0">
              <a:latin typeface="Arial" panose="020B0604020202020204" pitchFamily="34" charset="0"/>
              <a:cs typeface="Arial" panose="020B0604020202020204" pitchFamily="34" charset="0"/>
            </a:endParaRPr>
          </a:p>
          <a:p>
            <a:r>
              <a:rPr lang="ru-RU" sz="1400" dirty="0" smtClean="0">
                <a:latin typeface="Arial" panose="020B0604020202020204" pitchFamily="34" charset="0"/>
                <a:cs typeface="Arial" panose="020B0604020202020204" pitchFamily="34" charset="0"/>
              </a:rPr>
              <a:t>Полетела  сам на Месец и слетела лагано. Била сам у ракети кад сам видела тамну страну Месеца. Угледала сам ванземаљце и патуљке. Била сам зачуђена. Трчали су по Месецу и по некад летели. То је зато што тамо нема гравитације. Питала сам свог робота у ракети да ли смем да се дружим са ванземаљцима. Није ми саветовала, јер су били непредвидиви. Посматрала сам их још мало и обавестила робота  Мели да желим да обиђем још нешто. Саветовала ми је да идем на Венеру, јер је близу.</a:t>
            </a:r>
          </a:p>
          <a:p>
            <a:r>
              <a:rPr lang="ru-RU" sz="1400" dirty="0" smtClean="0">
                <a:latin typeface="Arial" panose="020B0604020202020204" pitchFamily="34" charset="0"/>
                <a:cs typeface="Arial" panose="020B0604020202020204" pitchFamily="34" charset="0"/>
              </a:rPr>
              <a:t>Послушала сам је и са  Месеца пошла сам на Венеру. Кад сам слетела хтела сам да изађем, али било је вруће. Видела сам пукотине из којих је провиривала лава. То је  друга планета и није као моја Земља. Нисам излазила, јер ме је Мели  опоменула  да нема ваздуха.</a:t>
            </a:r>
          </a:p>
          <a:p>
            <a:r>
              <a:rPr lang="ru-RU" sz="1400" dirty="0" smtClean="0">
                <a:latin typeface="Arial" panose="020B0604020202020204" pitchFamily="34" charset="0"/>
                <a:cs typeface="Arial" panose="020B0604020202020204" pitchFamily="34" charset="0"/>
              </a:rPr>
              <a:t>Вратила сам се на планету Земљу. Имала сам идеју да направим машину за путовање кроз време. Помагала ми је Мели. Када смо завршиле желела сам да испробам и одем у прошлост. О диносаурусима сам читала и пуно замишљала њихов живот. Временска машина ми је помогла да одем у то време. Били су велики као три стана. Дрвеће је било много велико. Људи су тада живели у пећинама. Диносауруси су били много снажни и брзи. Један ме је угледао и потрчао према мени. Појурила сам и сва задихана улетела у временску машину. Зажмурила сам и желела да се вратим мами и тати.</a:t>
            </a:r>
          </a:p>
          <a:p>
            <a:r>
              <a:rPr lang="ru-RU" sz="1400" dirty="0" smtClean="0">
                <a:latin typeface="Arial" panose="020B0604020202020204" pitchFamily="34" charset="0"/>
                <a:cs typeface="Arial" panose="020B0604020202020204" pitchFamily="34" charset="0"/>
              </a:rPr>
              <a:t>Када сам отворила очи било ми је много лепо у својој соби. Књига коју сам држала у руци ме је подсетила да сам се успешно вратила из маште.</a:t>
            </a:r>
          </a:p>
          <a:p>
            <a:pPr algn="r"/>
            <a:r>
              <a:rPr lang="ru-RU" sz="1400" dirty="0" smtClean="0">
                <a:latin typeface="Arial" panose="020B0604020202020204" pitchFamily="34" charset="0"/>
                <a:cs typeface="Arial" panose="020B0604020202020204" pitchFamily="34" charset="0"/>
              </a:rPr>
              <a:t>ОШ“19.октобар“ Маршић ИО Д. Комарице</a:t>
            </a:r>
          </a:p>
          <a:p>
            <a:pPr algn="r"/>
            <a:r>
              <a:rPr lang="ru-RU" sz="1400" dirty="0" smtClean="0">
                <a:latin typeface="Arial" panose="020B0604020202020204" pitchFamily="34" charset="0"/>
                <a:cs typeface="Arial" panose="020B0604020202020204" pitchFamily="34" charset="0"/>
              </a:rPr>
              <a:t>Држава: Република Србија</a:t>
            </a:r>
          </a:p>
          <a:p>
            <a:pPr algn="r"/>
            <a:r>
              <a:rPr lang="ru-RU" sz="1400" dirty="0" smtClean="0">
                <a:latin typeface="Arial" panose="020B0604020202020204" pitchFamily="34" charset="0"/>
                <a:cs typeface="Arial" panose="020B0604020202020204" pitchFamily="34" charset="0"/>
              </a:rPr>
              <a:t>Ирена Ђорић  разред 3/3</a:t>
            </a:r>
          </a:p>
          <a:p>
            <a:pPr algn="r"/>
            <a:r>
              <a:rPr lang="ru-RU" sz="1400" dirty="0" smtClean="0">
                <a:latin typeface="Arial" panose="020B0604020202020204" pitchFamily="34" charset="0"/>
                <a:cs typeface="Arial" panose="020B0604020202020204" pitchFamily="34" charset="0"/>
              </a:rPr>
              <a:t>Ментор – учитељица  Снежана Вељковић</a:t>
            </a:r>
            <a:endParaRPr lang="ru-RU" sz="1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50819" y="2251356"/>
            <a:ext cx="1298561" cy="2304488"/>
          </a:xfrm>
          <a:prstGeom prst="rect">
            <a:avLst/>
          </a:prstGeom>
        </p:spPr>
      </p:pic>
    </p:spTree>
    <p:extLst>
      <p:ext uri="{BB962C8B-B14F-4D97-AF65-F5344CB8AC3E}">
        <p14:creationId xmlns:p14="http://schemas.microsoft.com/office/powerpoint/2010/main" val="1784625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32000">
              <a:srgbClr val="7030A0"/>
            </a:gs>
            <a:gs pos="24000">
              <a:schemeClr val="accent6">
                <a:lumMod val="89000"/>
              </a:schemeClr>
            </a:gs>
            <a:gs pos="9000">
              <a:schemeClr val="accent4">
                <a:lumMod val="60000"/>
                <a:lumOff val="40000"/>
              </a:schemeClr>
            </a:gs>
            <a:gs pos="51000">
              <a:schemeClr val="accent4">
                <a:lumMod val="40000"/>
                <a:lumOff val="60000"/>
              </a:schemeClr>
            </a:gs>
            <a:gs pos="9000">
              <a:srgbClr val="FFC000"/>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153378" y="1405971"/>
            <a:ext cx="11873132" cy="5223033"/>
          </a:xfrm>
          <a:prstGeom prst="rect">
            <a:avLst/>
          </a:prstGeom>
        </p:spPr>
        <p:txBody>
          <a:bodyPr wrap="square">
            <a:spAutoFit/>
          </a:bodyPr>
          <a:lstStyle/>
          <a:p>
            <a:pPr algn="ctr">
              <a:lnSpc>
                <a:spcPct val="150000"/>
              </a:lnSpc>
            </a:pPr>
            <a:r>
              <a:rPr lang="ru-RU" sz="1400" dirty="0" smtClean="0">
                <a:latin typeface="Arial" panose="020B0604020202020204" pitchFamily="34" charset="0"/>
                <a:cs typeface="Arial" panose="020B0604020202020204" pitchFamily="34" charset="0"/>
              </a:rPr>
              <a:t>Тема  „Са Месеца ка звездама“</a:t>
            </a:r>
          </a:p>
          <a:p>
            <a:pPr>
              <a:lnSpc>
                <a:spcPct val="150000"/>
              </a:lnSpc>
            </a:pPr>
            <a:endParaRPr lang="ru-RU" sz="1400" dirty="0" smtClean="0">
              <a:latin typeface="Arial" panose="020B0604020202020204" pitchFamily="34" charset="0"/>
              <a:cs typeface="Arial" panose="020B0604020202020204" pitchFamily="34" charset="0"/>
            </a:endParaRPr>
          </a:p>
          <a:p>
            <a:pPr>
              <a:lnSpc>
                <a:spcPct val="150000"/>
              </a:lnSpc>
            </a:pPr>
            <a:r>
              <a:rPr lang="ru-RU" sz="1400" dirty="0" smtClean="0">
                <a:latin typeface="Arial" panose="020B0604020202020204" pitchFamily="34" charset="0"/>
                <a:cs typeface="Arial" panose="020B0604020202020204" pitchFamily="34" charset="0"/>
              </a:rPr>
              <a:t>Ракета полако креће и  идемо у Свемир. Полетели смо са циљем да на овој екскурзији видимо планете Сунчевог система. Учили смо о планетама, али је занимљивије када их обиђемо и видимо. </a:t>
            </a:r>
          </a:p>
          <a:p>
            <a:pPr>
              <a:lnSpc>
                <a:spcPct val="150000"/>
              </a:lnSpc>
            </a:pPr>
            <a:r>
              <a:rPr lang="ru-RU" sz="1400" dirty="0" smtClean="0">
                <a:latin typeface="Arial" panose="020B0604020202020204" pitchFamily="34" charset="0"/>
                <a:cs typeface="Arial" panose="020B0604020202020204" pitchFamily="34" charset="0"/>
              </a:rPr>
              <a:t>Пролазимо поред великог Сунца. Из нашег свемирског аутобуса видимо како промичу планете: Меркур, Венера, Земља, Марс, Јупитер, Сатурн, Уран, Нептун и нека космичка каменита прашина.</a:t>
            </a:r>
          </a:p>
          <a:p>
            <a:pPr>
              <a:lnSpc>
                <a:spcPct val="150000"/>
              </a:lnSpc>
            </a:pPr>
            <a:r>
              <a:rPr lang="ru-RU" sz="1400" dirty="0" smtClean="0">
                <a:latin typeface="Arial" panose="020B0604020202020204" pitchFamily="34" charset="0"/>
                <a:cs typeface="Arial" panose="020B0604020202020204" pitchFamily="34" charset="0"/>
              </a:rPr>
              <a:t>На повратку за секунду слећемо на Месец. Дочекали су нас ванземаљци и одвели на тамну страну Месеца. Играли смо се жмурке. Док су нас тражили ми смо се погледима договорили да уђемо у наш аутобус и да побегнемо. Оставили смо их да  нас траже по тим кратерима. Нисмо имали  времена за поздрав. А можда би и они желели са нама, а нису платили место.</a:t>
            </a:r>
          </a:p>
          <a:p>
            <a:pPr>
              <a:lnSpc>
                <a:spcPct val="150000"/>
              </a:lnSpc>
            </a:pPr>
            <a:r>
              <a:rPr lang="ru-RU" sz="1400" dirty="0" smtClean="0">
                <a:latin typeface="Arial" panose="020B0604020202020204" pitchFamily="34" charset="0"/>
                <a:cs typeface="Arial" panose="020B0604020202020204" pitchFamily="34" charset="0"/>
              </a:rPr>
              <a:t>Враћамо се весели и насмејани на нашу Земљу. Слећемо на космодром. Имали смо лепе доживљаје које ћемо причати родитељима.</a:t>
            </a:r>
          </a:p>
          <a:p>
            <a:pPr>
              <a:lnSpc>
                <a:spcPct val="150000"/>
              </a:lnSpc>
            </a:pPr>
            <a:r>
              <a:rPr lang="ru-RU" sz="1400" dirty="0" smtClean="0">
                <a:latin typeface="Arial" panose="020B0604020202020204" pitchFamily="34" charset="0"/>
                <a:cs typeface="Arial" panose="020B0604020202020204" pitchFamily="34" charset="0"/>
              </a:rPr>
              <a:t>Следећа екскурзија нам је још интересантнија! Андромеда нас чека.</a:t>
            </a:r>
          </a:p>
          <a:p>
            <a:pPr>
              <a:lnSpc>
                <a:spcPct val="150000"/>
              </a:lnSpc>
            </a:pPr>
            <a:endParaRPr lang="ru-RU" sz="1400" dirty="0" smtClean="0">
              <a:latin typeface="Arial" panose="020B0604020202020204" pitchFamily="34" charset="0"/>
              <a:cs typeface="Arial" panose="020B0604020202020204" pitchFamily="34" charset="0"/>
            </a:endParaRPr>
          </a:p>
          <a:p>
            <a:pPr algn="r">
              <a:lnSpc>
                <a:spcPct val="150000"/>
              </a:lnSpc>
            </a:pPr>
            <a:r>
              <a:rPr lang="ru-RU" sz="1400" dirty="0" smtClean="0">
                <a:latin typeface="Arial" panose="020B0604020202020204" pitchFamily="34" charset="0"/>
                <a:cs typeface="Arial" panose="020B0604020202020204" pitchFamily="34" charset="0"/>
              </a:rPr>
              <a:t>ОШ“19.октобар“ Маршић ИО Д. Комарице</a:t>
            </a:r>
          </a:p>
          <a:p>
            <a:pPr algn="r">
              <a:lnSpc>
                <a:spcPct val="150000"/>
              </a:lnSpc>
            </a:pPr>
            <a:r>
              <a:rPr lang="ru-RU" sz="1400" dirty="0" smtClean="0">
                <a:latin typeface="Arial" panose="020B0604020202020204" pitchFamily="34" charset="0"/>
                <a:cs typeface="Arial" panose="020B0604020202020204" pitchFamily="34" charset="0"/>
              </a:rPr>
              <a:t>Држава: Република Србија</a:t>
            </a:r>
          </a:p>
          <a:p>
            <a:pPr algn="r">
              <a:lnSpc>
                <a:spcPct val="150000"/>
              </a:lnSpc>
            </a:pPr>
            <a:r>
              <a:rPr lang="ru-RU" sz="1400" dirty="0" smtClean="0">
                <a:latin typeface="Arial" panose="020B0604020202020204" pitchFamily="34" charset="0"/>
                <a:cs typeface="Arial" panose="020B0604020202020204" pitchFamily="34" charset="0"/>
              </a:rPr>
              <a:t>Филип Миладиновић  разред 4/3</a:t>
            </a:r>
          </a:p>
          <a:p>
            <a:pPr algn="r">
              <a:lnSpc>
                <a:spcPct val="150000"/>
              </a:lnSpc>
            </a:pPr>
            <a:r>
              <a:rPr lang="ru-RU" sz="1400" dirty="0" smtClean="0">
                <a:latin typeface="Arial" panose="020B0604020202020204" pitchFamily="34" charset="0"/>
                <a:cs typeface="Arial" panose="020B0604020202020204" pitchFamily="34" charset="0"/>
              </a:rPr>
              <a:t>Ментор – учитељица  Марија Јаковљевић</a:t>
            </a:r>
            <a:endParaRPr lang="ru-RU" sz="1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1790" y="267287"/>
            <a:ext cx="1607917" cy="1807698"/>
          </a:xfrm>
          <a:prstGeom prst="rect">
            <a:avLst/>
          </a:prstGeom>
        </p:spPr>
      </p:pic>
    </p:spTree>
    <p:extLst>
      <p:ext uri="{BB962C8B-B14F-4D97-AF65-F5344CB8AC3E}">
        <p14:creationId xmlns:p14="http://schemas.microsoft.com/office/powerpoint/2010/main" val="354953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p:cNvSpPr/>
          <p:nvPr/>
        </p:nvSpPr>
        <p:spPr>
          <a:xfrm>
            <a:off x="3378786" y="19140"/>
            <a:ext cx="7948247" cy="6838860"/>
          </a:xfrm>
          <a:prstGeom prst="rect">
            <a:avLst/>
          </a:prstGeom>
        </p:spPr>
        <p:txBody>
          <a:bodyPr wrap="square">
            <a:spAutoFit/>
          </a:bodyPr>
          <a:lstStyle/>
          <a:p>
            <a:pPr>
              <a:lnSpc>
                <a:spcPct val="150000"/>
              </a:lnSpc>
            </a:pPr>
            <a:r>
              <a:rPr lang="sr-Latn-RS" sz="1400" b="1" dirty="0" smtClean="0">
                <a:latin typeface="Arial" panose="020B0604020202020204" pitchFamily="34" charset="0"/>
                <a:cs typeface="Arial" panose="020B0604020202020204" pitchFamily="34" charset="0"/>
              </a:rPr>
              <a:t>„Sa meseca ka zvezdama“</a:t>
            </a:r>
            <a:endParaRPr lang="sr-Cyrl-RS" sz="1400" b="1" dirty="0" smtClean="0">
              <a:latin typeface="Arial" panose="020B0604020202020204" pitchFamily="34" charset="0"/>
              <a:cs typeface="Arial" panose="020B0604020202020204" pitchFamily="34" charset="0"/>
            </a:endParaRPr>
          </a:p>
          <a:p>
            <a:pPr>
              <a:lnSpc>
                <a:spcPct val="150000"/>
              </a:lnSpc>
            </a:pPr>
            <a:endParaRPr lang="sr-Latn-RS" sz="1400" b="1" dirty="0" smtClean="0">
              <a:latin typeface="Arial" panose="020B0604020202020204" pitchFamily="34" charset="0"/>
              <a:cs typeface="Arial" panose="020B0604020202020204" pitchFamily="34" charset="0"/>
            </a:endParaRPr>
          </a:p>
          <a:p>
            <a:pPr>
              <a:lnSpc>
                <a:spcPct val="150000"/>
              </a:lnSpc>
            </a:pPr>
            <a:r>
              <a:rPr lang="sr-Latn-RS" sz="1400" b="1" dirty="0" smtClean="0">
                <a:latin typeface="Arial" panose="020B0604020202020204" pitchFamily="34" charset="0"/>
                <a:cs typeface="Arial" panose="020B0604020202020204" pitchFamily="34" charset="0"/>
              </a:rPr>
              <a:t>    Ljudi na odmor idu u svemir. Sa planete Zemlje idu turističkom raketom. Kad stignu na mesec već su u odelima. Tu ulaze u leteće automobile i kreću na putovanje.</a:t>
            </a:r>
            <a:endParaRPr lang="sr-Cyrl-RS" sz="1400" b="1" dirty="0" smtClean="0">
              <a:latin typeface="Arial" panose="020B0604020202020204" pitchFamily="34" charset="0"/>
              <a:cs typeface="Arial" panose="020B0604020202020204" pitchFamily="34" charset="0"/>
            </a:endParaRPr>
          </a:p>
          <a:p>
            <a:pPr>
              <a:lnSpc>
                <a:spcPct val="150000"/>
              </a:lnSpc>
            </a:pPr>
            <a:endParaRPr lang="sr-Latn-RS" sz="1400" b="1" dirty="0" smtClean="0">
              <a:latin typeface="Arial" panose="020B0604020202020204" pitchFamily="34" charset="0"/>
              <a:cs typeface="Arial" panose="020B0604020202020204" pitchFamily="34" charset="0"/>
            </a:endParaRPr>
          </a:p>
          <a:p>
            <a:pPr>
              <a:lnSpc>
                <a:spcPct val="150000"/>
              </a:lnSpc>
            </a:pPr>
            <a:r>
              <a:rPr lang="sr-Latn-RS" sz="1400" b="1" dirty="0" smtClean="0">
                <a:latin typeface="Arial" panose="020B0604020202020204" pitchFamily="34" charset="0"/>
                <a:cs typeface="Arial" panose="020B0604020202020204" pitchFamily="34" charset="0"/>
              </a:rPr>
              <a:t>  Prvo će videti Mars koji je hladan, a spolja izgleda kao najveća pustinja u celom svemiru.  Onda će videti milione zvezda koje mogu i najstarije i najozbiljnije ljude vratiti u detinjstvo svojim prelepim sjajem. </a:t>
            </a:r>
            <a:endParaRPr lang="sr-Cyrl-RS" sz="1400" b="1" dirty="0" smtClean="0">
              <a:latin typeface="Arial" panose="020B0604020202020204" pitchFamily="34" charset="0"/>
              <a:cs typeface="Arial" panose="020B0604020202020204" pitchFamily="34" charset="0"/>
            </a:endParaRPr>
          </a:p>
          <a:p>
            <a:pPr>
              <a:lnSpc>
                <a:spcPct val="150000"/>
              </a:lnSpc>
            </a:pPr>
            <a:r>
              <a:rPr lang="sr-Latn-RS" sz="1400" b="1" dirty="0" smtClean="0">
                <a:latin typeface="Arial" panose="020B0604020202020204" pitchFamily="34" charset="0"/>
                <a:cs typeface="Arial" panose="020B0604020202020204" pitchFamily="34" charset="0"/>
              </a:rPr>
              <a:t>Druge planete samo će dočarati ovo putovanje. Svugde su zvezde i planete koje predstavljaju samo jedan deo ovog prelepog, beskonačnog prostranstva u kom je svako mesto posebno na svoj način. Dok prolaze pored crne livade treperavih zvezda, ljudi ne mogu odvojiti pogled sa njih. </a:t>
            </a:r>
            <a:endParaRPr lang="sr-Cyrl-RS" sz="1400" b="1" dirty="0" smtClean="0">
              <a:latin typeface="Arial" panose="020B0604020202020204" pitchFamily="34" charset="0"/>
              <a:cs typeface="Arial" panose="020B0604020202020204" pitchFamily="34" charset="0"/>
            </a:endParaRPr>
          </a:p>
          <a:p>
            <a:pPr>
              <a:lnSpc>
                <a:spcPct val="150000"/>
              </a:lnSpc>
            </a:pPr>
            <a:r>
              <a:rPr lang="sr-Latn-RS" sz="1400" b="1" dirty="0" smtClean="0">
                <a:latin typeface="Arial" panose="020B0604020202020204" pitchFamily="34" charset="0"/>
                <a:cs typeface="Arial" panose="020B0604020202020204" pitchFamily="34" charset="0"/>
              </a:rPr>
              <a:t>Neki slikaju, drugi crtaju, a neki samo posmatraju ovaj veličanstven prizor.  Kad se vraćaju isto mogu videti čuda svemira.</a:t>
            </a:r>
          </a:p>
          <a:p>
            <a:pPr>
              <a:lnSpc>
                <a:spcPct val="150000"/>
              </a:lnSpc>
            </a:pPr>
            <a:r>
              <a:rPr lang="sr-Latn-RS" sz="1400" b="1" dirty="0" smtClean="0">
                <a:latin typeface="Arial" panose="020B0604020202020204" pitchFamily="34" charset="0"/>
                <a:cs typeface="Arial" panose="020B0604020202020204" pitchFamily="34" charset="0"/>
              </a:rPr>
              <a:t>  Ova putovanja svima ostaju u sećanju do kraja života. </a:t>
            </a:r>
          </a:p>
          <a:p>
            <a:pPr>
              <a:lnSpc>
                <a:spcPct val="150000"/>
              </a:lnSpc>
            </a:pPr>
            <a:endParaRPr lang="sr-Latn-RS" sz="1400" b="1" dirty="0" smtClean="0">
              <a:latin typeface="Arial" panose="020B0604020202020204" pitchFamily="34" charset="0"/>
              <a:cs typeface="Arial" panose="020B0604020202020204" pitchFamily="34" charset="0"/>
            </a:endParaRPr>
          </a:p>
          <a:p>
            <a:pPr algn="r">
              <a:lnSpc>
                <a:spcPct val="150000"/>
              </a:lnSpc>
            </a:pPr>
            <a:r>
              <a:rPr lang="sr-Latn-RS" sz="1400" b="1" dirty="0" smtClean="0">
                <a:solidFill>
                  <a:srgbClr val="C00000"/>
                </a:solidFill>
                <a:latin typeface="Arial" panose="020B0604020202020204" pitchFamily="34" charset="0"/>
                <a:cs typeface="Arial" panose="020B0604020202020204" pitchFamily="34" charset="0"/>
              </a:rPr>
              <a:t>OŠ“Milan Mijalković“ </a:t>
            </a:r>
          </a:p>
          <a:p>
            <a:pPr algn="r">
              <a:lnSpc>
                <a:spcPct val="150000"/>
              </a:lnSpc>
            </a:pPr>
            <a:r>
              <a:rPr lang="sr-Latn-RS" sz="1400" b="1" dirty="0" smtClean="0">
                <a:solidFill>
                  <a:srgbClr val="C00000"/>
                </a:solidFill>
                <a:latin typeface="Arial" panose="020B0604020202020204" pitchFamily="34" charset="0"/>
                <a:cs typeface="Arial" panose="020B0604020202020204" pitchFamily="34" charset="0"/>
              </a:rPr>
              <a:t>Mesto: Jagodina</a:t>
            </a:r>
          </a:p>
          <a:p>
            <a:pPr algn="r">
              <a:lnSpc>
                <a:spcPct val="150000"/>
              </a:lnSpc>
            </a:pPr>
            <a:r>
              <a:rPr lang="sr-Latn-RS" sz="1400" b="1" dirty="0" smtClean="0">
                <a:solidFill>
                  <a:srgbClr val="C00000"/>
                </a:solidFill>
                <a:latin typeface="Arial" panose="020B0604020202020204" pitchFamily="34" charset="0"/>
                <a:cs typeface="Arial" panose="020B0604020202020204" pitchFamily="34" charset="0"/>
              </a:rPr>
              <a:t>Država: Republika Srbija</a:t>
            </a:r>
          </a:p>
          <a:p>
            <a:pPr algn="r">
              <a:lnSpc>
                <a:spcPct val="150000"/>
              </a:lnSpc>
            </a:pPr>
            <a:r>
              <a:rPr lang="sr-Latn-RS" sz="1400" b="1" dirty="0" smtClean="0">
                <a:solidFill>
                  <a:srgbClr val="C00000"/>
                </a:solidFill>
                <a:latin typeface="Arial" panose="020B0604020202020204" pitchFamily="34" charset="0"/>
                <a:cs typeface="Arial" panose="020B0604020202020204" pitchFamily="34" charset="0"/>
              </a:rPr>
              <a:t>Viktor Marinković učenik 4/1</a:t>
            </a:r>
          </a:p>
          <a:p>
            <a:pPr algn="r">
              <a:lnSpc>
                <a:spcPct val="150000"/>
              </a:lnSpc>
            </a:pPr>
            <a:r>
              <a:rPr lang="sr-Latn-RS" sz="1400" b="1" dirty="0" smtClean="0">
                <a:solidFill>
                  <a:srgbClr val="C00000"/>
                </a:solidFill>
                <a:latin typeface="Arial" panose="020B0604020202020204" pitchFamily="34" charset="0"/>
                <a:cs typeface="Arial" panose="020B0604020202020204" pitchFamily="34" charset="0"/>
              </a:rPr>
              <a:t>Mentor – učiteljica</a:t>
            </a:r>
            <a:r>
              <a:rPr lang="sr-Cyrl-RS" sz="1400" b="1" dirty="0" smtClean="0">
                <a:solidFill>
                  <a:srgbClr val="C00000"/>
                </a:solidFill>
                <a:latin typeface="Arial" panose="020B0604020202020204" pitchFamily="34" charset="0"/>
                <a:cs typeface="Arial" panose="020B0604020202020204" pitchFamily="34" charset="0"/>
              </a:rPr>
              <a:t>  </a:t>
            </a:r>
            <a:r>
              <a:rPr lang="sr-Latn-RS" sz="1400" b="1" dirty="0" smtClean="0">
                <a:solidFill>
                  <a:srgbClr val="C00000"/>
                </a:solidFill>
                <a:latin typeface="Arial" panose="020B0604020202020204" pitchFamily="34" charset="0"/>
                <a:cs typeface="Arial" panose="020B0604020202020204" pitchFamily="34" charset="0"/>
              </a:rPr>
              <a:t>Snežana Marković</a:t>
            </a:r>
            <a:endParaRPr lang="sr-Latn-RS" sz="1400" b="1"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007" y="5180710"/>
            <a:ext cx="1836193" cy="1321690"/>
          </a:xfrm>
          <a:prstGeom prst="rect">
            <a:avLst/>
          </a:prstGeom>
        </p:spPr>
      </p:pic>
    </p:spTree>
    <p:extLst>
      <p:ext uri="{BB962C8B-B14F-4D97-AF65-F5344CB8AC3E}">
        <p14:creationId xmlns:p14="http://schemas.microsoft.com/office/powerpoint/2010/main" val="4065314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1" y="454088"/>
            <a:ext cx="12009119" cy="6001643"/>
          </a:xfrm>
          <a:prstGeom prst="rect">
            <a:avLst/>
          </a:prstGeom>
        </p:spPr>
        <p:txBody>
          <a:bodyPr wrap="square">
            <a:spAutoFit/>
          </a:bodyPr>
          <a:lstStyle/>
          <a:p>
            <a:r>
              <a:rPr lang="ru-RU" sz="1600" dirty="0" smtClean="0">
                <a:latin typeface="Arial" panose="020B0604020202020204" pitchFamily="34" charset="0"/>
                <a:cs typeface="Arial" panose="020B0604020202020204" pitchFamily="34" charset="0"/>
              </a:rPr>
              <a:t>"</a:t>
            </a:r>
            <a:r>
              <a:rPr lang="ru-RU" sz="1600" b="1" dirty="0" smtClean="0">
                <a:latin typeface="Arial" panose="020B0604020202020204" pitchFamily="34" charset="0"/>
                <a:cs typeface="Arial" panose="020B0604020202020204" pitchFamily="34" charset="0"/>
              </a:rPr>
              <a:t>Месец - тајанствени путник"</a:t>
            </a:r>
            <a:endParaRPr lang="ru-RU" sz="1600" dirty="0" smtClean="0">
              <a:latin typeface="Arial" panose="020B0604020202020204" pitchFamily="34" charset="0"/>
              <a:cs typeface="Arial" panose="020B0604020202020204" pitchFamily="34" charset="0"/>
            </a:endParaRPr>
          </a:p>
          <a:p>
            <a:endParaRPr lang="ru-RU" sz="1600" dirty="0" smtClean="0">
              <a:latin typeface="Arial" panose="020B0604020202020204" pitchFamily="34" charset="0"/>
              <a:cs typeface="Arial" panose="020B0604020202020204" pitchFamily="34" charset="0"/>
            </a:endParaRPr>
          </a:p>
          <a:p>
            <a:r>
              <a:rPr lang="ru-RU" sz="1600" dirty="0" smtClean="0">
                <a:latin typeface="Arial" panose="020B0604020202020204" pitchFamily="34" charset="0"/>
                <a:cs typeface="Arial" panose="020B0604020202020204" pitchFamily="34" charset="0"/>
              </a:rPr>
              <a:t>Месец је природни сателит планете Земље.  Постоје различите чињенице како је он настао. Најчувенија је да се Земља сударила са непознатом планетом  пре више милијарди година.  Али... постоји и прича у којој се тврди другачије...</a:t>
            </a:r>
          </a:p>
          <a:p>
            <a:endParaRPr lang="ru-RU" sz="1600" dirty="0" smtClean="0">
              <a:latin typeface="Arial" panose="020B0604020202020204" pitchFamily="34" charset="0"/>
              <a:cs typeface="Arial" panose="020B0604020202020204" pitchFamily="34" charset="0"/>
            </a:endParaRPr>
          </a:p>
          <a:p>
            <a:r>
              <a:rPr lang="ru-RU" sz="1600" dirty="0" smtClean="0">
                <a:latin typeface="Arial" panose="020B0604020202020204" pitchFamily="34" charset="0"/>
                <a:cs typeface="Arial" panose="020B0604020202020204" pitchFamily="34" charset="0"/>
              </a:rPr>
              <a:t>"Луна! Луна време је за спавање! Луна!" Ето,то је моја мама. Увек престрога госпођа са дугачким вратом и високом смеђом пунђом. </a:t>
            </a:r>
          </a:p>
          <a:p>
            <a:r>
              <a:rPr lang="ru-RU" sz="1600" dirty="0" smtClean="0">
                <a:latin typeface="Arial" panose="020B0604020202020204" pitchFamily="34" charset="0"/>
                <a:cs typeface="Arial" panose="020B0604020202020204" pitchFamily="34" charset="0"/>
              </a:rPr>
              <a:t>"Долазим мама!" Ух, зар не може макар мало да ме поштеди? Скачем са комшијског крова на прозор моје собе. Мама стоји и прекорно ме гледа. Иза ње је Анабел,моја старија сестра- дама баш као и њена мајка! Зло се смејуљи.Гледам их. Не занима ме шта оне мисле о томе што свако вече излазим на комшијски кров да бих гледала звезде. Волим то и, шта више, желим да постанем астроном кад порастем! "Зашто си опет била на комшијском крову?" -мама ме враћа у стварност. "Да Луна, зашто?"-Анабел се надовезује. Њих две желе да ја упишем исту школу за даме као и Анабел. Зашто?!</a:t>
            </a:r>
          </a:p>
          <a:p>
            <a:r>
              <a:rPr lang="ru-RU" sz="1600" dirty="0" smtClean="0">
                <a:latin typeface="Arial" panose="020B0604020202020204" pitchFamily="34" charset="0"/>
                <a:cs typeface="Arial" panose="020B0604020202020204" pitchFamily="34" charset="0"/>
              </a:rPr>
              <a:t>Под један: како бих постала права дама,а не луда тинејџерка каква сам сада, а под два:како би Анабел могла да ме посматра и пренесе мами баш сваку  ситницу коју изговорим или урадим -као ,на пример САДА! </a:t>
            </a:r>
          </a:p>
          <a:p>
            <a:r>
              <a:rPr lang="ru-RU" sz="1600" dirty="0" smtClean="0">
                <a:latin typeface="Arial" panose="020B0604020202020204" pitchFamily="34" charset="0"/>
                <a:cs typeface="Arial" panose="020B0604020202020204" pitchFamily="34" charset="0"/>
              </a:rPr>
              <a:t>"Изашла сам зато што сам желела да гледам звезде. А и у осталом , зар ниси ,након татине смрти, изјавила да те не занима шта радим?" Отац ми је преминуо пре седам година. Тада сам имала само пет година.Мама је почела да  криви мене због његове смрти и од тад ми уништава сваки дан. </a:t>
            </a:r>
          </a:p>
          <a:p>
            <a:r>
              <a:rPr lang="ru-RU" sz="1600" dirty="0" smtClean="0">
                <a:latin typeface="Arial" panose="020B0604020202020204" pitchFamily="34" charset="0"/>
                <a:cs typeface="Arial" panose="020B0604020202020204" pitchFamily="34" charset="0"/>
              </a:rPr>
              <a:t>"Следећи пут када изађеш бићеш строго кажњена!"</a:t>
            </a:r>
          </a:p>
          <a:p>
            <a:r>
              <a:rPr lang="ru-RU" sz="1600" dirty="0" smtClean="0">
                <a:latin typeface="Arial" panose="020B0604020202020204" pitchFamily="34" charset="0"/>
                <a:cs typeface="Arial" panose="020B0604020202020204" pitchFamily="34" charset="0"/>
              </a:rPr>
              <a:t>" Ма важи...није као да си то рекла претходних тринаест пута. "</a:t>
            </a:r>
          </a:p>
          <a:p>
            <a:r>
              <a:rPr lang="ru-RU" sz="1600" dirty="0" smtClean="0">
                <a:latin typeface="Arial" panose="020B0604020202020204" pitchFamily="34" charset="0"/>
                <a:cs typeface="Arial" panose="020B0604020202020204" pitchFamily="34" charset="0"/>
              </a:rPr>
              <a:t>"Луна не разговарај тако са мамом!", Анабел се надовезује</a:t>
            </a:r>
          </a:p>
          <a:p>
            <a:r>
              <a:rPr lang="ru-RU" sz="1600" dirty="0" smtClean="0">
                <a:latin typeface="Arial" panose="020B0604020202020204" pitchFamily="34" charset="0"/>
                <a:cs typeface="Arial" panose="020B0604020202020204" pitchFamily="34" charset="0"/>
              </a:rPr>
              <a:t>"Једино што ја хоћу јесте да ме људи сматрају посебном, баш као вас две!", љута сам. Вичем. Просто не могу да контролишем емоције! Желим да будем нешто што ће цео људски род сматрати посебним!</a:t>
            </a:r>
          </a:p>
          <a:p>
            <a:endParaRPr lang="ru-RU" sz="1600" dirty="0" smtClean="0">
              <a:latin typeface="Arial" panose="020B0604020202020204" pitchFamily="34" charset="0"/>
              <a:cs typeface="Arial" panose="020B0604020202020204" pitchFamily="34" charset="0"/>
            </a:endParaRPr>
          </a:p>
          <a:p>
            <a:r>
              <a:rPr lang="ru-RU" sz="1600" dirty="0" smtClean="0">
                <a:latin typeface="Arial" panose="020B0604020202020204" pitchFamily="34" charset="0"/>
                <a:cs typeface="Arial" panose="020B0604020202020204" pitchFamily="34" charset="0"/>
              </a:rPr>
              <a:t>                                                                      ***  (недостаје део, због  дужине)</a:t>
            </a:r>
          </a:p>
        </p:txBody>
      </p:sp>
    </p:spTree>
    <p:extLst>
      <p:ext uri="{BB962C8B-B14F-4D97-AF65-F5344CB8AC3E}">
        <p14:creationId xmlns:p14="http://schemas.microsoft.com/office/powerpoint/2010/main" val="2984482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0" y="201097"/>
            <a:ext cx="11798105" cy="6555641"/>
          </a:xfrm>
          <a:prstGeom prst="rect">
            <a:avLst/>
          </a:prstGeom>
        </p:spPr>
        <p:txBody>
          <a:bodyPr wrap="square">
            <a:spAutoFit/>
          </a:bodyPr>
          <a:lstStyle/>
          <a:p>
            <a:r>
              <a:rPr lang="ru-RU" sz="1400" dirty="0" smtClean="0"/>
              <a:t> ***</a:t>
            </a:r>
          </a:p>
          <a:p>
            <a:r>
              <a:rPr lang="ru-RU" sz="1400" dirty="0" smtClean="0"/>
              <a:t>Сви спавају. Облачим ружичасту хаљину и видим звезду која трчи. Не обувам се него је пратим у стопу... Видим је. Видим капију. Спуштам се до ње и пружам руку ка кваци.Урезана звезда овог пута сија.Баш као и оне на небу! Доносим коначну одлуку.Стављам руку на кваку и врата се не отварају-она нестају! Испред мене стоји сребрни пут,а око њега милиони звезда! Ту су и огромне лопте разних боја. Једна око себе има много прстенова.Очигледно се удавала превише пута!  Друга гори,трећа је смрзнута... Свака има нешто посебно! Испред мене се појављује мало биће са крилима. Подсећа на вилу чију сам слику видела у некој сликовници. Носи белу хаљину,а коса јој је златна. Моја смеђа коса са једним сребрним праменом није ни налик лепа као њена! "Добродошла Луна! Надам се да ће ти се ово место свидети више него твој дом."</a:t>
            </a:r>
          </a:p>
          <a:p>
            <a:r>
              <a:rPr lang="ru-RU" sz="1400" dirty="0" smtClean="0"/>
              <a:t>"Какво је ово место?",знатижељно постављам питање.</a:t>
            </a:r>
          </a:p>
          <a:p>
            <a:r>
              <a:rPr lang="ru-RU" sz="1400" dirty="0" smtClean="0"/>
              <a:t>"Ово је свемир. Нема границе.А ово је твој пут." ,окреће се и показује ми руком на сребрну стазу," Од сад си нешто посебно".</a:t>
            </a:r>
          </a:p>
          <a:p>
            <a:r>
              <a:rPr lang="ru-RU" sz="1400" dirty="0" smtClean="0"/>
              <a:t>"Али шта?"</a:t>
            </a:r>
          </a:p>
          <a:p>
            <a:r>
              <a:rPr lang="ru-RU" sz="1400" dirty="0" smtClean="0"/>
              <a:t>"Па Луна! Имаћеш имена на различитим језицима,али основно име биће ти твоје име".</a:t>
            </a:r>
          </a:p>
          <a:p>
            <a:r>
              <a:rPr lang="ru-RU" sz="1400" dirty="0" smtClean="0"/>
              <a:t>"Али шта треба да радим?"</a:t>
            </a:r>
          </a:p>
          <a:p>
            <a:r>
              <a:rPr lang="ru-RU" sz="1400" dirty="0" smtClean="0"/>
              <a:t>"Шеташ стазом којом никада нико није шетао. Путујеш и показујеш свету колико си лепа! Треба да будеш тајна!"</a:t>
            </a:r>
          </a:p>
          <a:p>
            <a:r>
              <a:rPr lang="ru-RU" sz="1400" dirty="0" smtClean="0"/>
              <a:t>"Тајна?"</a:t>
            </a:r>
          </a:p>
          <a:p>
            <a:r>
              <a:rPr lang="ru-RU" sz="1400" dirty="0" smtClean="0"/>
              <a:t>"Да! Нико не сме да зна тајну твог живота! А сада крени. Трчи и скачи по сребрној стази. Гледај звезде. Буди оно што ти је суђено да будеш!"</a:t>
            </a:r>
          </a:p>
          <a:p>
            <a:r>
              <a:rPr lang="ru-RU" sz="1400" dirty="0" smtClean="0"/>
              <a:t>"А мама, и Анабел? Хоћу ли их икада опет видети?"</a:t>
            </a:r>
          </a:p>
          <a:p>
            <a:r>
              <a:rPr lang="ru-RU" sz="1400" dirty="0" smtClean="0"/>
              <a:t>"Када једног дана нестану са Земље постаће звезде! Сијаће,али никада тако лепим сјајем као ти!"</a:t>
            </a:r>
          </a:p>
          <a:p>
            <a:r>
              <a:rPr lang="ru-RU" sz="1400" dirty="0" smtClean="0"/>
              <a:t>Не знам шта да кажем. Прво погледам назад , у правцу куће.Онда погледам напред у правцу сребрне стазе. Закорачим напред. Затим направим два корака,па три, па четири,пет, шест,сада већ трчим по стази.А онда застанем,па се окренем. Знам шта ми је судбина. "Збогом мама,Анабел, ШКОЛО! Дошло је време да живим своју судбину..." Гвоздена капије се затвара и нестаје,а ја ћу заувек шетати сребрним,звезданим стазама...Од данас сам ...слободна? Да, слободна!Нека ме сви зову како желе,али ја сам Луна, део свемира!</a:t>
            </a:r>
          </a:p>
          <a:p>
            <a:r>
              <a:rPr lang="ru-RU" sz="1400" dirty="0" smtClean="0"/>
              <a:t>И то је тај Месец којег гледамо сваке ноћи. Онај што га понекад заклоне облаци. Онај који плеше са звездама и трчи по сребрној стази! Један једини и непоновљиви Месец...</a:t>
            </a:r>
          </a:p>
          <a:p>
            <a:endParaRPr lang="ru-RU" sz="1400" dirty="0" smtClean="0"/>
          </a:p>
          <a:p>
            <a:pPr algn="r"/>
            <a:r>
              <a:rPr lang="ru-RU" sz="1400" b="1" dirty="0" smtClean="0">
                <a:solidFill>
                  <a:srgbClr val="C00000"/>
                </a:solidFill>
                <a:latin typeface="Arial" panose="020B0604020202020204" pitchFamily="34" charset="0"/>
                <a:cs typeface="Arial" panose="020B0604020202020204" pitchFamily="34" charset="0"/>
              </a:rPr>
              <a:t>ОШ „Иса Бајић“ </a:t>
            </a:r>
          </a:p>
          <a:p>
            <a:pPr algn="r"/>
            <a:r>
              <a:rPr lang="ru-RU" sz="1400" b="1" dirty="0" smtClean="0">
                <a:solidFill>
                  <a:srgbClr val="C00000"/>
                </a:solidFill>
                <a:latin typeface="Arial" panose="020B0604020202020204" pitchFamily="34" charset="0"/>
                <a:cs typeface="Arial" panose="020B0604020202020204" pitchFamily="34" charset="0"/>
              </a:rPr>
              <a:t>Место : Кула</a:t>
            </a:r>
          </a:p>
          <a:p>
            <a:pPr algn="r"/>
            <a:r>
              <a:rPr lang="ru-RU" sz="1400" b="1" dirty="0" smtClean="0">
                <a:solidFill>
                  <a:srgbClr val="C00000"/>
                </a:solidFill>
                <a:latin typeface="Arial" panose="020B0604020202020204" pitchFamily="34" charset="0"/>
                <a:cs typeface="Arial" panose="020B0604020202020204" pitchFamily="34" charset="0"/>
              </a:rPr>
              <a:t>Држава: Република Србија</a:t>
            </a:r>
          </a:p>
          <a:p>
            <a:pPr algn="r"/>
            <a:r>
              <a:rPr lang="ru-RU" sz="1400" b="1" dirty="0" smtClean="0">
                <a:solidFill>
                  <a:srgbClr val="C00000"/>
                </a:solidFill>
                <a:latin typeface="Arial" panose="020B0604020202020204" pitchFamily="34" charset="0"/>
                <a:cs typeface="Arial" panose="020B0604020202020204" pitchFamily="34" charset="0"/>
              </a:rPr>
              <a:t>Ања Микулић 6/3</a:t>
            </a:r>
          </a:p>
          <a:p>
            <a:pPr algn="r"/>
            <a:r>
              <a:rPr lang="ru-RU" sz="1400" b="1" dirty="0" smtClean="0">
                <a:solidFill>
                  <a:srgbClr val="C00000"/>
                </a:solidFill>
                <a:latin typeface="Arial" panose="020B0604020202020204" pitchFamily="34" charset="0"/>
                <a:cs typeface="Arial" panose="020B0604020202020204" pitchFamily="34" charset="0"/>
              </a:rPr>
              <a:t>Ментор – Валентина Мујичић</a:t>
            </a:r>
          </a:p>
        </p:txBody>
      </p:sp>
    </p:spTree>
    <p:extLst>
      <p:ext uri="{BB962C8B-B14F-4D97-AF65-F5344CB8AC3E}">
        <p14:creationId xmlns:p14="http://schemas.microsoft.com/office/powerpoint/2010/main" val="1180843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path path="circle">
            <a:fillToRect t="100000" r="100000"/>
          </a:path>
        </a:gradFill>
        <a:effectLst/>
      </p:bgPr>
    </p:bg>
    <p:spTree>
      <p:nvGrpSpPr>
        <p:cNvPr id="1" name=""/>
        <p:cNvGrpSpPr/>
        <p:nvPr/>
      </p:nvGrpSpPr>
      <p:grpSpPr>
        <a:xfrm>
          <a:off x="0" y="0"/>
          <a:ext cx="0" cy="0"/>
          <a:chOff x="0" y="0"/>
          <a:chExt cx="0" cy="0"/>
        </a:xfrm>
      </p:grpSpPr>
      <p:sp>
        <p:nvSpPr>
          <p:cNvPr id="6" name="Rectangle 5"/>
          <p:cNvSpPr/>
          <p:nvPr/>
        </p:nvSpPr>
        <p:spPr>
          <a:xfrm>
            <a:off x="721946" y="228600"/>
            <a:ext cx="10255348" cy="6324808"/>
          </a:xfrm>
          <a:prstGeom prst="rect">
            <a:avLst/>
          </a:prstGeom>
        </p:spPr>
        <p:txBody>
          <a:bodyPr wrap="square">
            <a:spAutoFit/>
          </a:bodyPr>
          <a:lstStyle/>
          <a:p>
            <a:r>
              <a:rPr lang="sr-Cyrl-RS" b="1" dirty="0" smtClean="0">
                <a:latin typeface="Arial" panose="020B0604020202020204" pitchFamily="34" charset="0"/>
                <a:cs typeface="Arial" panose="020B0604020202020204" pitchFamily="34" charset="0"/>
              </a:rPr>
              <a:t>Овај пројекат је базиран  у ОШ „19.октобар“, Маршић  </a:t>
            </a:r>
          </a:p>
          <a:p>
            <a:r>
              <a:rPr lang="sr-Cyrl-RS" b="1" dirty="0" smtClean="0">
                <a:latin typeface="Arial" panose="020B0604020202020204" pitchFamily="34" charset="0"/>
                <a:cs typeface="Arial" panose="020B0604020202020204" pitchFamily="34" charset="0"/>
              </a:rPr>
              <a:t>Овогодишњи Тим чине  пријављене школе и координатори:</a:t>
            </a:r>
          </a:p>
          <a:p>
            <a:endParaRPr lang="sr-Cyrl-RS" b="1" dirty="0" smtClean="0">
              <a:latin typeface="Arial" panose="020B0604020202020204" pitchFamily="34" charset="0"/>
              <a:cs typeface="Arial" panose="020B0604020202020204" pitchFamily="34" charset="0"/>
            </a:endParaRPr>
          </a:p>
          <a:p>
            <a:r>
              <a:rPr lang="sr-Cyrl-RS" b="1" dirty="0" smtClean="0">
                <a:latin typeface="Arial" panose="020B0604020202020204" pitchFamily="34" charset="0"/>
                <a:cs typeface="Arial" panose="020B0604020202020204" pitchFamily="34" charset="0"/>
              </a:rPr>
              <a:t>ОШ „19.октобар“, Маршић, Снежана Рајевац  директор школе</a:t>
            </a:r>
          </a:p>
          <a:p>
            <a:r>
              <a:rPr lang="sr-Cyrl-RS" b="1" dirty="0" smtClean="0">
                <a:latin typeface="Arial" panose="020B0604020202020204" pitchFamily="34" charset="0"/>
                <a:cs typeface="Arial" panose="020B0604020202020204" pitchFamily="34" charset="0"/>
              </a:rPr>
              <a:t>                                      Снежана Вељковић,  иницијатор и координатор пројекта </a:t>
            </a:r>
          </a:p>
          <a:p>
            <a:endParaRPr lang="sr-Cyrl-RS" b="1" dirty="0" smtClean="0">
              <a:latin typeface="Arial" panose="020B0604020202020204" pitchFamily="34" charset="0"/>
              <a:cs typeface="Arial" panose="020B0604020202020204" pitchFamily="34" charset="0"/>
            </a:endParaRPr>
          </a:p>
          <a:p>
            <a:pPr>
              <a:lnSpc>
                <a:spcPct val="150000"/>
              </a:lnSpc>
            </a:pPr>
            <a:r>
              <a:rPr lang="sr-Cyrl-RS" b="1" dirty="0" smtClean="0">
                <a:latin typeface="Arial" panose="020B0604020202020204" pitchFamily="34" charset="0"/>
                <a:cs typeface="Arial" panose="020B0604020202020204" pitchFamily="34" charset="0"/>
              </a:rPr>
              <a:t>1.ОШ „21.октобар“ Крагујевац координатор Јованка Игњатовић</a:t>
            </a:r>
          </a:p>
          <a:p>
            <a:pPr>
              <a:lnSpc>
                <a:spcPct val="150000"/>
              </a:lnSpc>
            </a:pPr>
            <a:r>
              <a:rPr lang="sr-Cyrl-RS" b="1" dirty="0" smtClean="0">
                <a:latin typeface="Arial" panose="020B0604020202020204" pitchFamily="34" charset="0"/>
                <a:cs typeface="Arial" panose="020B0604020202020204" pitchFamily="34" charset="0"/>
              </a:rPr>
              <a:t>2.ОШ  „Свети Сава“ Суботинац, </a:t>
            </a:r>
            <a:r>
              <a:rPr lang="sr-Latn-RS" b="1" dirty="0" smtClean="0">
                <a:latin typeface="Arial" panose="020B0604020202020204" pitchFamily="34" charset="0"/>
                <a:cs typeface="Arial" panose="020B0604020202020204" pitchFamily="34" charset="0"/>
              </a:rPr>
              <a:t>A</a:t>
            </a:r>
            <a:r>
              <a:rPr lang="sr-Cyrl-RS" b="1" dirty="0" smtClean="0">
                <a:latin typeface="Arial" panose="020B0604020202020204" pitchFamily="34" charset="0"/>
                <a:cs typeface="Arial" panose="020B0604020202020204" pitchFamily="34" charset="0"/>
              </a:rPr>
              <a:t>лексинац  </a:t>
            </a:r>
            <a:r>
              <a:rPr lang="sr-Cyrl-RS" b="1" dirty="0">
                <a:latin typeface="Arial" panose="020B0604020202020204" pitchFamily="34" charset="0"/>
                <a:cs typeface="Arial" panose="020B0604020202020204" pitchFamily="34" charset="0"/>
              </a:rPr>
              <a:t>координатор Мира </a:t>
            </a:r>
            <a:r>
              <a:rPr lang="sr-Cyrl-RS" b="1" dirty="0" smtClean="0">
                <a:latin typeface="Arial" panose="020B0604020202020204" pitchFamily="34" charset="0"/>
                <a:cs typeface="Arial" panose="020B0604020202020204" pitchFamily="34" charset="0"/>
              </a:rPr>
              <a:t>Цветковић </a:t>
            </a:r>
          </a:p>
          <a:p>
            <a:pPr>
              <a:lnSpc>
                <a:spcPct val="150000"/>
              </a:lnSpc>
            </a:pPr>
            <a:r>
              <a:rPr lang="sr-Cyrl-RS" b="1" dirty="0" smtClean="0">
                <a:latin typeface="Arial" panose="020B0604020202020204" pitchFamily="34" charset="0"/>
                <a:cs typeface="Arial" panose="020B0604020202020204" pitchFamily="34" charset="0"/>
              </a:rPr>
              <a:t>3.ОШ „Драгиша Луковић Шпанац“ Белошевац, Крагујевац </a:t>
            </a:r>
            <a:r>
              <a:rPr lang="sr-Cyrl-RS" b="1" dirty="0">
                <a:latin typeface="Arial" panose="020B0604020202020204" pitchFamily="34" charset="0"/>
                <a:cs typeface="Arial" panose="020B0604020202020204" pitchFamily="34" charset="0"/>
              </a:rPr>
              <a:t>координатор Невена </a:t>
            </a:r>
            <a:r>
              <a:rPr lang="sr-Cyrl-RS" b="1" dirty="0" smtClean="0">
                <a:latin typeface="Arial" panose="020B0604020202020204" pitchFamily="34" charset="0"/>
                <a:cs typeface="Arial" panose="020B0604020202020204" pitchFamily="34" charset="0"/>
              </a:rPr>
              <a:t>Миловановић и Бојана Тубић</a:t>
            </a:r>
          </a:p>
          <a:p>
            <a:pPr>
              <a:lnSpc>
                <a:spcPct val="150000"/>
              </a:lnSpc>
            </a:pPr>
            <a:r>
              <a:rPr lang="sr-Cyrl-RS" b="1" dirty="0" smtClean="0">
                <a:latin typeface="Arial" panose="020B0604020202020204" pitchFamily="34" charset="0"/>
                <a:cs typeface="Arial" panose="020B0604020202020204" pitchFamily="34" charset="0"/>
              </a:rPr>
              <a:t>4.</a:t>
            </a:r>
            <a:r>
              <a:rPr lang="sr-Latn-RS" b="1" dirty="0" smtClean="0">
                <a:latin typeface="Arial" panose="020B0604020202020204" pitchFamily="34" charset="0"/>
                <a:cs typeface="Arial" panose="020B0604020202020204" pitchFamily="34" charset="0"/>
              </a:rPr>
              <a:t>O</a:t>
            </a:r>
            <a:r>
              <a:rPr lang="sr-Cyrl-RS" b="1" dirty="0" smtClean="0">
                <a:latin typeface="Arial" panose="020B0604020202020204" pitchFamily="34" charset="0"/>
                <a:cs typeface="Arial" panose="020B0604020202020204" pitchFamily="34" charset="0"/>
              </a:rPr>
              <a:t>Ш „Бранко Миљковић“ Ниш  </a:t>
            </a:r>
            <a:r>
              <a:rPr lang="sr-Cyrl-RS" b="1" dirty="0">
                <a:latin typeface="Arial" panose="020B0604020202020204" pitchFamily="34" charset="0"/>
                <a:cs typeface="Arial" panose="020B0604020202020204" pitchFamily="34" charset="0"/>
              </a:rPr>
              <a:t>координатор Сунчица </a:t>
            </a:r>
            <a:r>
              <a:rPr lang="sr-Cyrl-RS" b="1" dirty="0" smtClean="0">
                <a:latin typeface="Arial" panose="020B0604020202020204" pitchFamily="34" charset="0"/>
                <a:cs typeface="Arial" panose="020B0604020202020204" pitchFamily="34" charset="0"/>
              </a:rPr>
              <a:t>Мишчевић   </a:t>
            </a:r>
          </a:p>
          <a:p>
            <a:pPr>
              <a:lnSpc>
                <a:spcPct val="150000"/>
              </a:lnSpc>
            </a:pPr>
            <a:r>
              <a:rPr lang="sr-Cyrl-RS" b="1" dirty="0" smtClean="0">
                <a:latin typeface="Arial" panose="020B0604020202020204" pitchFamily="34" charset="0"/>
                <a:cs typeface="Arial" panose="020B0604020202020204" pitchFamily="34" charset="0"/>
              </a:rPr>
              <a:t>5.</a:t>
            </a:r>
            <a:r>
              <a:rPr lang="sr-Latn-RS" b="1" dirty="0" smtClean="0">
                <a:latin typeface="Arial" panose="020B0604020202020204" pitchFamily="34" charset="0"/>
                <a:cs typeface="Arial" panose="020B0604020202020204" pitchFamily="34" charset="0"/>
              </a:rPr>
              <a:t>OŠ „Jugoslavija“ Bar, Crna Gora koordinator</a:t>
            </a:r>
            <a:r>
              <a:rPr lang="sr-Cyrl-RS" b="1" dirty="0" smtClean="0">
                <a:latin typeface="Arial" panose="020B0604020202020204" pitchFamily="34" charset="0"/>
                <a:cs typeface="Arial" panose="020B0604020202020204" pitchFamily="34" charset="0"/>
              </a:rPr>
              <a:t> </a:t>
            </a:r>
            <a:r>
              <a:rPr lang="sr-Latn-RS" b="1" dirty="0" smtClean="0">
                <a:latin typeface="Arial" panose="020B0604020202020204" pitchFamily="34" charset="0"/>
                <a:cs typeface="Arial" panose="020B0604020202020204" pitchFamily="34" charset="0"/>
              </a:rPr>
              <a:t>Marina Andrijević Petrović </a:t>
            </a:r>
          </a:p>
          <a:p>
            <a:pPr>
              <a:lnSpc>
                <a:spcPct val="150000"/>
              </a:lnSpc>
            </a:pPr>
            <a:r>
              <a:rPr lang="sr-Latn-RS" b="1" dirty="0" smtClean="0">
                <a:latin typeface="Arial" panose="020B0604020202020204" pitchFamily="34" charset="0"/>
                <a:cs typeface="Arial" panose="020B0604020202020204" pitchFamily="34" charset="0"/>
              </a:rPr>
              <a:t>6.O.U.  „Todor Angelevski“ Bitola,  Makedonija </a:t>
            </a:r>
            <a:r>
              <a:rPr lang="sr-Latn-RS" b="1" dirty="0">
                <a:latin typeface="Arial" panose="020B0604020202020204" pitchFamily="34" charset="0"/>
                <a:cs typeface="Arial" panose="020B0604020202020204" pitchFamily="34" charset="0"/>
              </a:rPr>
              <a:t>koordinator </a:t>
            </a:r>
            <a:r>
              <a:rPr lang="sr-Cyrl-RS" b="1" dirty="0" smtClean="0">
                <a:latin typeface="Arial" panose="020B0604020202020204" pitchFamily="34" charset="0"/>
                <a:cs typeface="Arial" panose="020B0604020202020204" pitchFamily="34" charset="0"/>
              </a:rPr>
              <a:t>М</a:t>
            </a:r>
            <a:r>
              <a:rPr lang="sr-Latn-RS" b="1" dirty="0" smtClean="0">
                <a:latin typeface="Arial" panose="020B0604020202020204" pitchFamily="34" charset="0"/>
                <a:cs typeface="Arial" panose="020B0604020202020204" pitchFamily="34" charset="0"/>
              </a:rPr>
              <a:t>irjana Kimeva</a:t>
            </a:r>
          </a:p>
          <a:p>
            <a:pPr>
              <a:lnSpc>
                <a:spcPct val="150000"/>
              </a:lnSpc>
            </a:pPr>
            <a:r>
              <a:rPr lang="sr-Latn-RS" b="1" dirty="0" smtClean="0">
                <a:latin typeface="Arial" panose="020B0604020202020204" pitchFamily="34" charset="0"/>
                <a:cs typeface="Arial" panose="020B0604020202020204" pitchFamily="34" charset="0"/>
              </a:rPr>
              <a:t>7. </a:t>
            </a:r>
            <a:r>
              <a:rPr lang="sr-Cyrl-RS" b="1" dirty="0" smtClean="0">
                <a:latin typeface="Arial" panose="020B0604020202020204" pitchFamily="34" charset="0"/>
                <a:cs typeface="Arial" panose="020B0604020202020204" pitchFamily="34" charset="0"/>
              </a:rPr>
              <a:t>ОШ „Вукашин Радуновић“ Беране, Црна Гора  </a:t>
            </a:r>
            <a:r>
              <a:rPr lang="sr-Cyrl-RS" b="1" dirty="0">
                <a:latin typeface="Arial" panose="020B0604020202020204" pitchFamily="34" charset="0"/>
                <a:cs typeface="Arial" panose="020B0604020202020204" pitchFamily="34" charset="0"/>
              </a:rPr>
              <a:t>координатор  </a:t>
            </a:r>
            <a:r>
              <a:rPr lang="sr-Cyrl-RS" b="1" dirty="0" smtClean="0">
                <a:latin typeface="Arial" panose="020B0604020202020204" pitchFamily="34" charset="0"/>
                <a:cs typeface="Arial" panose="020B0604020202020204" pitchFamily="34" charset="0"/>
              </a:rPr>
              <a:t>Биљана Јоксимовић </a:t>
            </a:r>
          </a:p>
          <a:p>
            <a:pPr>
              <a:lnSpc>
                <a:spcPct val="150000"/>
              </a:lnSpc>
            </a:pPr>
            <a:r>
              <a:rPr lang="sr-Cyrl-RS" b="1" dirty="0" smtClean="0">
                <a:latin typeface="Arial" panose="020B0604020202020204" pitchFamily="34" charset="0"/>
                <a:cs typeface="Arial" panose="020B0604020202020204" pitchFamily="34" charset="0"/>
              </a:rPr>
              <a:t>8. ОШ „Иса Бајић“ Кула </a:t>
            </a:r>
            <a:r>
              <a:rPr lang="sr-Cyrl-RS" b="1" dirty="0">
                <a:latin typeface="Arial" panose="020B0604020202020204" pitchFamily="34" charset="0"/>
                <a:cs typeface="Arial" panose="020B0604020202020204" pitchFamily="34" charset="0"/>
              </a:rPr>
              <a:t>координатор  </a:t>
            </a:r>
            <a:r>
              <a:rPr lang="sr-Cyrl-RS" b="1" dirty="0" smtClean="0">
                <a:latin typeface="Arial" panose="020B0604020202020204" pitchFamily="34" charset="0"/>
                <a:cs typeface="Arial" panose="020B0604020202020204" pitchFamily="34" charset="0"/>
              </a:rPr>
              <a:t>Валентина Мујичић</a:t>
            </a:r>
          </a:p>
          <a:p>
            <a:pPr>
              <a:lnSpc>
                <a:spcPct val="150000"/>
              </a:lnSpc>
            </a:pPr>
            <a:r>
              <a:rPr lang="sr-Cyrl-RS" b="1" dirty="0" smtClean="0">
                <a:latin typeface="Arial" panose="020B0604020202020204" pitchFamily="34" charset="0"/>
                <a:cs typeface="Arial" panose="020B0604020202020204" pitchFamily="34" charset="0"/>
              </a:rPr>
              <a:t>9.ОШ „Јоца Милосављевић“ Багрдан, Јагодина </a:t>
            </a:r>
            <a:r>
              <a:rPr lang="sr-Cyrl-RS" b="1" dirty="0">
                <a:latin typeface="Arial" panose="020B0604020202020204" pitchFamily="34" charset="0"/>
                <a:cs typeface="Arial" panose="020B0604020202020204" pitchFamily="34" charset="0"/>
              </a:rPr>
              <a:t>координатор Драганка </a:t>
            </a:r>
            <a:r>
              <a:rPr lang="sr-Cyrl-RS" b="1" dirty="0" smtClean="0">
                <a:latin typeface="Arial" panose="020B0604020202020204" pitchFamily="34" charset="0"/>
                <a:cs typeface="Arial" panose="020B0604020202020204" pitchFamily="34" charset="0"/>
              </a:rPr>
              <a:t>Димитријевић </a:t>
            </a:r>
          </a:p>
          <a:p>
            <a:pPr>
              <a:lnSpc>
                <a:spcPct val="150000"/>
              </a:lnSpc>
            </a:pPr>
            <a:r>
              <a:rPr lang="sr-Cyrl-RS" b="1" dirty="0" smtClean="0">
                <a:latin typeface="Arial" panose="020B0604020202020204" pitchFamily="34" charset="0"/>
                <a:cs typeface="Arial" panose="020B0604020202020204" pitchFamily="34" charset="0"/>
              </a:rPr>
              <a:t>10.ОШ </a:t>
            </a:r>
            <a:r>
              <a:rPr lang="sr-Cyrl-RS" b="1" dirty="0" smtClean="0">
                <a:latin typeface="Arial" panose="020B0604020202020204" pitchFamily="34" charset="0"/>
                <a:cs typeface="Arial" panose="020B0604020202020204" pitchFamily="34" charset="0"/>
              </a:rPr>
              <a:t>„Вучић Величковић“ Међуречје </a:t>
            </a:r>
            <a:r>
              <a:rPr lang="sr-Cyrl-RS" b="1" dirty="0">
                <a:latin typeface="Arial" panose="020B0604020202020204" pitchFamily="34" charset="0"/>
                <a:cs typeface="Arial" panose="020B0604020202020204" pitchFamily="34" charset="0"/>
              </a:rPr>
              <a:t>координатор  </a:t>
            </a:r>
            <a:r>
              <a:rPr lang="sr-Cyrl-RS" b="1" dirty="0" smtClean="0">
                <a:latin typeface="Arial" panose="020B0604020202020204" pitchFamily="34" charset="0"/>
                <a:cs typeface="Arial" panose="020B0604020202020204" pitchFamily="34" charset="0"/>
              </a:rPr>
              <a:t>Драган </a:t>
            </a:r>
            <a:r>
              <a:rPr lang="sr-Cyrl-RS" b="1" dirty="0" smtClean="0">
                <a:latin typeface="Arial" panose="020B0604020202020204" pitchFamily="34" charset="0"/>
                <a:cs typeface="Arial" panose="020B0604020202020204" pitchFamily="34" charset="0"/>
              </a:rPr>
              <a:t>Милоњић</a:t>
            </a:r>
            <a:endParaRPr lang="sr-Cyrl-RS"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24961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182880" y="749737"/>
            <a:ext cx="11901268" cy="5693866"/>
          </a:xfrm>
          <a:prstGeom prst="rect">
            <a:avLst/>
          </a:prstGeom>
          <a:solidFill>
            <a:schemeClr val="accent2">
              <a:lumMod val="40000"/>
              <a:lumOff val="60000"/>
            </a:schemeClr>
          </a:solidFill>
        </p:spPr>
        <p:txBody>
          <a:bodyPr wrap="square">
            <a:spAutoFit/>
          </a:bodyPr>
          <a:lstStyle/>
          <a:p>
            <a:r>
              <a:rPr lang="ru-RU" sz="1400" b="1" dirty="0" smtClean="0">
                <a:solidFill>
                  <a:srgbClr val="C00000"/>
                </a:solidFill>
                <a:latin typeface="Arial" panose="020B0604020202020204" pitchFamily="34" charset="0"/>
                <a:cs typeface="Arial" panose="020B0604020202020204" pitchFamily="34" charset="0"/>
              </a:rPr>
              <a:t>1.награда </a:t>
            </a:r>
            <a:r>
              <a:rPr lang="ru-RU" sz="1400" b="1" dirty="0" smtClean="0">
                <a:solidFill>
                  <a:srgbClr val="C00000"/>
                </a:solidFill>
                <a:latin typeface="Arial" panose="020B0604020202020204" pitchFamily="34" charset="0"/>
                <a:cs typeface="Arial" panose="020B0604020202020204" pitchFamily="34" charset="0"/>
              </a:rPr>
              <a:t>на литерарном конкурсу (5-8):</a:t>
            </a:r>
          </a:p>
          <a:p>
            <a:endParaRPr lang="ru-RU" sz="1400" dirty="0" smtClean="0">
              <a:latin typeface="Arial" panose="020B0604020202020204" pitchFamily="34" charset="0"/>
              <a:cs typeface="Arial" panose="020B0604020202020204" pitchFamily="34" charset="0"/>
            </a:endParaRPr>
          </a:p>
          <a:p>
            <a:pPr algn="ctr"/>
            <a:r>
              <a:rPr lang="ru-RU" sz="1400" dirty="0" smtClean="0">
                <a:latin typeface="Arial" panose="020B0604020202020204" pitchFamily="34" charset="0"/>
                <a:cs typeface="Arial" panose="020B0604020202020204" pitchFamily="34" charset="0"/>
              </a:rPr>
              <a:t>ИМА НЕКОГ НА МЕСЕЦУ, ЕНО ГОРИ </a:t>
            </a:r>
            <a:r>
              <a:rPr lang="ru-RU" sz="1400" dirty="0" smtClean="0">
                <a:latin typeface="Arial" panose="020B0604020202020204" pitchFamily="34" charset="0"/>
                <a:cs typeface="Arial" panose="020B0604020202020204" pitchFamily="34" charset="0"/>
              </a:rPr>
              <a:t>СВЕТЛО</a:t>
            </a:r>
          </a:p>
          <a:p>
            <a:pPr algn="ctr"/>
            <a:endParaRPr lang="ru-RU" sz="1400" dirty="0" smtClean="0">
              <a:latin typeface="Arial" panose="020B0604020202020204" pitchFamily="34" charset="0"/>
              <a:cs typeface="Arial" panose="020B0604020202020204" pitchFamily="34" charset="0"/>
            </a:endParaRPr>
          </a:p>
          <a:p>
            <a:r>
              <a:rPr lang="ru-RU" sz="1400" dirty="0" smtClean="0">
                <a:latin typeface="Arial" panose="020B0604020202020204" pitchFamily="34" charset="0"/>
                <a:cs typeface="Arial" panose="020B0604020202020204" pitchFamily="34" charset="0"/>
              </a:rPr>
              <a:t>Месец. Тајанствени ноћни путник. Увек сам. Или се то можда само чини. Можда се на Месецу сваке ноћи одигравају журке или, можда,  неко вири и посматра нас кришом из далека.</a:t>
            </a:r>
          </a:p>
          <a:p>
            <a:r>
              <a:rPr lang="ru-RU" sz="1400" dirty="0" smtClean="0">
                <a:latin typeface="Arial" panose="020B0604020202020204" pitchFamily="34" charset="0"/>
                <a:cs typeface="Arial" panose="020B0604020202020204" pitchFamily="34" charset="0"/>
              </a:rPr>
              <a:t> Месечева светлост вукла ме да испитам своје сумње и страхове. Изашла сам у двориште и прострла ћебенце на траву. Лежала сам на леђима са рукама испод главе и посматрала Месец и три звезде које су трепериле око њега. У једном тренутку учинило ми се да сам видела светло. Изгледало је као да Месец одједном много јаче светли. Учинило ми се као да има неког тамо на Месецу. Нисам знала шта да осећам: узбуђење и страх, у исто време. Још увек збуњена, угледах светлеће степенице како се спуштају  са Месеца на наш травњак. Помислила сам да тата неће бити баш срећан ако униште његову пажљиво шишану траву. На тренутак сам размишљала да ли да се попнем или не. Радозналост је била јача од опреза, нисам могла да издржим. Степеницу по степеницу грабила сам све док нисам освојила Месец. Посматрала сам одгоре своју кућу која је била малецка као играчка. Вукла ме сигурност дома, али решила сам да пре повратка испитам извор непознатог светла. Пратећи га, дошла сам до необичне рођенданске забаве на којој су   била мала, плава бића. У страху сам помислила: па, то су Ванземаљци. Сакрила сам се и посматрала, али била сам откривена Пришао ми је слављеник и позвао ме да заједно прославимо његов рођендан. У почетку смо се чудно гледали, али је чуђење брзо нестало и лудо смо се забавили.</a:t>
            </a:r>
          </a:p>
          <a:p>
            <a:r>
              <a:rPr lang="ru-RU" sz="1400" dirty="0" smtClean="0">
                <a:latin typeface="Arial" panose="020B0604020202020204" pitchFamily="34" charset="0"/>
                <a:cs typeface="Arial" panose="020B0604020202020204" pitchFamily="34" charset="0"/>
              </a:rPr>
              <a:t>Таман када је слављеник кренуо да дува свећице, уплашио ме снажан лавеж и нечији дах на мом лицу. Отворих очи и угледах мог верног вучјака Луну како лаје и њушка ме с намером да ме пробуди да бих се поиграла са њом.  Схватих да сам само сањала и било ми је мало жао, али шта да се ради. Док сам устајала, на ћебе ми из руке испаде рођенданска свећица. Насмеших се задовољно и подигох поглед ка Месецу. Он ми намигну и сакри се за облак. Ушла сам у кућу са својом тајном и занесена гледала Луну како криви главу и лаје на Месец који је извиривао.</a:t>
            </a:r>
          </a:p>
          <a:p>
            <a:pPr algn="r"/>
            <a:r>
              <a:rPr lang="ru-RU" sz="1400" b="1" dirty="0" smtClean="0">
                <a:solidFill>
                  <a:srgbClr val="C00000"/>
                </a:solidFill>
                <a:latin typeface="Arial" panose="020B0604020202020204" pitchFamily="34" charset="0"/>
                <a:cs typeface="Arial" panose="020B0604020202020204" pitchFamily="34" charset="0"/>
              </a:rPr>
              <a:t>ОШ „Иса Бајић“ </a:t>
            </a:r>
          </a:p>
          <a:p>
            <a:pPr algn="r"/>
            <a:r>
              <a:rPr lang="ru-RU" sz="1400" b="1" dirty="0" smtClean="0">
                <a:solidFill>
                  <a:srgbClr val="C00000"/>
                </a:solidFill>
                <a:latin typeface="Arial" panose="020B0604020202020204" pitchFamily="34" charset="0"/>
                <a:cs typeface="Arial" panose="020B0604020202020204" pitchFamily="34" charset="0"/>
              </a:rPr>
              <a:t>Место : Кула</a:t>
            </a:r>
          </a:p>
          <a:p>
            <a:pPr algn="r"/>
            <a:r>
              <a:rPr lang="ru-RU" sz="1400" b="1" dirty="0" smtClean="0">
                <a:solidFill>
                  <a:srgbClr val="C00000"/>
                </a:solidFill>
                <a:latin typeface="Arial" panose="020B0604020202020204" pitchFamily="34" charset="0"/>
                <a:cs typeface="Arial" panose="020B0604020202020204" pitchFamily="34" charset="0"/>
              </a:rPr>
              <a:t>Држава: Република Србија</a:t>
            </a:r>
          </a:p>
          <a:p>
            <a:pPr algn="r"/>
            <a:r>
              <a:rPr lang="ru-RU" sz="1400" b="1" dirty="0" smtClean="0">
                <a:solidFill>
                  <a:srgbClr val="C00000"/>
                </a:solidFill>
                <a:latin typeface="Arial" panose="020B0604020202020204" pitchFamily="34" charset="0"/>
                <a:cs typeface="Arial" panose="020B0604020202020204" pitchFamily="34" charset="0"/>
              </a:rPr>
              <a:t>Ивана Девић ученица 7/4</a:t>
            </a:r>
          </a:p>
          <a:p>
            <a:pPr algn="r"/>
            <a:r>
              <a:rPr lang="ru-RU" sz="1400" b="1" dirty="0" smtClean="0">
                <a:solidFill>
                  <a:srgbClr val="C00000"/>
                </a:solidFill>
                <a:latin typeface="Arial" panose="020B0604020202020204" pitchFamily="34" charset="0"/>
                <a:cs typeface="Arial" panose="020B0604020202020204" pitchFamily="34" charset="0"/>
              </a:rPr>
              <a:t>Ментор – Валентина Мујичић</a:t>
            </a:r>
            <a:endParaRPr lang="ru-RU" sz="1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583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211014" y="852167"/>
            <a:ext cx="11760591" cy="5262979"/>
          </a:xfrm>
          <a:prstGeom prst="rect">
            <a:avLst/>
          </a:prstGeom>
        </p:spPr>
        <p:txBody>
          <a:bodyPr wrap="square">
            <a:spAutoFit/>
          </a:bodyPr>
          <a:lstStyle/>
          <a:p>
            <a:pPr algn="ctr"/>
            <a:r>
              <a:rPr lang="ru-RU" sz="1600" b="1" dirty="0" smtClean="0">
                <a:solidFill>
                  <a:srgbClr val="C00000"/>
                </a:solidFill>
                <a:latin typeface="Arial" panose="020B0604020202020204" pitchFamily="34" charset="0"/>
                <a:cs typeface="Arial" panose="020B0604020202020204" pitchFamily="34" charset="0"/>
              </a:rPr>
              <a:t>Има неког на Месецу, ено гори светло</a:t>
            </a:r>
          </a:p>
          <a:p>
            <a:endParaRPr lang="ru-RU" sz="1600" dirty="0" smtClean="0">
              <a:latin typeface="Arial" panose="020B0604020202020204" pitchFamily="34" charset="0"/>
              <a:cs typeface="Arial" panose="020B0604020202020204" pitchFamily="34" charset="0"/>
            </a:endParaRPr>
          </a:p>
          <a:p>
            <a:r>
              <a:rPr lang="ru-RU" sz="1600" dirty="0" smtClean="0">
                <a:latin typeface="Arial" panose="020B0604020202020204" pitchFamily="34" charset="0"/>
                <a:cs typeface="Arial" panose="020B0604020202020204" pitchFamily="34" charset="0"/>
              </a:rPr>
              <a:t>Још док сам био сасвим мали, моју пажњу је привлачио чаробни Месец. Сваки дан сам размишљао о њему и једва чекао ноћ да се сретнемо.</a:t>
            </a:r>
          </a:p>
          <a:p>
            <a:r>
              <a:rPr lang="ru-RU" sz="1600" dirty="0" smtClean="0">
                <a:latin typeface="Arial" panose="020B0604020202020204" pitchFamily="34" charset="0"/>
                <a:cs typeface="Arial" panose="020B0604020202020204" pitchFamily="34" charset="0"/>
              </a:rPr>
              <a:t>Месец је огроман и далеко од нас, не можеш га са Земље добро ни сагледати. Моја радозналост ме увек вукла да размишљам: како је тамо, какав је оданде поглед на нашу планету, има ли неког тамо. Стварно, да ли тамо живи неко ко се пита као ја сада: има ли живота на другим планетама? Волео бих једног дана да одем на Месец и да сазнам све то. Да ли је могућ живот на Месецу, има ли гравитације и, нешто што ме највише занима, да ли стварно постоји неко ко живи тамо. Када падне ноћ, волим да изађем напоље  да посматрам Месец. Истраживао сам  на интернету да ли постоје докази о другим  цивилизацијама у свемиру,  да ли постоје други облици живота, или неки други људи слични нама који живе тамо. И ја сам прво мислио да су то само неке приче, али временом сам почео да верујем да у целој васиони сигурно има неко осим нас – људи, и верујем да има неког и на Месецу.</a:t>
            </a:r>
          </a:p>
          <a:p>
            <a:r>
              <a:rPr lang="ru-RU" sz="1600" dirty="0" smtClean="0">
                <a:latin typeface="Arial" panose="020B0604020202020204" pitchFamily="34" charset="0"/>
                <a:cs typeface="Arial" panose="020B0604020202020204" pitchFamily="34" charset="0"/>
              </a:rPr>
              <a:t>У ведрим летњим ноћима када је Месец пун, велики, светао и жут, чини ми се као да трепери и шаље ми неке тајне сигнале које само ја могу да разумем. Ја му махнем за сваки случај, ако неко гледа, да зна да на Земљи има пријатеља. Можда се наши светови једном сретну. На Земљи, Месецу, или негде на пола пута. Ко зна...</a:t>
            </a:r>
          </a:p>
          <a:p>
            <a:pPr algn="r"/>
            <a:r>
              <a:rPr lang="ru-RU" sz="1600" b="1" dirty="0" smtClean="0">
                <a:solidFill>
                  <a:srgbClr val="C00000"/>
                </a:solidFill>
                <a:latin typeface="Arial" panose="020B0604020202020204" pitchFamily="34" charset="0"/>
                <a:cs typeface="Arial" panose="020B0604020202020204" pitchFamily="34" charset="0"/>
              </a:rPr>
              <a:t>ОШ „Иса Бајић“ </a:t>
            </a:r>
          </a:p>
          <a:p>
            <a:pPr algn="r"/>
            <a:r>
              <a:rPr lang="ru-RU" sz="1600" b="1" dirty="0" smtClean="0">
                <a:solidFill>
                  <a:srgbClr val="C00000"/>
                </a:solidFill>
                <a:latin typeface="Arial" panose="020B0604020202020204" pitchFamily="34" charset="0"/>
                <a:cs typeface="Arial" panose="020B0604020202020204" pitchFamily="34" charset="0"/>
              </a:rPr>
              <a:t>Место : Кула</a:t>
            </a:r>
          </a:p>
          <a:p>
            <a:pPr algn="r"/>
            <a:r>
              <a:rPr lang="ru-RU" sz="1600" b="1" dirty="0" smtClean="0">
                <a:solidFill>
                  <a:srgbClr val="C00000"/>
                </a:solidFill>
                <a:latin typeface="Arial" panose="020B0604020202020204" pitchFamily="34" charset="0"/>
                <a:cs typeface="Arial" panose="020B0604020202020204" pitchFamily="34" charset="0"/>
              </a:rPr>
              <a:t>Држава: Република Србија</a:t>
            </a:r>
          </a:p>
          <a:p>
            <a:pPr algn="r"/>
            <a:r>
              <a:rPr lang="ru-RU" sz="1600" b="1" dirty="0" smtClean="0">
                <a:solidFill>
                  <a:srgbClr val="C00000"/>
                </a:solidFill>
                <a:latin typeface="Arial" panose="020B0604020202020204" pitchFamily="34" charset="0"/>
                <a:cs typeface="Arial" panose="020B0604020202020204" pitchFamily="34" charset="0"/>
              </a:rPr>
              <a:t>Данило Кековић  ученик 7/3</a:t>
            </a:r>
          </a:p>
          <a:p>
            <a:pPr algn="r"/>
            <a:r>
              <a:rPr lang="ru-RU" sz="1600" b="1" dirty="0" smtClean="0">
                <a:solidFill>
                  <a:srgbClr val="C00000"/>
                </a:solidFill>
                <a:latin typeface="Arial" panose="020B0604020202020204" pitchFamily="34" charset="0"/>
                <a:cs typeface="Arial" panose="020B0604020202020204" pitchFamily="34" charset="0"/>
              </a:rPr>
              <a:t>Ментор – Валентина Мујичић</a:t>
            </a:r>
          </a:p>
          <a:p>
            <a:endParaRPr lang="ru-RU"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5422900"/>
            <a:ext cx="1500586" cy="1119187"/>
          </a:xfrm>
          <a:prstGeom prst="rect">
            <a:avLst/>
          </a:prstGeom>
        </p:spPr>
      </p:pic>
    </p:spTree>
    <p:extLst>
      <p:ext uri="{BB962C8B-B14F-4D97-AF65-F5344CB8AC3E}">
        <p14:creationId xmlns:p14="http://schemas.microsoft.com/office/powerpoint/2010/main" val="720704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4229686" y="533625"/>
            <a:ext cx="4436012" cy="1477328"/>
          </a:xfrm>
          <a:prstGeom prst="rect">
            <a:avLst/>
          </a:prstGeom>
        </p:spPr>
        <p:txBody>
          <a:bodyPr wrap="square">
            <a:spAutoFit/>
          </a:bodyPr>
          <a:lstStyle/>
          <a:p>
            <a:r>
              <a:rPr lang="sr-Cyrl-RS" b="1" dirty="0" smtClean="0">
                <a:solidFill>
                  <a:schemeClr val="bg1"/>
                </a:solidFill>
                <a:latin typeface="Arial" panose="020B0604020202020204" pitchFamily="34" charset="0"/>
                <a:cs typeface="Arial" panose="020B0604020202020204" pitchFamily="34" charset="0"/>
              </a:rPr>
              <a:t>ОШ“Драгиша Луковић Шпанац“ </a:t>
            </a:r>
          </a:p>
          <a:p>
            <a:r>
              <a:rPr lang="sr-Cyrl-RS" b="1" dirty="0" smtClean="0">
                <a:solidFill>
                  <a:schemeClr val="bg1"/>
                </a:solidFill>
                <a:latin typeface="Arial" panose="020B0604020202020204" pitchFamily="34" charset="0"/>
                <a:cs typeface="Arial" panose="020B0604020202020204" pitchFamily="34" charset="0"/>
              </a:rPr>
              <a:t>Место: Белошевац,  Крагујевац</a:t>
            </a:r>
          </a:p>
          <a:p>
            <a:r>
              <a:rPr lang="sr-Cyrl-RS" b="1" dirty="0" smtClean="0">
                <a:solidFill>
                  <a:schemeClr val="bg1"/>
                </a:solidFill>
                <a:latin typeface="Arial" panose="020B0604020202020204" pitchFamily="34" charset="0"/>
                <a:cs typeface="Arial" panose="020B0604020202020204" pitchFamily="34" charset="0"/>
              </a:rPr>
              <a:t>Држава: Република Србија</a:t>
            </a:r>
          </a:p>
          <a:p>
            <a:endParaRPr lang="sr-Cyrl-RS" b="1" dirty="0" smtClean="0">
              <a:solidFill>
                <a:schemeClr val="bg1"/>
              </a:solidFill>
              <a:latin typeface="Arial" panose="020B0604020202020204" pitchFamily="34" charset="0"/>
              <a:cs typeface="Arial" panose="020B0604020202020204" pitchFamily="34" charset="0"/>
            </a:endParaRPr>
          </a:p>
          <a:p>
            <a:r>
              <a:rPr lang="sr-Cyrl-RS" b="1" dirty="0" smtClean="0">
                <a:solidFill>
                  <a:schemeClr val="bg1"/>
                </a:solidFill>
                <a:latin typeface="Arial" panose="020B0604020202020204" pitchFamily="34" charset="0"/>
                <a:cs typeface="Arial" panose="020B0604020202020204" pitchFamily="34" charset="0"/>
              </a:rPr>
              <a:t>„Ноћ истраживача“ ЦПН –први део</a:t>
            </a:r>
            <a:endParaRPr lang="sr-Cyrl-RS"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980956" y="1104901"/>
            <a:ext cx="2819941" cy="195669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4690" y="412371"/>
            <a:ext cx="1900522" cy="253403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 r="-568" b="32308"/>
          <a:stretch/>
        </p:blipFill>
        <p:spPr>
          <a:xfrm>
            <a:off x="854210" y="4107472"/>
            <a:ext cx="2001532" cy="2395079"/>
          </a:xfrm>
          <a:prstGeom prst="rect">
            <a:avLst/>
          </a:prstGeom>
        </p:spPr>
      </p:pic>
      <p:pic>
        <p:nvPicPr>
          <p:cNvPr id="7" name="Picture 6"/>
          <p:cNvPicPr>
            <a:picLocks noChangeAspect="1"/>
          </p:cNvPicPr>
          <p:nvPr/>
        </p:nvPicPr>
        <p:blipFill>
          <a:blip r:embed="rId5"/>
          <a:stretch>
            <a:fillRect/>
          </a:stretch>
        </p:blipFill>
        <p:spPr>
          <a:xfrm>
            <a:off x="4229686" y="4719552"/>
            <a:ext cx="3428414" cy="1928483"/>
          </a:xfrm>
          <a:prstGeom prst="rect">
            <a:avLst/>
          </a:prstGeom>
        </p:spPr>
      </p:pic>
      <p:pic>
        <p:nvPicPr>
          <p:cNvPr id="8" name="Picture 7"/>
          <p:cNvPicPr>
            <a:picLocks noChangeAspect="1"/>
          </p:cNvPicPr>
          <p:nvPr/>
        </p:nvPicPr>
        <p:blipFill>
          <a:blip r:embed="rId6"/>
          <a:stretch>
            <a:fillRect/>
          </a:stretch>
        </p:blipFill>
        <p:spPr>
          <a:xfrm>
            <a:off x="8754257" y="4167822"/>
            <a:ext cx="3196443" cy="2042952"/>
          </a:xfrm>
          <a:prstGeom prst="rect">
            <a:avLst/>
          </a:prstGeom>
        </p:spPr>
      </p:pic>
      <p:pic>
        <p:nvPicPr>
          <p:cNvPr id="9" name="Picture 8"/>
          <p:cNvPicPr>
            <a:picLocks noChangeAspect="1"/>
          </p:cNvPicPr>
          <p:nvPr/>
        </p:nvPicPr>
        <p:blipFill>
          <a:blip r:embed="rId7"/>
          <a:stretch>
            <a:fillRect/>
          </a:stretch>
        </p:blipFill>
        <p:spPr>
          <a:xfrm>
            <a:off x="5442441" y="2559831"/>
            <a:ext cx="1245549" cy="1547641"/>
          </a:xfrm>
          <a:prstGeom prst="rect">
            <a:avLst/>
          </a:prstGeom>
        </p:spPr>
      </p:pic>
    </p:spTree>
    <p:extLst>
      <p:ext uri="{BB962C8B-B14F-4D97-AF65-F5344CB8AC3E}">
        <p14:creationId xmlns:p14="http://schemas.microsoft.com/office/powerpoint/2010/main" val="2881696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718" y="488851"/>
            <a:ext cx="2789274" cy="1856937"/>
          </a:xfrm>
          <a:prstGeom prst="rect">
            <a:avLst/>
          </a:prstGeom>
        </p:spPr>
      </p:pic>
      <p:sp>
        <p:nvSpPr>
          <p:cNvPr id="3" name="Rectangle 2"/>
          <p:cNvSpPr/>
          <p:nvPr/>
        </p:nvSpPr>
        <p:spPr>
          <a:xfrm>
            <a:off x="4004603" y="636453"/>
            <a:ext cx="6096000" cy="1754326"/>
          </a:xfrm>
          <a:prstGeom prst="rect">
            <a:avLst/>
          </a:prstGeom>
        </p:spPr>
        <p:txBody>
          <a:bodyPr>
            <a:spAutoFit/>
          </a:bodyPr>
          <a:lstStyle/>
          <a:p>
            <a:r>
              <a:rPr lang="ru-RU" b="1" dirty="0" smtClean="0">
                <a:solidFill>
                  <a:srgbClr val="C00000"/>
                </a:solidFill>
                <a:latin typeface="Arial" panose="020B0604020202020204" pitchFamily="34" charset="0"/>
                <a:cs typeface="Arial" panose="020B0604020202020204" pitchFamily="34" charset="0"/>
              </a:rPr>
              <a:t>ОШ „Иса Бајић“ </a:t>
            </a:r>
          </a:p>
          <a:p>
            <a:r>
              <a:rPr lang="ru-RU" b="1" dirty="0" smtClean="0">
                <a:solidFill>
                  <a:srgbClr val="C00000"/>
                </a:solidFill>
                <a:latin typeface="Arial" panose="020B0604020202020204" pitchFamily="34" charset="0"/>
                <a:cs typeface="Arial" panose="020B0604020202020204" pitchFamily="34" charset="0"/>
              </a:rPr>
              <a:t>Место: Кула</a:t>
            </a:r>
          </a:p>
          <a:p>
            <a:r>
              <a:rPr lang="ru-RU" b="1" dirty="0" smtClean="0">
                <a:solidFill>
                  <a:srgbClr val="C00000"/>
                </a:solidFill>
                <a:latin typeface="Arial" panose="020B0604020202020204" pitchFamily="34" charset="0"/>
                <a:cs typeface="Arial" panose="020B0604020202020204" pitchFamily="34" charset="0"/>
              </a:rPr>
              <a:t>Држава: Република Србија</a:t>
            </a:r>
          </a:p>
          <a:p>
            <a:endParaRPr lang="ru-RU" b="1" dirty="0" smtClean="0">
              <a:solidFill>
                <a:srgbClr val="C00000"/>
              </a:solidFill>
              <a:latin typeface="Arial" panose="020B0604020202020204" pitchFamily="34" charset="0"/>
              <a:cs typeface="Arial" panose="020B0604020202020204" pitchFamily="34" charset="0"/>
            </a:endParaRPr>
          </a:p>
          <a:p>
            <a:r>
              <a:rPr lang="ru-RU" b="1" dirty="0" smtClean="0">
                <a:solidFill>
                  <a:srgbClr val="C00000"/>
                </a:solidFill>
                <a:latin typeface="Arial" panose="020B0604020202020204" pitchFamily="34" charset="0"/>
                <a:cs typeface="Arial" panose="020B0604020202020204" pitchFamily="34" charset="0"/>
              </a:rPr>
              <a:t> Приредба за старе у Дому</a:t>
            </a:r>
          </a:p>
          <a:p>
            <a:r>
              <a:rPr lang="ru-RU" b="1" dirty="0" smtClean="0">
                <a:solidFill>
                  <a:srgbClr val="C00000"/>
                </a:solidFill>
                <a:latin typeface="Arial" panose="020B0604020202020204" pitchFamily="34" charset="0"/>
                <a:cs typeface="Arial" panose="020B0604020202020204" pitchFamily="34" charset="0"/>
              </a:rPr>
              <a:t>Ментор – Валентина Мујичић</a:t>
            </a:r>
            <a:endParaRPr lang="ru-RU" b="1" dirty="0">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148" y="2532549"/>
            <a:ext cx="3063593" cy="203956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444" y="2532548"/>
            <a:ext cx="2573548" cy="171331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4298" y="636452"/>
            <a:ext cx="3317123" cy="220834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510" y="4654237"/>
            <a:ext cx="2744987" cy="182745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1739" y="4654237"/>
            <a:ext cx="2927861" cy="1949200"/>
          </a:xfrm>
          <a:prstGeom prst="rect">
            <a:avLst/>
          </a:prstGeom>
        </p:spPr>
      </p:pic>
      <p:sp>
        <p:nvSpPr>
          <p:cNvPr id="9" name="Rectangle 8"/>
          <p:cNvSpPr/>
          <p:nvPr/>
        </p:nvSpPr>
        <p:spPr>
          <a:xfrm>
            <a:off x="3086555" y="4572112"/>
            <a:ext cx="5497743" cy="1600438"/>
          </a:xfrm>
          <a:prstGeom prst="rect">
            <a:avLst/>
          </a:prstGeom>
        </p:spPr>
        <p:txBody>
          <a:bodyPr wrap="square">
            <a:spAutoFit/>
          </a:bodyPr>
          <a:lstStyle/>
          <a:p>
            <a:r>
              <a:rPr lang="ru-RU" sz="1400" b="1" dirty="0" smtClean="0">
                <a:solidFill>
                  <a:srgbClr val="C00000"/>
                </a:solidFill>
                <a:latin typeface="Arial" panose="020B0604020202020204" pitchFamily="34" charset="0"/>
                <a:cs typeface="Arial" panose="020B0604020202020204" pitchFamily="34" charset="0"/>
              </a:rPr>
              <a:t>Играли смо, певали, свирали, направили галерију портрета наших драгих бака и дека и још једном спојили светове. </a:t>
            </a:r>
            <a:endParaRPr lang="ru-RU" sz="1400" b="1" dirty="0" smtClean="0">
              <a:solidFill>
                <a:srgbClr val="C00000"/>
              </a:solidFill>
              <a:latin typeface="Arial" panose="020B0604020202020204" pitchFamily="34" charset="0"/>
              <a:cs typeface="Arial" panose="020B0604020202020204" pitchFamily="34" charset="0"/>
            </a:endParaRPr>
          </a:p>
          <a:p>
            <a:endParaRPr lang="ru-RU" sz="1400" b="1" dirty="0" smtClean="0">
              <a:solidFill>
                <a:srgbClr val="C00000"/>
              </a:solidFill>
              <a:latin typeface="Arial" panose="020B0604020202020204" pitchFamily="34" charset="0"/>
              <a:cs typeface="Arial" panose="020B0604020202020204" pitchFamily="34" charset="0"/>
            </a:endParaRPr>
          </a:p>
          <a:p>
            <a:r>
              <a:rPr lang="ru-RU" sz="1400" b="1" dirty="0" smtClean="0">
                <a:solidFill>
                  <a:srgbClr val="C00000"/>
                </a:solidFill>
                <a:latin typeface="Arial" panose="020B0604020202020204" pitchFamily="34" charset="0"/>
                <a:cs typeface="Arial" panose="020B0604020202020204" pitchFamily="34" charset="0"/>
              </a:rPr>
              <a:t>Програм смо почели "Принцезом", а завршили </a:t>
            </a:r>
            <a:r>
              <a:rPr lang="ru-RU" sz="1400" b="1" dirty="0" smtClean="0">
                <a:solidFill>
                  <a:srgbClr val="C00000"/>
                </a:solidFill>
                <a:latin typeface="Arial" panose="020B0604020202020204" pitchFamily="34" charset="0"/>
                <a:cs typeface="Arial" panose="020B0604020202020204" pitchFamily="34" charset="0"/>
              </a:rPr>
              <a:t>песмом</a:t>
            </a:r>
          </a:p>
          <a:p>
            <a:r>
              <a:rPr lang="ru-RU" sz="1400" b="1" dirty="0" smtClean="0">
                <a:solidFill>
                  <a:srgbClr val="C00000"/>
                </a:solidFill>
                <a:latin typeface="Arial" panose="020B0604020202020204" pitchFamily="34" charset="0"/>
                <a:cs typeface="Arial" panose="020B0604020202020204" pitchFamily="34" charset="0"/>
              </a:rPr>
              <a:t> </a:t>
            </a:r>
            <a:r>
              <a:rPr lang="ru-RU" sz="1400" b="1" dirty="0" smtClean="0">
                <a:solidFill>
                  <a:srgbClr val="C00000"/>
                </a:solidFill>
                <a:latin typeface="Arial" panose="020B0604020202020204" pitchFamily="34" charset="0"/>
                <a:cs typeface="Arial" panose="020B0604020202020204" pitchFamily="34" charset="0"/>
              </a:rPr>
              <a:t>"Да смо се раније срели..." и тако тематски заокружили наш "Сусрет светова" и укључили и наше драге баке и деке у овај дивни пројекат.</a:t>
            </a:r>
            <a:endParaRPr lang="sr-Latn-RS" sz="1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8543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239151" y="872424"/>
            <a:ext cx="4262511" cy="5355312"/>
          </a:xfrm>
          <a:prstGeom prst="rect">
            <a:avLst/>
          </a:prstGeom>
        </p:spPr>
        <p:txBody>
          <a:bodyPr wrap="square">
            <a:spAutoFit/>
          </a:bodyPr>
          <a:lstStyle/>
          <a:p>
            <a:r>
              <a:rPr lang="sr-Cyrl-RS" b="1" dirty="0" smtClean="0">
                <a:solidFill>
                  <a:schemeClr val="bg1"/>
                </a:solidFill>
                <a:latin typeface="Arial" panose="020B0604020202020204" pitchFamily="34" charset="0"/>
                <a:cs typeface="Arial" panose="020B0604020202020204" pitchFamily="34" charset="0"/>
              </a:rPr>
              <a:t>ОШ“Драгиша Луковић Шпанац“ </a:t>
            </a:r>
          </a:p>
          <a:p>
            <a:r>
              <a:rPr lang="sr-Cyrl-RS" b="1" dirty="0" smtClean="0">
                <a:solidFill>
                  <a:schemeClr val="bg1"/>
                </a:solidFill>
                <a:latin typeface="Arial" panose="020B0604020202020204" pitchFamily="34" charset="0"/>
                <a:cs typeface="Arial" panose="020B0604020202020204" pitchFamily="34" charset="0"/>
              </a:rPr>
              <a:t>Место: Белошевац, Крагујевац</a:t>
            </a:r>
          </a:p>
          <a:p>
            <a:r>
              <a:rPr lang="sr-Cyrl-RS" b="1" dirty="0">
                <a:solidFill>
                  <a:schemeClr val="bg1"/>
                </a:solidFill>
                <a:latin typeface="Arial" panose="020B0604020202020204" pitchFamily="34" charset="0"/>
                <a:cs typeface="Arial" panose="020B0604020202020204" pitchFamily="34" charset="0"/>
              </a:rPr>
              <a:t>Држава: Република Србија</a:t>
            </a:r>
          </a:p>
          <a:p>
            <a:endParaRPr lang="sr-Latn-RS" b="1" dirty="0" smtClean="0">
              <a:solidFill>
                <a:schemeClr val="bg1"/>
              </a:solidFill>
              <a:latin typeface="Arial" panose="020B0604020202020204" pitchFamily="34" charset="0"/>
              <a:cs typeface="Arial" panose="020B0604020202020204" pitchFamily="34" charset="0"/>
            </a:endParaRPr>
          </a:p>
          <a:p>
            <a:endParaRPr lang="sr-Cyrl-RS" b="1" dirty="0" smtClean="0">
              <a:solidFill>
                <a:schemeClr val="bg1"/>
              </a:solidFill>
              <a:latin typeface="Arial" panose="020B0604020202020204" pitchFamily="34" charset="0"/>
              <a:cs typeface="Arial" panose="020B0604020202020204" pitchFamily="34" charset="0"/>
            </a:endParaRPr>
          </a:p>
          <a:p>
            <a:r>
              <a:rPr lang="sr-Cyrl-RS" b="1" dirty="0" smtClean="0">
                <a:solidFill>
                  <a:schemeClr val="bg1"/>
                </a:solidFill>
                <a:latin typeface="Arial" panose="020B0604020202020204" pitchFamily="34" charset="0"/>
                <a:cs typeface="Arial" panose="020B0604020202020204" pitchFamily="34" charset="0"/>
              </a:rPr>
              <a:t>„Ноћ истраживача“ ЦПН –други део</a:t>
            </a:r>
          </a:p>
          <a:p>
            <a:endParaRPr lang="sr-Cyrl-RS" b="1" dirty="0" smtClean="0">
              <a:solidFill>
                <a:srgbClr val="C00000"/>
              </a:solidFill>
              <a:latin typeface="Arial" panose="020B0604020202020204" pitchFamily="34" charset="0"/>
              <a:cs typeface="Arial" panose="020B0604020202020204" pitchFamily="34" charset="0"/>
            </a:endParaRPr>
          </a:p>
          <a:p>
            <a:r>
              <a:rPr lang="sr-Cyrl-RS" b="1" dirty="0" smtClean="0">
                <a:solidFill>
                  <a:srgbClr val="C00000"/>
                </a:solidFill>
                <a:latin typeface="Arial" panose="020B0604020202020204" pitchFamily="34" charset="0"/>
                <a:cs typeface="Arial" panose="020B0604020202020204" pitchFamily="34" charset="0"/>
              </a:rPr>
              <a:t>На манифестацији </a:t>
            </a:r>
          </a:p>
          <a:p>
            <a:r>
              <a:rPr lang="sr-Cyrl-RS" b="1" dirty="0" smtClean="0">
                <a:solidFill>
                  <a:srgbClr val="C00000"/>
                </a:solidFill>
                <a:latin typeface="Arial" panose="020B0604020202020204" pitchFamily="34" charset="0"/>
                <a:cs typeface="Arial" panose="020B0604020202020204" pitchFamily="34" charset="0"/>
              </a:rPr>
              <a:t>Ноћ истраживача учествовали су наши ученици Вељко Продановић 7/2, Анђела Живковић 7/2, Милош Пушоњић 8/2 и такмичили се у квизу знања. </a:t>
            </a:r>
          </a:p>
          <a:p>
            <a:endParaRPr lang="sr-Cyrl-RS" b="1" dirty="0">
              <a:solidFill>
                <a:srgbClr val="C00000"/>
              </a:solidFill>
              <a:latin typeface="Arial" panose="020B0604020202020204" pitchFamily="34" charset="0"/>
              <a:cs typeface="Arial" panose="020B0604020202020204" pitchFamily="34" charset="0"/>
            </a:endParaRPr>
          </a:p>
          <a:p>
            <a:r>
              <a:rPr lang="sr-Cyrl-RS" b="1" dirty="0" smtClean="0">
                <a:solidFill>
                  <a:srgbClr val="C00000"/>
                </a:solidFill>
                <a:latin typeface="Arial" panose="020B0604020202020204" pitchFamily="34" charset="0"/>
                <a:cs typeface="Arial" panose="020B0604020202020204" pitchFamily="34" charset="0"/>
              </a:rPr>
              <a:t>Освојили су </a:t>
            </a:r>
            <a:r>
              <a:rPr lang="sr-Cyrl-RS" b="1" u="sng" dirty="0" smtClean="0">
                <a:solidFill>
                  <a:schemeClr val="bg1"/>
                </a:solidFill>
                <a:latin typeface="Arial" panose="020B0604020202020204" pitchFamily="34" charset="0"/>
                <a:cs typeface="Arial" panose="020B0604020202020204" pitchFamily="34" charset="0"/>
              </a:rPr>
              <a:t>друго место</a:t>
            </a:r>
            <a:r>
              <a:rPr lang="sr-Cyrl-RS" b="1" dirty="0" smtClean="0">
                <a:solidFill>
                  <a:srgbClr val="C00000"/>
                </a:solidFill>
                <a:latin typeface="Arial" panose="020B0604020202020204" pitchFamily="34" charset="0"/>
                <a:cs typeface="Arial" panose="020B0604020202020204" pitchFamily="34" charset="0"/>
              </a:rPr>
              <a:t>, на шта смо јако поносни. Ученике је припремала наставница историје Јелена Милосављевић.</a:t>
            </a:r>
          </a:p>
          <a:p>
            <a:endParaRPr lang="sr-Cyrl-RS" b="1" dirty="0" smtClean="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9389" y="1744393"/>
            <a:ext cx="2606157" cy="332700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3274" y="4419158"/>
            <a:ext cx="3884164" cy="218484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3273" y="685800"/>
            <a:ext cx="3073944" cy="1729094"/>
          </a:xfrm>
          <a:prstGeom prst="rect">
            <a:avLst/>
          </a:prstGeom>
        </p:spPr>
      </p:pic>
      <p:sp>
        <p:nvSpPr>
          <p:cNvPr id="6" name="Rectangle 5"/>
          <p:cNvSpPr/>
          <p:nvPr/>
        </p:nvSpPr>
        <p:spPr>
          <a:xfrm>
            <a:off x="8023274" y="3215711"/>
            <a:ext cx="4103077" cy="923330"/>
          </a:xfrm>
          <a:prstGeom prst="rect">
            <a:avLst/>
          </a:prstGeom>
        </p:spPr>
        <p:txBody>
          <a:bodyPr wrap="square">
            <a:spAutoFit/>
          </a:bodyPr>
          <a:lstStyle/>
          <a:p>
            <a:r>
              <a:rPr lang="pl-PL" b="1" dirty="0" smtClean="0">
                <a:solidFill>
                  <a:schemeClr val="bg1"/>
                </a:solidFill>
                <a:latin typeface="Arial" panose="020B0604020202020204" pitchFamily="34" charset="0"/>
                <a:cs typeface="Arial" panose="020B0604020202020204" pitchFamily="34" charset="0"/>
              </a:rPr>
              <a:t>Noć </a:t>
            </a:r>
            <a:r>
              <a:rPr lang="pl-PL" b="1" dirty="0">
                <a:solidFill>
                  <a:schemeClr val="bg1"/>
                </a:solidFill>
                <a:latin typeface="Arial" panose="020B0604020202020204" pitchFamily="34" charset="0"/>
                <a:cs typeface="Arial" panose="020B0604020202020204" pitchFamily="34" charset="0"/>
              </a:rPr>
              <a:t>istrazivača, </a:t>
            </a:r>
            <a:endParaRPr lang="sr-Cyrl-RS" b="1" dirty="0" smtClean="0">
              <a:solidFill>
                <a:schemeClr val="bg1"/>
              </a:solidFill>
              <a:latin typeface="Arial" panose="020B0604020202020204" pitchFamily="34" charset="0"/>
              <a:cs typeface="Arial" panose="020B0604020202020204" pitchFamily="34" charset="0"/>
            </a:endParaRPr>
          </a:p>
          <a:p>
            <a:r>
              <a:rPr lang="pl-PL" b="1" dirty="0" smtClean="0">
                <a:solidFill>
                  <a:schemeClr val="bg1"/>
                </a:solidFill>
                <a:latin typeface="Arial" panose="020B0604020202020204" pitchFamily="34" charset="0"/>
                <a:cs typeface="Arial" panose="020B0604020202020204" pitchFamily="34" charset="0"/>
              </a:rPr>
              <a:t>u</a:t>
            </a:r>
            <a:r>
              <a:rPr lang="sr-Latn-RS" b="1" dirty="0" smtClean="0">
                <a:solidFill>
                  <a:schemeClr val="bg1"/>
                </a:solidFill>
                <a:latin typeface="Arial" panose="020B0604020202020204" pitchFamily="34" charset="0"/>
                <a:cs typeface="Arial" panose="020B0604020202020204" pitchFamily="34" charset="0"/>
              </a:rPr>
              <a:t>č</a:t>
            </a:r>
            <a:r>
              <a:rPr lang="pl-PL" b="1" dirty="0" smtClean="0">
                <a:solidFill>
                  <a:schemeClr val="bg1"/>
                </a:solidFill>
                <a:latin typeface="Arial" panose="020B0604020202020204" pitchFamily="34" charset="0"/>
                <a:cs typeface="Arial" panose="020B0604020202020204" pitchFamily="34" charset="0"/>
              </a:rPr>
              <a:t>enik </a:t>
            </a:r>
            <a:r>
              <a:rPr lang="pl-PL" b="1" dirty="0">
                <a:solidFill>
                  <a:schemeClr val="bg1"/>
                </a:solidFill>
                <a:latin typeface="Arial" panose="020B0604020202020204" pitchFamily="34" charset="0"/>
                <a:cs typeface="Arial" panose="020B0604020202020204" pitchFamily="34" charset="0"/>
              </a:rPr>
              <a:t>Veljko Prodanović 7/2, </a:t>
            </a:r>
            <a:endParaRPr lang="sr-Cyrl-RS" b="1" dirty="0" smtClean="0">
              <a:solidFill>
                <a:schemeClr val="bg1"/>
              </a:solidFill>
              <a:latin typeface="Arial" panose="020B0604020202020204" pitchFamily="34" charset="0"/>
              <a:cs typeface="Arial" panose="020B0604020202020204" pitchFamily="34" charset="0"/>
            </a:endParaRPr>
          </a:p>
          <a:p>
            <a:r>
              <a:rPr lang="pl-PL" b="1" dirty="0" smtClean="0">
                <a:solidFill>
                  <a:schemeClr val="bg1"/>
                </a:solidFill>
                <a:latin typeface="Arial" panose="020B0604020202020204" pitchFamily="34" charset="0"/>
                <a:cs typeface="Arial" panose="020B0604020202020204" pitchFamily="34" charset="0"/>
              </a:rPr>
              <a:t>1</a:t>
            </a:r>
            <a:r>
              <a:rPr lang="pl-PL" b="1" dirty="0">
                <a:solidFill>
                  <a:schemeClr val="bg1"/>
                </a:solidFill>
                <a:latin typeface="Arial" panose="020B0604020202020204" pitchFamily="34" charset="0"/>
                <a:cs typeface="Arial" panose="020B0604020202020204" pitchFamily="34" charset="0"/>
              </a:rPr>
              <a:t>. nagrada na literarnom konkursu.</a:t>
            </a:r>
          </a:p>
        </p:txBody>
      </p:sp>
    </p:spTree>
    <p:extLst>
      <p:ext uri="{BB962C8B-B14F-4D97-AF65-F5344CB8AC3E}">
        <p14:creationId xmlns:p14="http://schemas.microsoft.com/office/powerpoint/2010/main" val="3512126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6554790" y="304186"/>
            <a:ext cx="4986493" cy="523220"/>
          </a:xfrm>
          <a:prstGeom prst="rect">
            <a:avLst/>
          </a:prstGeom>
          <a:solidFill>
            <a:schemeClr val="accent6">
              <a:lumMod val="75000"/>
            </a:schemeClr>
          </a:solidFill>
        </p:spPr>
        <p:txBody>
          <a:bodyPr wrap="none">
            <a:spAutoFit/>
          </a:bodyPr>
          <a:lstStyle/>
          <a:p>
            <a:r>
              <a:rPr lang="sr-Cyrl-RS" sz="2800" b="1" dirty="0" smtClean="0">
                <a:solidFill>
                  <a:schemeClr val="bg1"/>
                </a:solidFill>
                <a:latin typeface="Arial" panose="020B0604020202020204" pitchFamily="34" charset="0"/>
                <a:cs typeface="Arial" panose="020B0604020202020204" pitchFamily="34" charset="0"/>
              </a:rPr>
              <a:t>Еколошки  радови ученика</a:t>
            </a:r>
            <a:endParaRPr lang="sr-Latn-RS" sz="28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234462" y="565796"/>
            <a:ext cx="3240258" cy="1477328"/>
          </a:xfrm>
          <a:prstGeom prst="rect">
            <a:avLst/>
          </a:prstGeom>
        </p:spPr>
        <p:txBody>
          <a:bodyPr wrap="square">
            <a:spAutoFit/>
          </a:bodyPr>
          <a:lstStyle/>
          <a:p>
            <a:r>
              <a:rPr lang="ru-RU" dirty="0" smtClean="0">
                <a:latin typeface="Arial" panose="020B0604020202020204" pitchFamily="34" charset="0"/>
                <a:cs typeface="Arial" panose="020B0604020202020204" pitchFamily="34" charset="0"/>
              </a:rPr>
              <a:t>ОШ“19.октобар“ Маршић</a:t>
            </a:r>
          </a:p>
          <a:p>
            <a:r>
              <a:rPr lang="ru-RU" dirty="0" smtClean="0">
                <a:latin typeface="Arial" panose="020B0604020202020204" pitchFamily="34" charset="0"/>
                <a:cs typeface="Arial" panose="020B0604020202020204" pitchFamily="34" charset="0"/>
              </a:rPr>
              <a:t>ИО Д. Комарице</a:t>
            </a:r>
          </a:p>
          <a:p>
            <a:r>
              <a:rPr lang="ru-RU" dirty="0" smtClean="0">
                <a:latin typeface="Arial" panose="020B0604020202020204" pitchFamily="34" charset="0"/>
                <a:cs typeface="Arial" panose="020B0604020202020204" pitchFamily="34" charset="0"/>
              </a:rPr>
              <a:t>Држава: Република Србија</a:t>
            </a:r>
          </a:p>
          <a:p>
            <a:endParaRPr lang="ru-RU" dirty="0" smtClean="0">
              <a:latin typeface="Arial" panose="020B0604020202020204" pitchFamily="34" charset="0"/>
              <a:cs typeface="Arial" panose="020B0604020202020204" pitchFamily="34" charset="0"/>
            </a:endParaRPr>
          </a:p>
          <a:p>
            <a:r>
              <a:rPr lang="ru-RU" dirty="0" smtClean="0">
                <a:latin typeface="Arial" panose="020B0604020202020204" pitchFamily="34" charset="0"/>
                <a:cs typeface="Arial" panose="020B0604020202020204" pitchFamily="34" charset="0"/>
              </a:rPr>
              <a:t>„Временска машина“</a:t>
            </a:r>
            <a:endParaRPr lang="ru-RU"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9823" y="5367293"/>
            <a:ext cx="1029713" cy="1080355"/>
          </a:xfrm>
          <a:prstGeom prst="rect">
            <a:avLst/>
          </a:prstGeom>
        </p:spPr>
      </p:pic>
      <p:pic>
        <p:nvPicPr>
          <p:cNvPr id="5" name="Picture 4"/>
          <p:cNvPicPr>
            <a:picLocks noChangeAspect="1"/>
          </p:cNvPicPr>
          <p:nvPr/>
        </p:nvPicPr>
        <p:blipFill>
          <a:blip r:embed="rId3"/>
          <a:stretch>
            <a:fillRect/>
          </a:stretch>
        </p:blipFill>
        <p:spPr>
          <a:xfrm>
            <a:off x="992029" y="2129822"/>
            <a:ext cx="1941671" cy="2774973"/>
          </a:xfrm>
          <a:prstGeom prst="rect">
            <a:avLst/>
          </a:prstGeom>
        </p:spPr>
      </p:pic>
      <p:sp>
        <p:nvSpPr>
          <p:cNvPr id="6" name="Rectangle 5"/>
          <p:cNvSpPr/>
          <p:nvPr/>
        </p:nvSpPr>
        <p:spPr>
          <a:xfrm>
            <a:off x="234462" y="5198751"/>
            <a:ext cx="4731433" cy="646331"/>
          </a:xfrm>
          <a:prstGeom prst="rect">
            <a:avLst/>
          </a:prstGeom>
        </p:spPr>
        <p:txBody>
          <a:bodyPr wrap="square">
            <a:spAutoFit/>
          </a:bodyPr>
          <a:lstStyle/>
          <a:p>
            <a:r>
              <a:rPr lang="ru-RU" dirty="0" smtClean="0"/>
              <a:t>Ива Петровић  ученица 4-3   </a:t>
            </a:r>
          </a:p>
          <a:p>
            <a:r>
              <a:rPr lang="ru-RU" dirty="0" smtClean="0"/>
              <a:t> Ментор – учитељица  Марија Јаковљевић</a:t>
            </a:r>
            <a:endParaRPr lang="sr-Latn-RS"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4141" t="23591" r="7090" b="15486"/>
          <a:stretch/>
        </p:blipFill>
        <p:spPr>
          <a:xfrm>
            <a:off x="10000412" y="1070473"/>
            <a:ext cx="1540871" cy="2118697"/>
          </a:xfrm>
          <a:prstGeom prst="rect">
            <a:avLst/>
          </a:prstGeom>
        </p:spPr>
      </p:pic>
      <p:sp>
        <p:nvSpPr>
          <p:cNvPr id="8" name="Rectangle 7"/>
          <p:cNvSpPr/>
          <p:nvPr/>
        </p:nvSpPr>
        <p:spPr>
          <a:xfrm>
            <a:off x="6707853" y="3085267"/>
            <a:ext cx="4478215" cy="646331"/>
          </a:xfrm>
          <a:prstGeom prst="rect">
            <a:avLst/>
          </a:prstGeom>
        </p:spPr>
        <p:txBody>
          <a:bodyPr wrap="square">
            <a:spAutoFit/>
          </a:bodyPr>
          <a:lstStyle/>
          <a:p>
            <a:r>
              <a:rPr lang="ru-RU" dirty="0" smtClean="0"/>
              <a:t>Катарина Вујић  ученица 4-1 </a:t>
            </a:r>
          </a:p>
          <a:p>
            <a:r>
              <a:rPr lang="ru-RU" dirty="0" smtClean="0"/>
              <a:t>Ментор – учитељица  Љиљана Радојковић</a:t>
            </a:r>
            <a:endParaRPr lang="sr-Latn-RS"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9286" y="3718200"/>
            <a:ext cx="1535314" cy="2729448"/>
          </a:xfrm>
          <a:prstGeom prst="rect">
            <a:avLst/>
          </a:prstGeom>
        </p:spPr>
      </p:pic>
    </p:spTree>
    <p:extLst>
      <p:ext uri="{BB962C8B-B14F-4D97-AF65-F5344CB8AC3E}">
        <p14:creationId xmlns:p14="http://schemas.microsoft.com/office/powerpoint/2010/main" val="1349773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3046362" y="480879"/>
            <a:ext cx="4056185" cy="2862322"/>
          </a:xfrm>
          <a:prstGeom prst="rect">
            <a:avLst/>
          </a:prstGeom>
        </p:spPr>
        <p:txBody>
          <a:bodyPr wrap="square">
            <a:spAutoFit/>
          </a:bodyPr>
          <a:lstStyle/>
          <a:p>
            <a:r>
              <a:rPr lang="ru-RU" b="1" dirty="0" smtClean="0">
                <a:solidFill>
                  <a:schemeClr val="bg1"/>
                </a:solidFill>
                <a:latin typeface="Arial" panose="020B0604020202020204" pitchFamily="34" charset="0"/>
                <a:cs typeface="Arial" panose="020B0604020202020204" pitchFamily="34" charset="0"/>
              </a:rPr>
              <a:t>Училиште: О.У.Тодор Ангелевски</a:t>
            </a:r>
          </a:p>
          <a:p>
            <a:endParaRPr lang="ru-RU" b="1" dirty="0" smtClean="0">
              <a:solidFill>
                <a:schemeClr val="bg1"/>
              </a:solidFill>
              <a:latin typeface="Arial" panose="020B0604020202020204" pitchFamily="34" charset="0"/>
              <a:cs typeface="Arial" panose="020B0604020202020204" pitchFamily="34" charset="0"/>
            </a:endParaRPr>
          </a:p>
          <a:p>
            <a:r>
              <a:rPr lang="ru-RU" b="1" dirty="0" smtClean="0">
                <a:solidFill>
                  <a:schemeClr val="bg1"/>
                </a:solidFill>
                <a:latin typeface="Arial" panose="020B0604020202020204" pitchFamily="34" charset="0"/>
                <a:cs typeface="Arial" panose="020B0604020202020204" pitchFamily="34" charset="0"/>
              </a:rPr>
              <a:t>Град:Битола    Држава:Р.С.Македонија</a:t>
            </a:r>
          </a:p>
          <a:p>
            <a:r>
              <a:rPr lang="ru-RU" b="1" dirty="0" smtClean="0">
                <a:solidFill>
                  <a:schemeClr val="bg1"/>
                </a:solidFill>
                <a:latin typeface="Arial" panose="020B0604020202020204" pitchFamily="34" charset="0"/>
                <a:cs typeface="Arial" panose="020B0604020202020204" pitchFamily="34" charset="0"/>
              </a:rPr>
              <a:t>Број на ученици:15     Одделение:IV-6</a:t>
            </a:r>
          </a:p>
          <a:p>
            <a:r>
              <a:rPr lang="ru-RU" b="1" dirty="0" smtClean="0">
                <a:solidFill>
                  <a:schemeClr val="bg1"/>
                </a:solidFill>
                <a:latin typeface="Arial" panose="020B0604020202020204" pitchFamily="34" charset="0"/>
                <a:cs typeface="Arial" panose="020B0604020202020204" pitchFamily="34" charset="0"/>
              </a:rPr>
              <a:t>Активност: Звездена капија</a:t>
            </a:r>
          </a:p>
          <a:p>
            <a:endParaRPr lang="ru-RU" b="1" dirty="0" smtClean="0">
              <a:solidFill>
                <a:schemeClr val="bg1"/>
              </a:solidFill>
              <a:latin typeface="Arial" panose="020B0604020202020204" pitchFamily="34" charset="0"/>
              <a:cs typeface="Arial" panose="020B0604020202020204" pitchFamily="34" charset="0"/>
            </a:endParaRPr>
          </a:p>
          <a:p>
            <a:endParaRPr lang="ru-RU" b="1" dirty="0" smtClean="0">
              <a:solidFill>
                <a:schemeClr val="bg1"/>
              </a:solidFill>
              <a:latin typeface="Arial" panose="020B0604020202020204" pitchFamily="34" charset="0"/>
              <a:cs typeface="Arial" panose="020B0604020202020204" pitchFamily="34" charset="0"/>
            </a:endParaRPr>
          </a:p>
          <a:p>
            <a:r>
              <a:rPr lang="ru-RU" b="1" dirty="0" smtClean="0">
                <a:solidFill>
                  <a:srgbClr val="00B050"/>
                </a:solidFill>
                <a:latin typeface="Arial" panose="020B0604020202020204" pitchFamily="34" charset="0"/>
                <a:cs typeface="Arial" panose="020B0604020202020204" pitchFamily="34" charset="0"/>
              </a:rPr>
              <a:t>И НИЕ СМЕ ДЕЛ ОД ОВА НЕБО</a:t>
            </a:r>
            <a:endParaRPr lang="ru-RU" b="1" dirty="0">
              <a:solidFill>
                <a:srgbClr val="00B050"/>
              </a:solidFill>
              <a:latin typeface="Arial" panose="020B0604020202020204" pitchFamily="34" charset="0"/>
              <a:cs typeface="Arial" panose="020B0604020202020204" pitchFamily="34" charset="0"/>
            </a:endParaRPr>
          </a:p>
        </p:txBody>
      </p:sp>
      <p:sp>
        <p:nvSpPr>
          <p:cNvPr id="3" name="Rectangle 2"/>
          <p:cNvSpPr/>
          <p:nvPr/>
        </p:nvSpPr>
        <p:spPr>
          <a:xfrm>
            <a:off x="585933" y="4877581"/>
            <a:ext cx="4126523" cy="646331"/>
          </a:xfrm>
          <a:prstGeom prst="rect">
            <a:avLst/>
          </a:prstGeom>
        </p:spPr>
        <p:txBody>
          <a:bodyPr wrap="square">
            <a:spAutoFit/>
          </a:bodyPr>
          <a:lstStyle/>
          <a:p>
            <a:r>
              <a:rPr lang="sr-Latn-RS" dirty="0" smtClean="0">
                <a:solidFill>
                  <a:schemeClr val="bg1"/>
                </a:solidFill>
                <a:latin typeface="Arial" panose="020B0604020202020204" pitchFamily="34" charset="0"/>
                <a:cs typeface="Arial" panose="020B0604020202020204" pitchFamily="34" charset="0"/>
              </a:rPr>
              <a:t>Vrata  učionice </a:t>
            </a:r>
          </a:p>
          <a:p>
            <a:r>
              <a:rPr lang="sr-Cyrl-RS" dirty="0" smtClean="0">
                <a:solidFill>
                  <a:schemeClr val="bg1"/>
                </a:solidFill>
                <a:latin typeface="Arial" panose="020B0604020202020204" pitchFamily="34" charset="0"/>
                <a:cs typeface="Arial" panose="020B0604020202020204" pitchFamily="34" charset="0"/>
              </a:rPr>
              <a:t>М</a:t>
            </a:r>
            <a:r>
              <a:rPr lang="sr-Latn-RS" dirty="0" smtClean="0">
                <a:solidFill>
                  <a:schemeClr val="bg1"/>
                </a:solidFill>
                <a:latin typeface="Arial" panose="020B0604020202020204" pitchFamily="34" charset="0"/>
                <a:cs typeface="Arial" panose="020B0604020202020204" pitchFamily="34" charset="0"/>
              </a:rPr>
              <a:t>entor - Bisera Petrovska Arginovski</a:t>
            </a:r>
            <a:endParaRPr lang="sr-Latn-R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89" y="342900"/>
            <a:ext cx="2007311" cy="416903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6836" y="342900"/>
            <a:ext cx="2899776" cy="3866368"/>
          </a:xfrm>
          <a:prstGeom prst="rect">
            <a:avLst/>
          </a:prstGeom>
        </p:spPr>
      </p:pic>
      <p:sp>
        <p:nvSpPr>
          <p:cNvPr id="6" name="TextBox 5"/>
          <p:cNvSpPr txBox="1"/>
          <p:nvPr/>
        </p:nvSpPr>
        <p:spPr>
          <a:xfrm>
            <a:off x="7535594" y="4692915"/>
            <a:ext cx="4520418" cy="369332"/>
          </a:xfrm>
          <a:prstGeom prst="rect">
            <a:avLst/>
          </a:prstGeom>
          <a:noFill/>
        </p:spPr>
        <p:txBody>
          <a:bodyPr wrap="square" rtlCol="0">
            <a:spAutoFit/>
          </a:bodyPr>
          <a:lstStyle/>
          <a:p>
            <a:r>
              <a:rPr lang="sr-Cyrl-RS" b="1" dirty="0" smtClean="0">
                <a:solidFill>
                  <a:srgbClr val="FFFF00"/>
                </a:solidFill>
                <a:latin typeface="Arial" panose="020B0604020202020204" pitchFamily="34" charset="0"/>
                <a:cs typeface="Arial" panose="020B0604020202020204" pitchFamily="34" charset="0"/>
              </a:rPr>
              <a:t>Поздрав за све учеснике у пројекту</a:t>
            </a:r>
            <a:r>
              <a:rPr lang="sr-Latn-RS" b="1" dirty="0" smtClean="0">
                <a:solidFill>
                  <a:srgbClr val="FFFF00"/>
                </a:solidFill>
                <a:latin typeface="Arial" panose="020B0604020202020204" pitchFamily="34" charset="0"/>
                <a:cs typeface="Arial" panose="020B0604020202020204" pitchFamily="34" charset="0"/>
              </a:rPr>
              <a:t> !</a:t>
            </a:r>
            <a:endParaRPr lang="sr-Latn-RS" b="1" dirty="0">
              <a:solidFill>
                <a:srgbClr val="FFFF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6144" y="3438405"/>
            <a:ext cx="2435762" cy="3247683"/>
          </a:xfrm>
          <a:prstGeom prst="rect">
            <a:avLst/>
          </a:prstGeom>
        </p:spPr>
      </p:pic>
    </p:spTree>
    <p:extLst>
      <p:ext uri="{BB962C8B-B14F-4D97-AF65-F5344CB8AC3E}">
        <p14:creationId xmlns:p14="http://schemas.microsoft.com/office/powerpoint/2010/main" val="315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Rectangle 1"/>
          <p:cNvSpPr/>
          <p:nvPr/>
        </p:nvSpPr>
        <p:spPr>
          <a:xfrm>
            <a:off x="3553843" y="2882039"/>
            <a:ext cx="6096000" cy="3416320"/>
          </a:xfrm>
          <a:prstGeom prst="rect">
            <a:avLst/>
          </a:prstGeom>
        </p:spPr>
        <p:txBody>
          <a:bodyPr>
            <a:spAutoFit/>
          </a:bodyPr>
          <a:lstStyle/>
          <a:p>
            <a:r>
              <a:rPr lang="ru-RU" b="1" dirty="0" smtClean="0">
                <a:latin typeface="Arial" panose="020B0604020202020204" pitchFamily="34" charset="0"/>
                <a:cs typeface="Arial" panose="020B0604020202020204" pitchFamily="34" charset="0"/>
              </a:rPr>
              <a:t>У оквиру пројекта додајемо 5 еколошких радионица које ће се реализовати кроз рад Ученичког парламента чији сам координатор. Организатор и реализатор је најактивнији еколог са наших простора - </a:t>
            </a:r>
            <a:r>
              <a:rPr lang="ru-RU" b="1" dirty="0" smtClean="0">
                <a:solidFill>
                  <a:srgbClr val="002060"/>
                </a:solidFill>
                <a:latin typeface="Arial" panose="020B0604020202020204" pitchFamily="34" charset="0"/>
                <a:cs typeface="Arial" panose="020B0604020202020204" pitchFamily="34" charset="0"/>
              </a:rPr>
              <a:t>Ратко Ђурђевац. </a:t>
            </a:r>
          </a:p>
          <a:p>
            <a:endParaRPr lang="ru-RU" b="1" dirty="0">
              <a:latin typeface="Arial" panose="020B0604020202020204" pitchFamily="34" charset="0"/>
              <a:cs typeface="Arial" panose="020B0604020202020204" pitchFamily="34" charset="0"/>
            </a:endParaRPr>
          </a:p>
          <a:p>
            <a:r>
              <a:rPr lang="ru-RU" b="1" dirty="0" smtClean="0">
                <a:latin typeface="Arial" panose="020B0604020202020204" pitchFamily="34" charset="0"/>
                <a:cs typeface="Arial" panose="020B0604020202020204" pitchFamily="34" charset="0"/>
              </a:rPr>
              <a:t>Почели смо јуче са Великим бачким каналом чијом је градњом на нашем простору од мочваре направљена плодна равница, а савремена индустрија од њега је направила најзагађенији водоток Европе. Учимо да чувамо Плаву планету, она нам је једина адреса.</a:t>
            </a:r>
            <a:endParaRPr lang="sr-Latn-RS"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5697" y="317500"/>
            <a:ext cx="3398901" cy="27304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698" y="4152900"/>
            <a:ext cx="2860612" cy="21454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166" y="559640"/>
            <a:ext cx="3196103" cy="2628059"/>
          </a:xfrm>
          <a:prstGeom prst="rect">
            <a:avLst/>
          </a:prstGeom>
        </p:spPr>
      </p:pic>
      <p:sp>
        <p:nvSpPr>
          <p:cNvPr id="7" name="Rectangle 6"/>
          <p:cNvSpPr/>
          <p:nvPr/>
        </p:nvSpPr>
        <p:spPr>
          <a:xfrm>
            <a:off x="3849858" y="994677"/>
            <a:ext cx="3690425" cy="1477328"/>
          </a:xfrm>
          <a:prstGeom prst="rect">
            <a:avLst/>
          </a:prstGeom>
        </p:spPr>
        <p:txBody>
          <a:bodyPr wrap="square">
            <a:spAutoFit/>
          </a:bodyPr>
          <a:lstStyle/>
          <a:p>
            <a:r>
              <a:rPr lang="ru-RU" b="1" dirty="0" smtClean="0">
                <a:solidFill>
                  <a:srgbClr val="002060"/>
                </a:solidFill>
                <a:latin typeface="Arial" panose="020B0604020202020204" pitchFamily="34" charset="0"/>
                <a:cs typeface="Arial" panose="020B0604020202020204" pitchFamily="34" charset="0"/>
              </a:rPr>
              <a:t>ОШ „Иса Бајић“ </a:t>
            </a:r>
          </a:p>
          <a:p>
            <a:r>
              <a:rPr lang="ru-RU" b="1" dirty="0" smtClean="0">
                <a:solidFill>
                  <a:srgbClr val="002060"/>
                </a:solidFill>
                <a:latin typeface="Arial" panose="020B0604020202020204" pitchFamily="34" charset="0"/>
                <a:cs typeface="Arial" panose="020B0604020202020204" pitchFamily="34" charset="0"/>
              </a:rPr>
              <a:t>Место: Кула</a:t>
            </a:r>
          </a:p>
          <a:p>
            <a:r>
              <a:rPr lang="ru-RU" b="1" dirty="0" smtClean="0">
                <a:solidFill>
                  <a:srgbClr val="002060"/>
                </a:solidFill>
                <a:latin typeface="Arial" panose="020B0604020202020204" pitchFamily="34" charset="0"/>
                <a:cs typeface="Arial" panose="020B0604020202020204" pitchFamily="34" charset="0"/>
              </a:rPr>
              <a:t>Држава: Република Србија</a:t>
            </a:r>
          </a:p>
          <a:p>
            <a:r>
              <a:rPr lang="ru-RU" b="1" dirty="0" smtClean="0">
                <a:solidFill>
                  <a:srgbClr val="002060"/>
                </a:solidFill>
                <a:latin typeface="Arial" panose="020B0604020202020204" pitchFamily="34" charset="0"/>
                <a:cs typeface="Arial" panose="020B0604020202020204" pitchFamily="34" charset="0"/>
              </a:rPr>
              <a:t> </a:t>
            </a:r>
          </a:p>
          <a:p>
            <a:r>
              <a:rPr lang="ru-RU" b="1" dirty="0" smtClean="0">
                <a:solidFill>
                  <a:srgbClr val="002060"/>
                </a:solidFill>
                <a:latin typeface="Arial" panose="020B0604020202020204" pitchFamily="34" charset="0"/>
                <a:cs typeface="Arial" panose="020B0604020202020204" pitchFamily="34" charset="0"/>
              </a:rPr>
              <a:t>Ментор – Валентина Мујичић</a:t>
            </a:r>
            <a:endParaRPr lang="ru-RU"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9173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5106572" y="527540"/>
            <a:ext cx="5083126" cy="2031325"/>
          </a:xfrm>
          <a:prstGeom prst="rect">
            <a:avLst/>
          </a:prstGeom>
        </p:spPr>
        <p:txBody>
          <a:bodyPr wrap="square">
            <a:spAutoFit/>
          </a:bodyPr>
          <a:lstStyle/>
          <a:p>
            <a:r>
              <a:rPr lang="ru-RU" b="1" dirty="0" smtClean="0">
                <a:solidFill>
                  <a:srgbClr val="00B050"/>
                </a:solidFill>
                <a:latin typeface="Arial" panose="020B0604020202020204" pitchFamily="34" charset="0"/>
                <a:cs typeface="Arial" panose="020B0604020202020204" pitchFamily="34" charset="0"/>
              </a:rPr>
              <a:t>Еколошки  радови ученика</a:t>
            </a:r>
          </a:p>
          <a:p>
            <a:endParaRPr lang="ru-RU" b="1" dirty="0" smtClean="0">
              <a:solidFill>
                <a:schemeClr val="bg1"/>
              </a:solidFill>
              <a:latin typeface="Arial" panose="020B0604020202020204" pitchFamily="34" charset="0"/>
              <a:cs typeface="Arial" panose="020B0604020202020204" pitchFamily="34" charset="0"/>
            </a:endParaRPr>
          </a:p>
          <a:p>
            <a:r>
              <a:rPr lang="ru-RU" b="1" dirty="0" smtClean="0">
                <a:solidFill>
                  <a:schemeClr val="bg1"/>
                </a:solidFill>
                <a:latin typeface="Arial" panose="020B0604020202020204" pitchFamily="34" charset="0"/>
                <a:cs typeface="Arial" panose="020B0604020202020204" pitchFamily="34" charset="0"/>
              </a:rPr>
              <a:t>ОШ“Бранко Миљковић“</a:t>
            </a:r>
          </a:p>
          <a:p>
            <a:r>
              <a:rPr lang="ru-RU" b="1" dirty="0" smtClean="0">
                <a:solidFill>
                  <a:schemeClr val="bg1"/>
                </a:solidFill>
                <a:latin typeface="Arial" panose="020B0604020202020204" pitchFamily="34" charset="0"/>
                <a:cs typeface="Arial" panose="020B0604020202020204" pitchFamily="34" charset="0"/>
              </a:rPr>
              <a:t>Место: Ниш</a:t>
            </a:r>
          </a:p>
          <a:p>
            <a:r>
              <a:rPr lang="ru-RU" b="1" dirty="0" smtClean="0">
                <a:solidFill>
                  <a:schemeClr val="bg1"/>
                </a:solidFill>
                <a:latin typeface="Arial" panose="020B0604020202020204" pitchFamily="34" charset="0"/>
                <a:cs typeface="Arial" panose="020B0604020202020204" pitchFamily="34" charset="0"/>
              </a:rPr>
              <a:t>Држава: Република Србија</a:t>
            </a:r>
          </a:p>
          <a:p>
            <a:r>
              <a:rPr lang="ru-RU" b="1" dirty="0" smtClean="0">
                <a:solidFill>
                  <a:schemeClr val="bg1"/>
                </a:solidFill>
                <a:latin typeface="Arial" panose="020B0604020202020204" pitchFamily="34" charset="0"/>
                <a:cs typeface="Arial" panose="020B0604020202020204" pitchFamily="34" charset="0"/>
              </a:rPr>
              <a:t>Ученици 4 / 1</a:t>
            </a:r>
          </a:p>
          <a:p>
            <a:r>
              <a:rPr lang="ru-RU" b="1" dirty="0" smtClean="0">
                <a:solidFill>
                  <a:schemeClr val="bg1"/>
                </a:solidFill>
                <a:latin typeface="Arial" panose="020B0604020202020204" pitchFamily="34" charset="0"/>
                <a:cs typeface="Arial" panose="020B0604020202020204" pitchFamily="34" charset="0"/>
              </a:rPr>
              <a:t>Ментор – учитељица  Сунчица Мишчевић</a:t>
            </a:r>
            <a:endParaRPr lang="ru-RU"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7942" y="2719647"/>
            <a:ext cx="2892750" cy="38569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087" y="4547381"/>
            <a:ext cx="1592467" cy="212328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412" y="3585514"/>
            <a:ext cx="1863082" cy="248410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37" y="228600"/>
            <a:ext cx="1814627" cy="241950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7842" y="861124"/>
            <a:ext cx="1896958" cy="252927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8535" y="2926080"/>
            <a:ext cx="1758315" cy="2344420"/>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r="1403" b="24894"/>
          <a:stretch/>
        </p:blipFill>
        <p:spPr>
          <a:xfrm>
            <a:off x="6286091" y="4432300"/>
            <a:ext cx="2362609" cy="2333060"/>
          </a:xfrm>
          <a:prstGeom prst="rect">
            <a:avLst/>
          </a:prstGeom>
        </p:spPr>
      </p:pic>
    </p:spTree>
    <p:extLst>
      <p:ext uri="{BB962C8B-B14F-4D97-AF65-F5344CB8AC3E}">
        <p14:creationId xmlns:p14="http://schemas.microsoft.com/office/powerpoint/2010/main" val="401237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55000">
              <a:schemeClr val="accent6">
                <a:lumMod val="89000"/>
              </a:schemeClr>
            </a:gs>
            <a:gs pos="52000">
              <a:schemeClr val="accent6">
                <a:lumMod val="89000"/>
              </a:schemeClr>
            </a:gs>
            <a:gs pos="69000">
              <a:schemeClr val="accent6">
                <a:lumMod val="75000"/>
              </a:schemeClr>
            </a:gs>
            <a:gs pos="48000">
              <a:schemeClr val="accent6">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3160542" y="364812"/>
            <a:ext cx="7249550" cy="2585323"/>
          </a:xfrm>
          <a:prstGeom prst="rect">
            <a:avLst/>
          </a:prstGeom>
        </p:spPr>
        <p:txBody>
          <a:bodyPr wrap="square">
            <a:spAutoFit/>
          </a:bodyPr>
          <a:lstStyle/>
          <a:p>
            <a:r>
              <a:rPr lang="sr-Latn-RS" b="1" dirty="0" smtClean="0">
                <a:solidFill>
                  <a:schemeClr val="bg1"/>
                </a:solidFill>
                <a:latin typeface="Arial" panose="020B0604020202020204" pitchFamily="34" charset="0"/>
                <a:cs typeface="Arial" panose="020B0604020202020204" pitchFamily="34" charset="0"/>
              </a:rPr>
              <a:t>OU: Todor Angelevski</a:t>
            </a:r>
          </a:p>
          <a:p>
            <a:r>
              <a:rPr lang="sr-Latn-RS" b="1" dirty="0" smtClean="0">
                <a:solidFill>
                  <a:schemeClr val="bg1"/>
                </a:solidFill>
                <a:latin typeface="Arial" panose="020B0604020202020204" pitchFamily="34" charset="0"/>
                <a:cs typeface="Arial" panose="020B0604020202020204" pitchFamily="34" charset="0"/>
              </a:rPr>
              <a:t>Mesto: Bitola</a:t>
            </a:r>
            <a:endParaRPr lang="sr-Cyrl-RS" b="1" dirty="0" smtClean="0">
              <a:solidFill>
                <a:schemeClr val="bg1"/>
              </a:solidFill>
              <a:latin typeface="Arial" panose="020B0604020202020204" pitchFamily="34" charset="0"/>
              <a:cs typeface="Arial" panose="020B0604020202020204" pitchFamily="34" charset="0"/>
            </a:endParaRPr>
          </a:p>
          <a:p>
            <a:r>
              <a:rPr lang="sr-Latn-RS" b="1" dirty="0" smtClean="0">
                <a:solidFill>
                  <a:schemeClr val="bg1"/>
                </a:solidFill>
                <a:latin typeface="Arial" panose="020B0604020202020204" pitchFamily="34" charset="0"/>
                <a:cs typeface="Arial" panose="020B0604020202020204" pitchFamily="34" charset="0"/>
              </a:rPr>
              <a:t>Država - Republika severna Makedonija</a:t>
            </a:r>
          </a:p>
          <a:p>
            <a:endParaRPr lang="sr-Latn-RS" b="1" dirty="0" smtClean="0">
              <a:solidFill>
                <a:schemeClr val="bg1"/>
              </a:solidFill>
              <a:latin typeface="Arial" panose="020B0604020202020204" pitchFamily="34" charset="0"/>
              <a:cs typeface="Arial" panose="020B0604020202020204" pitchFamily="34" charset="0"/>
            </a:endParaRPr>
          </a:p>
          <a:p>
            <a:r>
              <a:rPr lang="sr-Latn-RS" b="1" dirty="0" smtClean="0">
                <a:solidFill>
                  <a:schemeClr val="bg1"/>
                </a:solidFill>
                <a:latin typeface="Arial" panose="020B0604020202020204" pitchFamily="34" charset="0"/>
                <a:cs typeface="Arial" panose="020B0604020202020204" pitchFamily="34" charset="0"/>
              </a:rPr>
              <a:t>Učenici III</a:t>
            </a:r>
            <a:r>
              <a:rPr lang="sr-Cyrl-RS" b="1" dirty="0" smtClean="0">
                <a:solidFill>
                  <a:schemeClr val="bg1"/>
                </a:solidFill>
                <a:latin typeface="Arial" panose="020B0604020202020204" pitchFamily="34" charset="0"/>
                <a:cs typeface="Arial" panose="020B0604020202020204" pitchFamily="34" charset="0"/>
              </a:rPr>
              <a:t> </a:t>
            </a:r>
            <a:r>
              <a:rPr lang="sr-Latn-RS" b="1" dirty="0" smtClean="0">
                <a:solidFill>
                  <a:schemeClr val="bg1"/>
                </a:solidFill>
                <a:latin typeface="Arial" panose="020B0604020202020204" pitchFamily="34" charset="0"/>
                <a:cs typeface="Arial" panose="020B0604020202020204" pitchFamily="34" charset="0"/>
              </a:rPr>
              <a:t>/</a:t>
            </a:r>
            <a:r>
              <a:rPr lang="sr-Cyrl-RS" b="1" dirty="0" smtClean="0">
                <a:solidFill>
                  <a:schemeClr val="bg1"/>
                </a:solidFill>
                <a:latin typeface="Arial" panose="020B0604020202020204" pitchFamily="34" charset="0"/>
                <a:cs typeface="Arial" panose="020B0604020202020204" pitchFamily="34" charset="0"/>
              </a:rPr>
              <a:t> </a:t>
            </a:r>
            <a:r>
              <a:rPr lang="sr-Latn-RS" b="1" dirty="0" smtClean="0">
                <a:solidFill>
                  <a:schemeClr val="bg1"/>
                </a:solidFill>
                <a:latin typeface="Arial" panose="020B0604020202020204" pitchFamily="34" charset="0"/>
                <a:cs typeface="Arial" panose="020B0604020202020204" pitchFamily="34" charset="0"/>
              </a:rPr>
              <a:t>4 odd.</a:t>
            </a:r>
          </a:p>
          <a:p>
            <a:r>
              <a:rPr lang="sr-Latn-RS" b="1" dirty="0" smtClean="0">
                <a:solidFill>
                  <a:schemeClr val="bg1"/>
                </a:solidFill>
                <a:latin typeface="Arial" panose="020B0604020202020204" pitchFamily="34" charset="0"/>
                <a:cs typeface="Arial" panose="020B0604020202020204" pitchFamily="34" charset="0"/>
              </a:rPr>
              <a:t>Vremenska masina</a:t>
            </a:r>
          </a:p>
          <a:p>
            <a:endParaRPr lang="sr-Latn-RS" b="1" dirty="0">
              <a:solidFill>
                <a:schemeClr val="bg1"/>
              </a:solidFill>
              <a:latin typeface="Arial" panose="020B0604020202020204" pitchFamily="34" charset="0"/>
              <a:cs typeface="Arial" panose="020B0604020202020204" pitchFamily="34" charset="0"/>
            </a:endParaRPr>
          </a:p>
          <a:p>
            <a:r>
              <a:rPr lang="sr-Latn-RS" b="1" dirty="0">
                <a:solidFill>
                  <a:schemeClr val="bg1"/>
                </a:solidFill>
                <a:latin typeface="Arial" panose="020B0604020202020204" pitchFamily="34" charset="0"/>
                <a:cs typeface="Arial" panose="020B0604020202020204" pitchFamily="34" charset="0"/>
              </a:rPr>
              <a:t>Nastavnik koordinator Mirjana Kimeva</a:t>
            </a:r>
          </a:p>
          <a:p>
            <a:endParaRPr lang="sr-Latn-RS"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6749366" y="3249441"/>
            <a:ext cx="4261534" cy="31961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8692" y="3390900"/>
            <a:ext cx="2323700" cy="309826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4864" y="292906"/>
            <a:ext cx="1035120" cy="1370794"/>
          </a:xfrm>
          <a:prstGeom prst="rect">
            <a:avLst/>
          </a:prstGeom>
        </p:spPr>
      </p:pic>
    </p:spTree>
    <p:extLst>
      <p:ext uri="{BB962C8B-B14F-4D97-AF65-F5344CB8AC3E}">
        <p14:creationId xmlns:p14="http://schemas.microsoft.com/office/powerpoint/2010/main" val="3971928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path path="circle">
            <a:fillToRect t="100000" r="100000"/>
          </a:path>
        </a:gradFill>
        <a:effectLst/>
      </p:bgPr>
    </p:bg>
    <p:spTree>
      <p:nvGrpSpPr>
        <p:cNvPr id="1" name=""/>
        <p:cNvGrpSpPr/>
        <p:nvPr/>
      </p:nvGrpSpPr>
      <p:grpSpPr>
        <a:xfrm>
          <a:off x="0" y="0"/>
          <a:ext cx="0" cy="0"/>
          <a:chOff x="0" y="0"/>
          <a:chExt cx="0" cy="0"/>
        </a:xfrm>
      </p:grpSpPr>
      <p:sp>
        <p:nvSpPr>
          <p:cNvPr id="2" name="Rectangle 1"/>
          <p:cNvSpPr/>
          <p:nvPr/>
        </p:nvSpPr>
        <p:spPr>
          <a:xfrm>
            <a:off x="1092980" y="827959"/>
            <a:ext cx="9879819" cy="4611519"/>
          </a:xfrm>
          <a:prstGeom prst="rect">
            <a:avLst/>
          </a:prstGeom>
        </p:spPr>
        <p:txBody>
          <a:bodyPr wrap="square">
            <a:spAutoFit/>
          </a:bodyPr>
          <a:lstStyle/>
          <a:p>
            <a:pPr>
              <a:lnSpc>
                <a:spcPct val="150000"/>
              </a:lnSpc>
            </a:pPr>
            <a:r>
              <a:rPr lang="sr-Cyrl-RS" b="1" dirty="0">
                <a:latin typeface="Arial" panose="020B0604020202020204" pitchFamily="34" charset="0"/>
                <a:cs typeface="Arial" panose="020B0604020202020204" pitchFamily="34" charset="0"/>
              </a:rPr>
              <a:t>11. ОШ „Милоје Закић“ Куршумлија  координатор Милан Чарапић </a:t>
            </a:r>
          </a:p>
          <a:p>
            <a:pPr>
              <a:lnSpc>
                <a:spcPct val="150000"/>
              </a:lnSpc>
            </a:pPr>
            <a:r>
              <a:rPr lang="sr-Cyrl-RS" b="1" dirty="0">
                <a:latin typeface="Arial" panose="020B0604020202020204" pitchFamily="34" charset="0"/>
                <a:cs typeface="Arial" panose="020B0604020202020204" pitchFamily="34" charset="0"/>
              </a:rPr>
              <a:t>12. ОШ „Танаско Рајић“ Чачак  Снежана координатор Тошовић   </a:t>
            </a:r>
          </a:p>
          <a:p>
            <a:pPr>
              <a:lnSpc>
                <a:spcPct val="150000"/>
              </a:lnSpc>
            </a:pPr>
            <a:r>
              <a:rPr lang="sr-Cyrl-RS" b="1" dirty="0">
                <a:latin typeface="Arial" panose="020B0604020202020204" pitchFamily="34" charset="0"/>
                <a:cs typeface="Arial" panose="020B0604020202020204" pitchFamily="34" charset="0"/>
              </a:rPr>
              <a:t>13. ОШ,,Стефан Немања“ Нови Пазар  координатор Зилха Крлић </a:t>
            </a:r>
          </a:p>
          <a:p>
            <a:pPr>
              <a:lnSpc>
                <a:spcPct val="150000"/>
              </a:lnSpc>
            </a:pPr>
            <a:r>
              <a:rPr lang="sr-Cyrl-RS" b="1" dirty="0">
                <a:latin typeface="Arial" panose="020B0604020202020204" pitchFamily="34" charset="0"/>
                <a:cs typeface="Arial" panose="020B0604020202020204" pitchFamily="34" charset="0"/>
              </a:rPr>
              <a:t>14. ОШ „Стојан Живковић Столе“ Трњане координатор  Ружица Живковић</a:t>
            </a:r>
          </a:p>
          <a:p>
            <a:pPr>
              <a:lnSpc>
                <a:spcPct val="150000"/>
              </a:lnSpc>
            </a:pPr>
            <a:r>
              <a:rPr lang="sr-Cyrl-RS" b="1" dirty="0">
                <a:latin typeface="Arial" panose="020B0604020202020204" pitchFamily="34" charset="0"/>
                <a:cs typeface="Arial" panose="020B0604020202020204" pitchFamily="34" charset="0"/>
              </a:rPr>
              <a:t>15.  ОШ „Јован Курсула“  Варварин координатор  Снежана Јосић</a:t>
            </a:r>
          </a:p>
          <a:p>
            <a:pPr>
              <a:lnSpc>
                <a:spcPct val="150000"/>
              </a:lnSpc>
            </a:pPr>
            <a:r>
              <a:rPr lang="sr-Cyrl-RS" b="1" dirty="0">
                <a:latin typeface="Arial" panose="020B0604020202020204" pitchFamily="34" charset="0"/>
                <a:cs typeface="Arial" panose="020B0604020202020204" pitchFamily="34" charset="0"/>
              </a:rPr>
              <a:t>16</a:t>
            </a:r>
            <a:r>
              <a:rPr lang="sr-Cyrl-RS" b="1" dirty="0" smtClean="0">
                <a:latin typeface="Arial" panose="020B0604020202020204" pitchFamily="34" charset="0"/>
                <a:cs typeface="Arial" panose="020B0604020202020204" pitchFamily="34" charset="0"/>
              </a:rPr>
              <a:t>.</a:t>
            </a:r>
            <a:r>
              <a:rPr lang="ru-RU" b="1" dirty="0">
                <a:latin typeface="Arial" panose="020B0604020202020204" pitchFamily="34" charset="0"/>
                <a:cs typeface="Arial" panose="020B0604020202020204" pitchFamily="34" charset="0"/>
              </a:rPr>
              <a:t> ОШ ,,Никодије Стојановић Татко“ Прокупље  координатор Љиљана Соколовић</a:t>
            </a:r>
            <a:r>
              <a:rPr lang="sr-Cyrl-RS" b="1" dirty="0" smtClean="0">
                <a:latin typeface="Arial" panose="020B0604020202020204" pitchFamily="34" charset="0"/>
                <a:cs typeface="Arial" panose="020B0604020202020204" pitchFamily="34" charset="0"/>
              </a:rPr>
              <a:t> </a:t>
            </a:r>
            <a:r>
              <a:rPr lang="sr-Cyrl-RS" b="1" dirty="0" smtClean="0">
                <a:latin typeface="Arial" panose="020B0604020202020204" pitchFamily="34" charset="0"/>
                <a:cs typeface="Arial" panose="020B0604020202020204" pitchFamily="34" charset="0"/>
              </a:rPr>
              <a:t>1</a:t>
            </a:r>
            <a:r>
              <a:rPr lang="en-US" b="1" dirty="0" smtClean="0">
                <a:latin typeface="Arial" panose="020B0604020202020204" pitchFamily="34" charset="0"/>
                <a:cs typeface="Arial" panose="020B0604020202020204" pitchFamily="34" charset="0"/>
              </a:rPr>
              <a:t>7</a:t>
            </a:r>
            <a:r>
              <a:rPr lang="sr-Cyrl-RS" b="1" dirty="0" smtClean="0">
                <a:latin typeface="Arial" panose="020B0604020202020204" pitchFamily="34" charset="0"/>
                <a:cs typeface="Arial" panose="020B0604020202020204" pitchFamily="34" charset="0"/>
              </a:rPr>
              <a:t>. </a:t>
            </a:r>
            <a:r>
              <a:rPr lang="sr-Cyrl-RS" b="1" dirty="0" smtClean="0">
                <a:latin typeface="Arial" panose="020B0604020202020204" pitchFamily="34" charset="0"/>
                <a:cs typeface="Arial" panose="020B0604020202020204" pitchFamily="34" charset="0"/>
              </a:rPr>
              <a:t>ОШ“Милан Мијалковић“ Јагодина  </a:t>
            </a:r>
            <a:r>
              <a:rPr lang="sr-Cyrl-RS" b="1" dirty="0">
                <a:latin typeface="Arial" panose="020B0604020202020204" pitchFamily="34" charset="0"/>
                <a:cs typeface="Arial" panose="020B0604020202020204" pitchFamily="34" charset="0"/>
              </a:rPr>
              <a:t>координатор Снежана </a:t>
            </a:r>
            <a:r>
              <a:rPr lang="sr-Cyrl-RS" b="1" dirty="0" smtClean="0">
                <a:latin typeface="Arial" panose="020B0604020202020204" pitchFamily="34" charset="0"/>
                <a:cs typeface="Arial" panose="020B0604020202020204" pitchFamily="34" charset="0"/>
              </a:rPr>
              <a:t>Марковић</a:t>
            </a:r>
          </a:p>
          <a:p>
            <a:pPr>
              <a:lnSpc>
                <a:spcPct val="150000"/>
              </a:lnSpc>
            </a:pPr>
            <a:r>
              <a:rPr lang="sr-Cyrl-RS" b="1" dirty="0" smtClean="0">
                <a:latin typeface="Arial" panose="020B0604020202020204" pitchFamily="34" charset="0"/>
                <a:cs typeface="Arial" panose="020B0604020202020204" pitchFamily="34" charset="0"/>
              </a:rPr>
              <a:t>1</a:t>
            </a:r>
            <a:r>
              <a:rPr lang="en-US" b="1" dirty="0" smtClean="0">
                <a:latin typeface="Arial" panose="020B0604020202020204" pitchFamily="34" charset="0"/>
                <a:cs typeface="Arial" panose="020B0604020202020204" pitchFamily="34" charset="0"/>
              </a:rPr>
              <a:t>8</a:t>
            </a:r>
            <a:r>
              <a:rPr lang="sr-Cyrl-RS" b="1" dirty="0" smtClean="0">
                <a:latin typeface="Arial" panose="020B0604020202020204" pitchFamily="34" charset="0"/>
                <a:cs typeface="Arial" panose="020B0604020202020204" pitchFamily="34" charset="0"/>
              </a:rPr>
              <a:t>. </a:t>
            </a:r>
            <a:r>
              <a:rPr lang="sr-Cyrl-RS" b="1" dirty="0" smtClean="0">
                <a:latin typeface="Arial" panose="020B0604020202020204" pitchFamily="34" charset="0"/>
                <a:cs typeface="Arial" panose="020B0604020202020204" pitchFamily="34" charset="0"/>
              </a:rPr>
              <a:t>ОШ"Војислав Вока Савић“ Лазаревац </a:t>
            </a:r>
            <a:r>
              <a:rPr lang="sr-Cyrl-RS" b="1" dirty="0">
                <a:latin typeface="Arial" panose="020B0604020202020204" pitchFamily="34" charset="0"/>
                <a:cs typeface="Arial" panose="020B0604020202020204" pitchFamily="34" charset="0"/>
              </a:rPr>
              <a:t>координатор  </a:t>
            </a:r>
            <a:r>
              <a:rPr lang="sr-Cyrl-RS" b="1" dirty="0" smtClean="0">
                <a:latin typeface="Arial" panose="020B0604020202020204" pitchFamily="34" charset="0"/>
                <a:cs typeface="Arial" panose="020B0604020202020204" pitchFamily="34" charset="0"/>
              </a:rPr>
              <a:t>Јелена Томић</a:t>
            </a:r>
          </a:p>
          <a:p>
            <a:pPr>
              <a:lnSpc>
                <a:spcPct val="150000"/>
              </a:lnSpc>
            </a:pPr>
            <a:r>
              <a:rPr lang="en-US" b="1" dirty="0" smtClean="0">
                <a:latin typeface="Arial" panose="020B0604020202020204" pitchFamily="34" charset="0"/>
                <a:cs typeface="Arial" panose="020B0604020202020204" pitchFamily="34" charset="0"/>
              </a:rPr>
              <a:t>19.</a:t>
            </a:r>
            <a:r>
              <a:rPr lang="sr-Cyrl-RS" b="1" dirty="0" smtClean="0">
                <a:latin typeface="Arial" panose="020B0604020202020204" pitchFamily="34" charset="0"/>
                <a:cs typeface="Arial" panose="020B0604020202020204" pitchFamily="34" charset="0"/>
              </a:rPr>
              <a:t> </a:t>
            </a:r>
            <a:r>
              <a:rPr lang="sr-Cyrl-RS" b="1" dirty="0" smtClean="0">
                <a:latin typeface="Arial" panose="020B0604020202020204" pitchFamily="34" charset="0"/>
                <a:cs typeface="Arial" panose="020B0604020202020204" pitchFamily="34" charset="0"/>
              </a:rPr>
              <a:t>ОШ „Јован Поповић“ Сусек </a:t>
            </a:r>
            <a:r>
              <a:rPr lang="sr-Cyrl-RS" b="1" dirty="0">
                <a:latin typeface="Arial" panose="020B0604020202020204" pitchFamily="34" charset="0"/>
                <a:cs typeface="Arial" panose="020B0604020202020204" pitchFamily="34" charset="0"/>
              </a:rPr>
              <a:t>координатор  </a:t>
            </a:r>
            <a:r>
              <a:rPr lang="sr-Cyrl-RS" b="1" dirty="0" smtClean="0">
                <a:latin typeface="Arial" panose="020B0604020202020204" pitchFamily="34" charset="0"/>
                <a:cs typeface="Arial" panose="020B0604020202020204" pitchFamily="34" charset="0"/>
              </a:rPr>
              <a:t>Ђурђица Стојковић</a:t>
            </a:r>
          </a:p>
          <a:p>
            <a:pPr>
              <a:lnSpc>
                <a:spcPct val="150000"/>
              </a:lnSpc>
            </a:pPr>
            <a:r>
              <a:rPr lang="sr-Cyrl-RS" b="1" dirty="0" smtClean="0">
                <a:latin typeface="Arial" panose="020B0604020202020204" pitchFamily="34" charset="0"/>
                <a:cs typeface="Arial" panose="020B0604020202020204" pitchFamily="34" charset="0"/>
              </a:rPr>
              <a:t>2</a:t>
            </a:r>
            <a:r>
              <a:rPr lang="en-US" b="1" dirty="0" smtClean="0">
                <a:latin typeface="Arial" panose="020B0604020202020204" pitchFamily="34" charset="0"/>
                <a:cs typeface="Arial" panose="020B0604020202020204" pitchFamily="34" charset="0"/>
              </a:rPr>
              <a:t>0</a:t>
            </a:r>
            <a:r>
              <a:rPr lang="sr-Cyrl-RS" b="1" dirty="0">
                <a:latin typeface="Arial" panose="020B0604020202020204" pitchFamily="34" charset="0"/>
                <a:cs typeface="Arial" panose="020B0604020202020204" pitchFamily="34" charset="0"/>
              </a:rPr>
              <a:t>. ОШ „19.октобар“  Маршић</a:t>
            </a:r>
          </a:p>
          <a:p>
            <a:pPr>
              <a:lnSpc>
                <a:spcPct val="150000"/>
              </a:lnSpc>
            </a:pPr>
            <a:r>
              <a:rPr lang="sr-Cyrl-RS" b="1" dirty="0" smtClean="0">
                <a:latin typeface="Arial" panose="020B0604020202020204" pitchFamily="34" charset="0"/>
                <a:cs typeface="Arial" panose="020B0604020202020204" pitchFamily="34" charset="0"/>
              </a:rPr>
              <a:t> </a:t>
            </a:r>
            <a:endParaRPr lang="sr-Cyrl-RS"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4550" y="4851400"/>
            <a:ext cx="1860550" cy="1860550"/>
          </a:xfrm>
          <a:prstGeom prst="rect">
            <a:avLst/>
          </a:prstGeom>
        </p:spPr>
      </p:pic>
    </p:spTree>
    <p:extLst>
      <p:ext uri="{BB962C8B-B14F-4D97-AF65-F5344CB8AC3E}">
        <p14:creationId xmlns:p14="http://schemas.microsoft.com/office/powerpoint/2010/main" val="13655004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1371893" y="192819"/>
            <a:ext cx="6260123" cy="3416320"/>
          </a:xfrm>
          <a:prstGeom prst="rect">
            <a:avLst/>
          </a:prstGeom>
        </p:spPr>
        <p:txBody>
          <a:bodyPr wrap="square">
            <a:spAutoFit/>
          </a:bodyPr>
          <a:lstStyle/>
          <a:p>
            <a:r>
              <a:rPr lang="ru-RU" b="1" dirty="0" smtClean="0">
                <a:solidFill>
                  <a:srgbClr val="C00000"/>
                </a:solidFill>
                <a:latin typeface="Arial" panose="020B0604020202020204" pitchFamily="34" charset="0"/>
                <a:cs typeface="Arial" panose="020B0604020202020204" pitchFamily="34" charset="0"/>
              </a:rPr>
              <a:t>ОУ ,, Тодор Ангелевски„</a:t>
            </a:r>
            <a:endParaRPr lang="sr-Latn-RS" b="1" dirty="0" smtClean="0">
              <a:solidFill>
                <a:srgbClr val="C00000"/>
              </a:solidFill>
              <a:latin typeface="Arial" panose="020B0604020202020204" pitchFamily="34" charset="0"/>
              <a:cs typeface="Arial" panose="020B0604020202020204" pitchFamily="34" charset="0"/>
            </a:endParaRPr>
          </a:p>
          <a:p>
            <a:r>
              <a:rPr lang="sr-Latn-RS" b="1" dirty="0">
                <a:solidFill>
                  <a:srgbClr val="C00000"/>
                </a:solidFill>
                <a:latin typeface="Arial" panose="020B0604020202020204" pitchFamily="34" charset="0"/>
                <a:cs typeface="Arial" panose="020B0604020202020204" pitchFamily="34" charset="0"/>
              </a:rPr>
              <a:t>Mesto: Bitola</a:t>
            </a:r>
          </a:p>
          <a:p>
            <a:r>
              <a:rPr lang="sr-Latn-RS" b="1" dirty="0">
                <a:solidFill>
                  <a:srgbClr val="C00000"/>
                </a:solidFill>
                <a:latin typeface="Arial" panose="020B0604020202020204" pitchFamily="34" charset="0"/>
                <a:cs typeface="Arial" panose="020B0604020202020204" pitchFamily="34" charset="0"/>
              </a:rPr>
              <a:t>Država - Republika severna Makedonija</a:t>
            </a:r>
          </a:p>
          <a:p>
            <a:endParaRPr lang="ru-RU" b="1" dirty="0" smtClean="0">
              <a:solidFill>
                <a:srgbClr val="C00000"/>
              </a:solidFill>
              <a:latin typeface="Arial" panose="020B0604020202020204" pitchFamily="34" charset="0"/>
              <a:cs typeface="Arial" panose="020B0604020202020204" pitchFamily="34" charset="0"/>
            </a:endParaRPr>
          </a:p>
          <a:p>
            <a:r>
              <a:rPr lang="ru-RU" b="1" dirty="0" smtClean="0">
                <a:solidFill>
                  <a:srgbClr val="C00000"/>
                </a:solidFill>
                <a:latin typeface="Arial" panose="020B0604020202020204" pitchFamily="34" charset="0"/>
                <a:cs typeface="Arial" panose="020B0604020202020204" pitchFamily="34" charset="0"/>
              </a:rPr>
              <a:t>Tема: ,, Вселенска машина -ЕКО"  IV-2 одд.</a:t>
            </a:r>
          </a:p>
          <a:p>
            <a:r>
              <a:rPr lang="ru-RU" b="1" dirty="0" smtClean="0">
                <a:solidFill>
                  <a:srgbClr val="C00000"/>
                </a:solidFill>
                <a:latin typeface="Arial" panose="020B0604020202020204" pitchFamily="34" charset="0"/>
                <a:cs typeface="Arial" panose="020B0604020202020204" pitchFamily="34" charset="0"/>
              </a:rPr>
              <a:t>Наставник: Соња Атанасовска</a:t>
            </a:r>
          </a:p>
          <a:p>
            <a:r>
              <a:rPr lang="ru-RU" b="1" dirty="0" smtClean="0">
                <a:solidFill>
                  <a:srgbClr val="C00000"/>
                </a:solidFill>
                <a:latin typeface="Arial" panose="020B0604020202020204" pitchFamily="34" charset="0"/>
                <a:cs typeface="Arial" panose="020B0604020202020204" pitchFamily="34" charset="0"/>
              </a:rPr>
              <a:t>Координатор: Мирјана Кимева</a:t>
            </a:r>
          </a:p>
          <a:p>
            <a:endParaRPr lang="ru-RU" b="1" dirty="0" smtClean="0">
              <a:solidFill>
                <a:srgbClr val="C00000"/>
              </a:solidFill>
              <a:latin typeface="Arial" panose="020B0604020202020204" pitchFamily="34" charset="0"/>
              <a:cs typeface="Arial" panose="020B0604020202020204" pitchFamily="34" charset="0"/>
            </a:endParaRPr>
          </a:p>
          <a:p>
            <a:r>
              <a:rPr lang="ru-RU" b="1" dirty="0" smtClean="0">
                <a:solidFill>
                  <a:srgbClr val="C00000"/>
                </a:solidFill>
                <a:latin typeface="Arial" panose="020B0604020202020204" pitchFamily="34" charset="0"/>
                <a:cs typeface="Arial" panose="020B0604020202020204" pitchFamily="34" charset="0"/>
              </a:rPr>
              <a:t>Учениците изработеа и сликаа вселенски машини, </a:t>
            </a:r>
          </a:p>
          <a:p>
            <a:r>
              <a:rPr lang="ru-RU" b="1" dirty="0" smtClean="0">
                <a:solidFill>
                  <a:srgbClr val="C00000"/>
                </a:solidFill>
                <a:latin typeface="Arial" panose="020B0604020202020204" pitchFamily="34" charset="0"/>
                <a:cs typeface="Arial" panose="020B0604020202020204" pitchFamily="34" charset="0"/>
              </a:rPr>
              <a:t>беа среќни што ги измислија како иновации за </a:t>
            </a:r>
          </a:p>
          <a:p>
            <a:r>
              <a:rPr lang="ru-RU" b="1" dirty="0" smtClean="0">
                <a:solidFill>
                  <a:srgbClr val="C00000"/>
                </a:solidFill>
                <a:latin typeface="Arial" panose="020B0604020202020204" pitchFamily="34" charset="0"/>
                <a:cs typeface="Arial" panose="020B0604020202020204" pitchFamily="34" charset="0"/>
              </a:rPr>
              <a:t>подобар ЕКО живот, за подобро утре.</a:t>
            </a:r>
          </a:p>
          <a:p>
            <a:endParaRPr lang="ru-RU" b="1"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719" y="3534653"/>
            <a:ext cx="1948781" cy="259837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7421" y="90706"/>
            <a:ext cx="3197079" cy="239781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2828" y="4368800"/>
            <a:ext cx="1778072" cy="237076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6158" y="4872011"/>
            <a:ext cx="2502442" cy="187683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9162" y="3657600"/>
            <a:ext cx="3623733" cy="2717800"/>
          </a:xfrm>
          <a:prstGeom prst="rect">
            <a:avLst/>
          </a:prstGeom>
        </p:spPr>
      </p:pic>
    </p:spTree>
    <p:extLst>
      <p:ext uri="{BB962C8B-B14F-4D97-AF65-F5344CB8AC3E}">
        <p14:creationId xmlns:p14="http://schemas.microsoft.com/office/powerpoint/2010/main" val="3638026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3033933" y="507667"/>
            <a:ext cx="3704492" cy="1200329"/>
          </a:xfrm>
          <a:prstGeom prst="rect">
            <a:avLst/>
          </a:prstGeom>
        </p:spPr>
        <p:txBody>
          <a:bodyPr wrap="square">
            <a:spAutoFit/>
          </a:bodyPr>
          <a:lstStyle/>
          <a:p>
            <a:r>
              <a:rPr lang="ru-RU" b="1" dirty="0" smtClean="0">
                <a:solidFill>
                  <a:srgbClr val="00B050"/>
                </a:solidFill>
                <a:latin typeface="Arial" panose="020B0604020202020204" pitchFamily="34" charset="0"/>
                <a:cs typeface="Arial" panose="020B0604020202020204" pitchFamily="34" charset="0"/>
              </a:rPr>
              <a:t>Еколошки  радови ученика</a:t>
            </a:r>
          </a:p>
          <a:p>
            <a:r>
              <a:rPr lang="ru-RU" b="1" dirty="0" smtClean="0">
                <a:solidFill>
                  <a:srgbClr val="00B050"/>
                </a:solidFill>
                <a:latin typeface="Arial" panose="020B0604020202020204" pitchFamily="34" charset="0"/>
                <a:cs typeface="Arial" panose="020B0604020202020204" pitchFamily="34" charset="0"/>
              </a:rPr>
              <a:t>ОШ“21.октобар“ </a:t>
            </a:r>
          </a:p>
          <a:p>
            <a:r>
              <a:rPr lang="ru-RU" b="1" dirty="0" smtClean="0">
                <a:solidFill>
                  <a:srgbClr val="00B050"/>
                </a:solidFill>
                <a:latin typeface="Arial" panose="020B0604020202020204" pitchFamily="34" charset="0"/>
                <a:cs typeface="Arial" panose="020B0604020202020204" pitchFamily="34" charset="0"/>
              </a:rPr>
              <a:t>Место: Крагујевац</a:t>
            </a:r>
          </a:p>
          <a:p>
            <a:r>
              <a:rPr lang="ru-RU" b="1" dirty="0" smtClean="0">
                <a:solidFill>
                  <a:srgbClr val="00B050"/>
                </a:solidFill>
                <a:latin typeface="Arial" panose="020B0604020202020204" pitchFamily="34" charset="0"/>
                <a:cs typeface="Arial" panose="020B0604020202020204" pitchFamily="34" charset="0"/>
              </a:rPr>
              <a:t>Држава: Републиа Србија</a:t>
            </a:r>
            <a:endParaRPr lang="ru-RU" b="1" dirty="0">
              <a:solidFill>
                <a:srgbClr val="00B05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2560" y="400057"/>
            <a:ext cx="3201431" cy="2401074"/>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462" r="6975" b="22051"/>
          <a:stretch/>
        </p:blipFill>
        <p:spPr>
          <a:xfrm>
            <a:off x="3624678" y="2801131"/>
            <a:ext cx="3473168" cy="211376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96" y="526562"/>
            <a:ext cx="1938703" cy="258493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100" y="4610100"/>
            <a:ext cx="2678199" cy="200864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4925" y="3856387"/>
            <a:ext cx="2164275" cy="2885699"/>
          </a:xfrm>
          <a:prstGeom prst="rect">
            <a:avLst/>
          </a:prstGeom>
        </p:spPr>
      </p:pic>
    </p:spTree>
    <p:extLst>
      <p:ext uri="{BB962C8B-B14F-4D97-AF65-F5344CB8AC3E}">
        <p14:creationId xmlns:p14="http://schemas.microsoft.com/office/powerpoint/2010/main" val="302869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3596640" y="448216"/>
            <a:ext cx="6096000" cy="2031325"/>
          </a:xfrm>
          <a:prstGeom prst="rect">
            <a:avLst/>
          </a:prstGeom>
        </p:spPr>
        <p:txBody>
          <a:bodyPr>
            <a:spAutoFit/>
          </a:bodyPr>
          <a:lstStyle/>
          <a:p>
            <a:r>
              <a:rPr lang="ru-RU" b="1" dirty="0" smtClean="0">
                <a:latin typeface="Arial" panose="020B0604020202020204" pitchFamily="34" charset="0"/>
                <a:cs typeface="Arial" panose="020B0604020202020204" pitchFamily="34" charset="0"/>
              </a:rPr>
              <a:t>ЛИКОВНИ РАДОВИ НАСТАЛИ НА ЧАСОВИМА</a:t>
            </a:r>
          </a:p>
          <a:p>
            <a:endParaRPr lang="ru-RU" b="1" dirty="0" smtClean="0">
              <a:latin typeface="Arial" panose="020B0604020202020204" pitchFamily="34" charset="0"/>
              <a:cs typeface="Arial" panose="020B0604020202020204" pitchFamily="34" charset="0"/>
            </a:endParaRPr>
          </a:p>
          <a:p>
            <a:r>
              <a:rPr lang="ru-RU" b="1" dirty="0" smtClean="0">
                <a:latin typeface="Arial" panose="020B0604020202020204" pitchFamily="34" charset="0"/>
                <a:cs typeface="Arial" panose="020B0604020202020204" pitchFamily="34" charset="0"/>
              </a:rPr>
              <a:t>ОШ“</a:t>
            </a:r>
          </a:p>
          <a:p>
            <a:r>
              <a:rPr lang="ru-RU" b="1" dirty="0" smtClean="0">
                <a:latin typeface="Arial" panose="020B0604020202020204" pitchFamily="34" charset="0"/>
                <a:cs typeface="Arial" panose="020B0604020202020204" pitchFamily="34" charset="0"/>
              </a:rPr>
              <a:t>Трњане</a:t>
            </a:r>
          </a:p>
          <a:p>
            <a:r>
              <a:rPr lang="ru-RU" b="1" dirty="0" smtClean="0">
                <a:latin typeface="Arial" panose="020B0604020202020204" pitchFamily="34" charset="0"/>
                <a:cs typeface="Arial" panose="020B0604020202020204" pitchFamily="34" charset="0"/>
              </a:rPr>
              <a:t>Држава:  Република Србија</a:t>
            </a:r>
          </a:p>
          <a:p>
            <a:endParaRPr lang="ru-RU" b="1" dirty="0" smtClean="0">
              <a:latin typeface="Arial" panose="020B0604020202020204" pitchFamily="34" charset="0"/>
              <a:cs typeface="Arial" panose="020B0604020202020204" pitchFamily="34" charset="0"/>
            </a:endParaRPr>
          </a:p>
          <a:p>
            <a:r>
              <a:rPr lang="ru-RU" b="1" dirty="0" smtClean="0">
                <a:latin typeface="Arial" panose="020B0604020202020204" pitchFamily="34" charset="0"/>
                <a:cs typeface="Arial" panose="020B0604020202020204" pitchFamily="34" charset="0"/>
              </a:rPr>
              <a:t>Ментор – Ружица Живковић</a:t>
            </a:r>
            <a:endParaRPr lang="ru-RU"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222" y="182879"/>
            <a:ext cx="2698363" cy="199566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t="31795" r="361" b="33333"/>
          <a:stretch/>
        </p:blipFill>
        <p:spPr>
          <a:xfrm>
            <a:off x="304223" y="2550220"/>
            <a:ext cx="2698362" cy="2046520"/>
          </a:xfrm>
          <a:prstGeom prst="rect">
            <a:avLst/>
          </a:prstGeom>
        </p:spPr>
      </p:pic>
      <p:sp>
        <p:nvSpPr>
          <p:cNvPr id="7" name="Rectangle 6"/>
          <p:cNvSpPr/>
          <p:nvPr/>
        </p:nvSpPr>
        <p:spPr>
          <a:xfrm>
            <a:off x="3226587" y="2922935"/>
            <a:ext cx="8815358" cy="1200329"/>
          </a:xfrm>
          <a:prstGeom prst="rect">
            <a:avLst/>
          </a:prstGeom>
        </p:spPr>
        <p:txBody>
          <a:bodyPr wrap="square">
            <a:spAutoFit/>
          </a:bodyPr>
          <a:lstStyle/>
          <a:p>
            <a:r>
              <a:rPr lang="sr-Latn-RS" dirty="0" smtClean="0">
                <a:latin typeface="Arial" panose="020B0604020202020204" pitchFamily="34" charset="0"/>
                <a:cs typeface="Arial" panose="020B0604020202020204" pitchFamily="34" charset="0"/>
              </a:rPr>
              <a:t>„ 26.9.2019. na času engleskog jezika razgovor putem Skajpa vodili učenici 6, i 8 ,r . iz Trnjana sa profesorom iz Brazila. </a:t>
            </a:r>
          </a:p>
          <a:p>
            <a:endParaRPr lang="sr-Latn-RS" dirty="0">
              <a:latin typeface="Arial" panose="020B0604020202020204" pitchFamily="34" charset="0"/>
              <a:cs typeface="Arial" panose="020B0604020202020204" pitchFamily="34" charset="0"/>
            </a:endParaRPr>
          </a:p>
          <a:p>
            <a:r>
              <a:rPr lang="sr-Latn-RS" dirty="0" smtClean="0">
                <a:latin typeface="Arial" panose="020B0604020202020204" pitchFamily="34" charset="0"/>
                <a:cs typeface="Arial" panose="020B0604020202020204" pitchFamily="34" charset="0"/>
              </a:rPr>
              <a:t>Razgovor dogovorila Marija Rašić prof.engleskog jezika.“</a:t>
            </a:r>
            <a:endParaRPr lang="sr-Latn-RS"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818" y="1289273"/>
            <a:ext cx="1860767" cy="124786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5892" y="182879"/>
            <a:ext cx="2866054" cy="192717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345" y="4936146"/>
            <a:ext cx="2379990" cy="165641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9468" y="4286147"/>
            <a:ext cx="3066432" cy="229982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6400" y="4722012"/>
            <a:ext cx="2454061" cy="186881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92640" y="4713563"/>
            <a:ext cx="2349305" cy="1752351"/>
          </a:xfrm>
          <a:prstGeom prst="rect">
            <a:avLst/>
          </a:prstGeom>
        </p:spPr>
      </p:pic>
    </p:spTree>
    <p:extLst>
      <p:ext uri="{BB962C8B-B14F-4D97-AF65-F5344CB8AC3E}">
        <p14:creationId xmlns:p14="http://schemas.microsoft.com/office/powerpoint/2010/main" val="286268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95422" y="1516482"/>
            <a:ext cx="11746523" cy="2031325"/>
          </a:xfrm>
          <a:prstGeom prst="rect">
            <a:avLst/>
          </a:prstGeom>
        </p:spPr>
        <p:txBody>
          <a:bodyPr wrap="square">
            <a:spAutoFit/>
          </a:bodyPr>
          <a:lstStyle/>
          <a:p>
            <a:r>
              <a:rPr lang="ru-RU" b="1" dirty="0" smtClean="0">
                <a:solidFill>
                  <a:srgbClr val="002060"/>
                </a:solidFill>
                <a:latin typeface="Arial" panose="020B0604020202020204" pitchFamily="34" charset="0"/>
                <a:cs typeface="Arial" panose="020B0604020202020204" pitchFamily="34" charset="0"/>
              </a:rPr>
              <a:t>ВРШЊАЧКА ЕДУКАЦИЈА</a:t>
            </a:r>
          </a:p>
          <a:p>
            <a:endParaRPr lang="ru-RU" b="1" dirty="0" smtClean="0">
              <a:solidFill>
                <a:srgbClr val="C00000"/>
              </a:solidFill>
              <a:latin typeface="Arial" panose="020B0604020202020204" pitchFamily="34" charset="0"/>
              <a:cs typeface="Arial" panose="020B0604020202020204" pitchFamily="34" charset="0"/>
            </a:endParaRPr>
          </a:p>
          <a:p>
            <a:r>
              <a:rPr lang="ru-RU" b="1" dirty="0" smtClean="0">
                <a:solidFill>
                  <a:srgbClr val="C00000"/>
                </a:solidFill>
                <a:latin typeface="Arial" panose="020B0604020202020204" pitchFamily="34" charset="0"/>
                <a:cs typeface="Arial" panose="020B0604020202020204" pitchFamily="34" charset="0"/>
              </a:rPr>
              <a:t>У оквиру пројекта "Сусрет светова 2019" ученици 7/3, 8/1 и 6/3 ОШ "Иса Бајић" из Куле представили су ученицима млађих разреда своја истраживања. </a:t>
            </a:r>
          </a:p>
          <a:p>
            <a:r>
              <a:rPr lang="ru-RU" b="1" dirty="0" smtClean="0">
                <a:solidFill>
                  <a:srgbClr val="C00000"/>
                </a:solidFill>
                <a:latin typeface="Arial" panose="020B0604020202020204" pitchFamily="34" charset="0"/>
                <a:cs typeface="Arial" panose="020B0604020202020204" pitchFamily="34" charset="0"/>
              </a:rPr>
              <a:t>Помоћу макета и модела, које су осмислили, приближили су им далека пространства свемира, Сунчев систем, планете, испричали причу о лету на Месец, светлосним годинама, приказали како долази до помрачења Сунца</a:t>
            </a:r>
            <a:r>
              <a:rPr lang="sr-Latn-RS" b="1" dirty="0" smtClean="0">
                <a:solidFill>
                  <a:srgbClr val="C00000"/>
                </a:solidFill>
                <a:latin typeface="Arial" panose="020B0604020202020204" pitchFamily="34" charset="0"/>
                <a:cs typeface="Arial" panose="020B0604020202020204" pitchFamily="34" charset="0"/>
              </a:rPr>
              <a:t> </a:t>
            </a:r>
            <a:r>
              <a:rPr lang="ru-RU" b="1" dirty="0" smtClean="0">
                <a:solidFill>
                  <a:srgbClr val="C00000"/>
                </a:solidFill>
                <a:latin typeface="Arial" panose="020B0604020202020204" pitchFamily="34" charset="0"/>
                <a:cs typeface="Arial" panose="020B0604020202020204" pitchFamily="34" charset="0"/>
              </a:rPr>
              <a:t>...</a:t>
            </a:r>
            <a:endParaRPr lang="ru-RU" b="1"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503" y="4152900"/>
            <a:ext cx="3125323" cy="234399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3386" y="4467125"/>
            <a:ext cx="2699913" cy="202493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4102" t="21128" r="2975"/>
          <a:stretch/>
        </p:blipFill>
        <p:spPr>
          <a:xfrm>
            <a:off x="7810500" y="4080438"/>
            <a:ext cx="2978932" cy="2416454"/>
          </a:xfrm>
          <a:prstGeom prst="rect">
            <a:avLst/>
          </a:prstGeom>
        </p:spPr>
      </p:pic>
      <p:sp>
        <p:nvSpPr>
          <p:cNvPr id="6" name="TextBox 5"/>
          <p:cNvSpPr txBox="1"/>
          <p:nvPr/>
        </p:nvSpPr>
        <p:spPr>
          <a:xfrm>
            <a:off x="10590170" y="227832"/>
            <a:ext cx="1293944" cy="369332"/>
          </a:xfrm>
          <a:prstGeom prst="rect">
            <a:avLst/>
          </a:prstGeom>
          <a:noFill/>
        </p:spPr>
        <p:txBody>
          <a:bodyPr wrap="none" rtlCol="0">
            <a:spAutoFit/>
          </a:bodyPr>
          <a:lstStyle/>
          <a:p>
            <a:r>
              <a:rPr lang="sr-Cyrl-RS" dirty="0" smtClean="0"/>
              <a:t>26.09.2019.</a:t>
            </a:r>
            <a:endParaRPr lang="sr-Latn-RS" dirty="0"/>
          </a:p>
        </p:txBody>
      </p:sp>
      <p:sp>
        <p:nvSpPr>
          <p:cNvPr id="7" name="Rectangle 6"/>
          <p:cNvSpPr/>
          <p:nvPr/>
        </p:nvSpPr>
        <p:spPr>
          <a:xfrm>
            <a:off x="5791200" y="47177"/>
            <a:ext cx="6096000" cy="1477328"/>
          </a:xfrm>
          <a:prstGeom prst="rect">
            <a:avLst/>
          </a:prstGeom>
        </p:spPr>
        <p:txBody>
          <a:bodyPr>
            <a:spAutoFit/>
          </a:bodyPr>
          <a:lstStyle/>
          <a:p>
            <a:r>
              <a:rPr lang="ru-RU" b="1" dirty="0" smtClean="0">
                <a:solidFill>
                  <a:srgbClr val="C00000"/>
                </a:solidFill>
                <a:latin typeface="Arial" panose="020B0604020202020204" pitchFamily="34" charset="0"/>
                <a:cs typeface="Arial" panose="020B0604020202020204" pitchFamily="34" charset="0"/>
              </a:rPr>
              <a:t>ОШ „Иса Бајић“ </a:t>
            </a:r>
          </a:p>
          <a:p>
            <a:r>
              <a:rPr lang="ru-RU" b="1" dirty="0" smtClean="0">
                <a:solidFill>
                  <a:srgbClr val="C00000"/>
                </a:solidFill>
                <a:latin typeface="Arial" panose="020B0604020202020204" pitchFamily="34" charset="0"/>
                <a:cs typeface="Arial" panose="020B0604020202020204" pitchFamily="34" charset="0"/>
              </a:rPr>
              <a:t>Место: Кула</a:t>
            </a:r>
          </a:p>
          <a:p>
            <a:r>
              <a:rPr lang="ru-RU" b="1" dirty="0" smtClean="0">
                <a:solidFill>
                  <a:srgbClr val="C00000"/>
                </a:solidFill>
                <a:latin typeface="Arial" panose="020B0604020202020204" pitchFamily="34" charset="0"/>
                <a:cs typeface="Arial" panose="020B0604020202020204" pitchFamily="34" charset="0"/>
              </a:rPr>
              <a:t>Држава: Република Србија</a:t>
            </a:r>
          </a:p>
          <a:p>
            <a:r>
              <a:rPr lang="ru-RU" b="1" dirty="0" smtClean="0">
                <a:solidFill>
                  <a:srgbClr val="C00000"/>
                </a:solidFill>
                <a:latin typeface="Arial" panose="020B0604020202020204" pitchFamily="34" charset="0"/>
                <a:cs typeface="Arial" panose="020B0604020202020204" pitchFamily="34" charset="0"/>
              </a:rPr>
              <a:t> </a:t>
            </a:r>
            <a:endParaRPr lang="sr-Latn-RS" b="1" dirty="0" smtClean="0">
              <a:solidFill>
                <a:srgbClr val="C00000"/>
              </a:solidFill>
              <a:latin typeface="Arial" panose="020B0604020202020204" pitchFamily="34" charset="0"/>
              <a:cs typeface="Arial" panose="020B0604020202020204" pitchFamily="34" charset="0"/>
            </a:endParaRPr>
          </a:p>
          <a:p>
            <a:r>
              <a:rPr lang="ru-RU" b="1" dirty="0" smtClean="0">
                <a:solidFill>
                  <a:srgbClr val="C00000"/>
                </a:solidFill>
                <a:latin typeface="Arial" panose="020B0604020202020204" pitchFamily="34" charset="0"/>
                <a:cs typeface="Arial" panose="020B0604020202020204" pitchFamily="34" charset="0"/>
              </a:rPr>
              <a:t>Ментор – Валентина Мујичић</a:t>
            </a:r>
            <a:endParaRPr lang="ru-RU"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5680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3470031" y="793376"/>
            <a:ext cx="6096000" cy="2031325"/>
          </a:xfrm>
          <a:prstGeom prst="rect">
            <a:avLst/>
          </a:prstGeom>
        </p:spPr>
        <p:txBody>
          <a:bodyPr>
            <a:spAutoFit/>
          </a:bodyPr>
          <a:lstStyle/>
          <a:p>
            <a:r>
              <a:rPr lang="ru-RU" b="1" dirty="0" smtClean="0">
                <a:solidFill>
                  <a:schemeClr val="bg1"/>
                </a:solidFill>
                <a:latin typeface="Arial" panose="020B0604020202020204" pitchFamily="34" charset="0"/>
                <a:cs typeface="Arial" panose="020B0604020202020204" pitchFamily="34" charset="0"/>
              </a:rPr>
              <a:t>ОШ,,Стефан Немања" Нови Пазар</a:t>
            </a:r>
          </a:p>
          <a:p>
            <a:endParaRPr lang="ru-RU" b="1" dirty="0" smtClean="0">
              <a:solidFill>
                <a:schemeClr val="bg1"/>
              </a:solidFill>
              <a:latin typeface="Arial" panose="020B0604020202020204" pitchFamily="34" charset="0"/>
              <a:cs typeface="Arial" panose="020B0604020202020204" pitchFamily="34" charset="0"/>
            </a:endParaRPr>
          </a:p>
          <a:p>
            <a:r>
              <a:rPr lang="ru-RU" b="1" dirty="0" smtClean="0">
                <a:solidFill>
                  <a:schemeClr val="bg1"/>
                </a:solidFill>
                <a:latin typeface="Arial" panose="020B0604020202020204" pitchFamily="34" charset="0"/>
                <a:cs typeface="Arial" panose="020B0604020202020204" pitchFamily="34" charset="0"/>
              </a:rPr>
              <a:t>Ученици млађих разреда</a:t>
            </a:r>
          </a:p>
          <a:p>
            <a:r>
              <a:rPr lang="ru-RU" b="1" dirty="0" smtClean="0">
                <a:solidFill>
                  <a:schemeClr val="bg1"/>
                </a:solidFill>
                <a:latin typeface="Arial" panose="020B0604020202020204" pitchFamily="34" charset="0"/>
                <a:cs typeface="Arial" panose="020B0604020202020204" pitchFamily="34" charset="0"/>
              </a:rPr>
              <a:t>26.09.2019.</a:t>
            </a:r>
          </a:p>
          <a:p>
            <a:endParaRPr lang="ru-RU" b="1" dirty="0" smtClean="0">
              <a:solidFill>
                <a:schemeClr val="bg1"/>
              </a:solidFill>
              <a:latin typeface="Arial" panose="020B0604020202020204" pitchFamily="34" charset="0"/>
              <a:cs typeface="Arial" panose="020B0604020202020204" pitchFamily="34" charset="0"/>
            </a:endParaRPr>
          </a:p>
          <a:p>
            <a:r>
              <a:rPr lang="ru-RU" b="1" dirty="0">
                <a:solidFill>
                  <a:schemeClr val="bg1"/>
                </a:solidFill>
                <a:latin typeface="Arial" panose="020B0604020202020204" pitchFamily="34" charset="0"/>
                <a:cs typeface="Arial" panose="020B0604020202020204" pitchFamily="34" charset="0"/>
              </a:rPr>
              <a:t>Ликовна радионица,,Тролејбус за месец"</a:t>
            </a:r>
          </a:p>
          <a:p>
            <a:endParaRPr lang="ru-RU"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1488" t="16801" r="25435"/>
          <a:stretch/>
        </p:blipFill>
        <p:spPr>
          <a:xfrm>
            <a:off x="8931428" y="206724"/>
            <a:ext cx="2790672" cy="1786782"/>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103" t="15590" r="10205" b="12615"/>
          <a:stretch/>
        </p:blipFill>
        <p:spPr>
          <a:xfrm>
            <a:off x="394807" y="285647"/>
            <a:ext cx="2830993" cy="186600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230" t="23589" r="8822" b="6975"/>
          <a:stretch/>
        </p:blipFill>
        <p:spPr>
          <a:xfrm>
            <a:off x="8931428" y="2723989"/>
            <a:ext cx="2790672" cy="173117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6736" y="4068095"/>
            <a:ext cx="3491364" cy="2618523"/>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4872" t="2666" r="2514" b="12616"/>
          <a:stretch/>
        </p:blipFill>
        <p:spPr>
          <a:xfrm>
            <a:off x="333399" y="3308622"/>
            <a:ext cx="2822663" cy="1936478"/>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410" t="4757" r="11590" b="796"/>
          <a:stretch/>
        </p:blipFill>
        <p:spPr>
          <a:xfrm>
            <a:off x="9000994" y="5039734"/>
            <a:ext cx="2721105" cy="1652383"/>
          </a:xfrm>
          <a:prstGeom prst="rect">
            <a:avLst/>
          </a:prstGeom>
        </p:spPr>
      </p:pic>
    </p:spTree>
    <p:extLst>
      <p:ext uri="{BB962C8B-B14F-4D97-AF65-F5344CB8AC3E}">
        <p14:creationId xmlns:p14="http://schemas.microsoft.com/office/powerpoint/2010/main" val="4199519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9942" y="3292525"/>
            <a:ext cx="3421572" cy="256617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300" y="195946"/>
            <a:ext cx="2679701" cy="200977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7790" y="312669"/>
            <a:ext cx="2709040" cy="203178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3232249"/>
            <a:ext cx="2015048" cy="268673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35090" y="4279900"/>
            <a:ext cx="1514440" cy="1639078"/>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0619" y="4279900"/>
            <a:ext cx="1836260" cy="1639078"/>
          </a:xfrm>
          <a:prstGeom prst="rect">
            <a:avLst/>
          </a:prstGeom>
        </p:spPr>
      </p:pic>
      <p:sp>
        <p:nvSpPr>
          <p:cNvPr id="8" name="Rectangle 7"/>
          <p:cNvSpPr/>
          <p:nvPr/>
        </p:nvSpPr>
        <p:spPr>
          <a:xfrm>
            <a:off x="3244948" y="451396"/>
            <a:ext cx="6096000" cy="1754326"/>
          </a:xfrm>
          <a:prstGeom prst="rect">
            <a:avLst/>
          </a:prstGeom>
        </p:spPr>
        <p:txBody>
          <a:bodyPr>
            <a:spAutoFit/>
          </a:bodyPr>
          <a:lstStyle/>
          <a:p>
            <a:r>
              <a:rPr lang="ru-RU" b="1" dirty="0" smtClean="0">
                <a:solidFill>
                  <a:srgbClr val="C00000"/>
                </a:solidFill>
                <a:latin typeface="Arial" panose="020B0604020202020204" pitchFamily="34" charset="0"/>
                <a:cs typeface="Arial" panose="020B0604020202020204" pitchFamily="34" charset="0"/>
              </a:rPr>
              <a:t>ОШ“Вучић Величковић“ Међуречје</a:t>
            </a:r>
          </a:p>
          <a:p>
            <a:r>
              <a:rPr lang="ru-RU" b="1" dirty="0" smtClean="0">
                <a:solidFill>
                  <a:srgbClr val="C00000"/>
                </a:solidFill>
                <a:latin typeface="Arial" panose="020B0604020202020204" pitchFamily="34" charset="0"/>
                <a:cs typeface="Arial" panose="020B0604020202020204" pitchFamily="34" charset="0"/>
              </a:rPr>
              <a:t>Држава: Република Србија</a:t>
            </a:r>
          </a:p>
          <a:p>
            <a:endParaRPr lang="ru-RU" b="1" dirty="0" smtClean="0">
              <a:solidFill>
                <a:srgbClr val="C00000"/>
              </a:solidFill>
              <a:latin typeface="Arial" panose="020B0604020202020204" pitchFamily="34" charset="0"/>
              <a:cs typeface="Arial" panose="020B0604020202020204" pitchFamily="34" charset="0"/>
            </a:endParaRPr>
          </a:p>
          <a:p>
            <a:r>
              <a:rPr lang="ru-RU" b="1" dirty="0" smtClean="0">
                <a:solidFill>
                  <a:srgbClr val="C00000"/>
                </a:solidFill>
                <a:latin typeface="Arial" panose="020B0604020202020204" pitchFamily="34" charset="0"/>
                <a:cs typeface="Arial" panose="020B0604020202020204" pitchFamily="34" charset="0"/>
              </a:rPr>
              <a:t>Координатор Драган Милоњић</a:t>
            </a:r>
          </a:p>
          <a:p>
            <a:r>
              <a:rPr lang="ru-RU" b="1" dirty="0" smtClean="0">
                <a:solidFill>
                  <a:srgbClr val="C00000"/>
                </a:solidFill>
                <a:latin typeface="Arial" panose="020B0604020202020204" pitchFamily="34" charset="0"/>
                <a:cs typeface="Arial" panose="020B0604020202020204" pitchFamily="34" charset="0"/>
              </a:rPr>
              <a:t>Ликовна изложба радова за конкурс </a:t>
            </a:r>
          </a:p>
          <a:p>
            <a:r>
              <a:rPr lang="ru-RU" b="1" dirty="0" smtClean="0">
                <a:solidFill>
                  <a:srgbClr val="C00000"/>
                </a:solidFill>
                <a:latin typeface="Arial" panose="020B0604020202020204" pitchFamily="34" charset="0"/>
                <a:cs typeface="Arial" panose="020B0604020202020204" pitchFamily="34" charset="0"/>
              </a:rPr>
              <a:t>Настава енглеског језика</a:t>
            </a:r>
            <a:endParaRPr lang="ru-RU"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5860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030A0">
            <a:alpha val="35000"/>
          </a:srgbClr>
        </a:solidFill>
        <a:effectLst/>
      </p:bgPr>
    </p:bg>
    <p:spTree>
      <p:nvGrpSpPr>
        <p:cNvPr id="1" name=""/>
        <p:cNvGrpSpPr/>
        <p:nvPr/>
      </p:nvGrpSpPr>
      <p:grpSpPr>
        <a:xfrm>
          <a:off x="0" y="0"/>
          <a:ext cx="0" cy="0"/>
          <a:chOff x="0" y="0"/>
          <a:chExt cx="0" cy="0"/>
        </a:xfrm>
      </p:grpSpPr>
      <p:sp>
        <p:nvSpPr>
          <p:cNvPr id="2" name="Rectangle 1"/>
          <p:cNvSpPr/>
          <p:nvPr/>
        </p:nvSpPr>
        <p:spPr>
          <a:xfrm>
            <a:off x="3019864" y="497954"/>
            <a:ext cx="6405489" cy="2031325"/>
          </a:xfrm>
          <a:prstGeom prst="rect">
            <a:avLst/>
          </a:prstGeom>
        </p:spPr>
        <p:txBody>
          <a:bodyPr wrap="square">
            <a:spAutoFit/>
          </a:bodyPr>
          <a:lstStyle/>
          <a:p>
            <a:r>
              <a:rPr lang="sr-Cyrl-RS" b="1" dirty="0" smtClean="0">
                <a:latin typeface="Arial" panose="020B0604020202020204" pitchFamily="34" charset="0"/>
                <a:cs typeface="Arial" panose="020B0604020202020204" pitchFamily="34" charset="0"/>
              </a:rPr>
              <a:t>ОШ“Јован Курсула“</a:t>
            </a:r>
          </a:p>
          <a:p>
            <a:r>
              <a:rPr lang="sr-Cyrl-RS" b="1" dirty="0" smtClean="0">
                <a:latin typeface="Arial" panose="020B0604020202020204" pitchFamily="34" charset="0"/>
                <a:cs typeface="Arial" panose="020B0604020202020204" pitchFamily="34" charset="0"/>
              </a:rPr>
              <a:t>Место: Варварин</a:t>
            </a:r>
          </a:p>
          <a:p>
            <a:r>
              <a:rPr lang="sr-Cyrl-RS" b="1" dirty="0" smtClean="0">
                <a:latin typeface="Arial" panose="020B0604020202020204" pitchFamily="34" charset="0"/>
                <a:cs typeface="Arial" panose="020B0604020202020204" pitchFamily="34" charset="0"/>
              </a:rPr>
              <a:t>Држава: Република Србија</a:t>
            </a:r>
          </a:p>
          <a:p>
            <a:r>
              <a:rPr lang="sr-Cyrl-RS" b="1" dirty="0" smtClean="0">
                <a:latin typeface="Arial" panose="020B0604020202020204" pitchFamily="34" charset="0"/>
                <a:cs typeface="Arial" panose="020B0604020202020204" pitchFamily="34" charset="0"/>
              </a:rPr>
              <a:t>Са наставног часа Ликовне културе</a:t>
            </a:r>
          </a:p>
          <a:p>
            <a:r>
              <a:rPr lang="sr-Cyrl-RS" b="1" dirty="0" smtClean="0">
                <a:latin typeface="Arial" panose="020B0604020202020204" pitchFamily="34" charset="0"/>
                <a:cs typeface="Arial" panose="020B0604020202020204" pitchFamily="34" charset="0"/>
              </a:rPr>
              <a:t>Тема:“Месец мој најбољи друг“</a:t>
            </a:r>
          </a:p>
          <a:p>
            <a:r>
              <a:rPr lang="sr-Cyrl-RS" b="1" dirty="0" smtClean="0">
                <a:latin typeface="Arial" panose="020B0604020202020204" pitchFamily="34" charset="0"/>
                <a:cs typeface="Arial" panose="020B0604020202020204" pitchFamily="34" charset="0"/>
              </a:rPr>
              <a:t>Ученици 2/2</a:t>
            </a:r>
          </a:p>
          <a:p>
            <a:r>
              <a:rPr lang="sr-Cyrl-RS" b="1" dirty="0" smtClean="0">
                <a:latin typeface="Arial" panose="020B0604020202020204" pitchFamily="34" charset="0"/>
                <a:cs typeface="Arial" panose="020B0604020202020204" pitchFamily="34" charset="0"/>
              </a:rPr>
              <a:t>Ментор – учитељица Снежана Јосић</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011126">
            <a:off x="703889" y="3978925"/>
            <a:ext cx="2986762" cy="192279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94840">
            <a:off x="5208069" y="4033176"/>
            <a:ext cx="3101889" cy="215434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3809">
            <a:off x="7922267" y="1026540"/>
            <a:ext cx="3691510" cy="203033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44528" y="5346312"/>
            <a:ext cx="1388671" cy="1388671"/>
          </a:xfrm>
          <a:prstGeom prst="rect">
            <a:avLst/>
          </a:prstGeom>
        </p:spPr>
      </p:pic>
    </p:spTree>
    <p:extLst>
      <p:ext uri="{BB962C8B-B14F-4D97-AF65-F5344CB8AC3E}">
        <p14:creationId xmlns:p14="http://schemas.microsoft.com/office/powerpoint/2010/main" val="1349453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629" y="736600"/>
            <a:ext cx="2914358" cy="218576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7279" y="4162863"/>
            <a:ext cx="3254848" cy="244113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8800" y="384966"/>
            <a:ext cx="3593710" cy="2695283"/>
          </a:xfrm>
          <a:prstGeom prst="rect">
            <a:avLst/>
          </a:prstGeom>
        </p:spPr>
      </p:pic>
      <p:sp>
        <p:nvSpPr>
          <p:cNvPr id="7" name="Rectangle 6"/>
          <p:cNvSpPr/>
          <p:nvPr/>
        </p:nvSpPr>
        <p:spPr>
          <a:xfrm>
            <a:off x="468923" y="3967425"/>
            <a:ext cx="8248356" cy="2031325"/>
          </a:xfrm>
          <a:prstGeom prst="rect">
            <a:avLst/>
          </a:prstGeom>
        </p:spPr>
        <p:txBody>
          <a:bodyPr wrap="square">
            <a:spAutoFit/>
          </a:bodyPr>
          <a:lstStyle/>
          <a:p>
            <a:r>
              <a:rPr lang="sr-Latn-RS" b="1" dirty="0" smtClean="0">
                <a:solidFill>
                  <a:srgbClr val="C00000"/>
                </a:solidFill>
                <a:latin typeface="Arial" panose="020B0604020202020204" pitchFamily="34" charset="0"/>
                <a:cs typeface="Arial" panose="020B0604020202020204" pitchFamily="34" charset="0"/>
              </a:rPr>
              <a:t>Nastavnik: Tanja Markovska</a:t>
            </a:r>
          </a:p>
          <a:p>
            <a:endParaRPr lang="sr-Latn-RS" b="1" dirty="0" smtClean="0">
              <a:solidFill>
                <a:srgbClr val="C00000"/>
              </a:solidFill>
              <a:latin typeface="Arial" panose="020B0604020202020204" pitchFamily="34" charset="0"/>
              <a:cs typeface="Arial" panose="020B0604020202020204" pitchFamily="34" charset="0"/>
            </a:endParaRPr>
          </a:p>
          <a:p>
            <a:r>
              <a:rPr lang="sr-Latn-RS" b="1" dirty="0" smtClean="0">
                <a:solidFill>
                  <a:srgbClr val="C00000"/>
                </a:solidFill>
                <a:latin typeface="Arial" panose="020B0604020202020204" pitchFamily="34" charset="0"/>
                <a:cs typeface="Arial" panose="020B0604020202020204" pitchFamily="34" charset="0"/>
              </a:rPr>
              <a:t>Ucenicite rabotea preku tehnika ZSU (znam,sakam da znam,ucam) vo koja napisaa podatoci za Mesecinata koi gi znaat.Potoa napisaa prasanja za koi sakaat da dobijat odgovori.</a:t>
            </a:r>
          </a:p>
          <a:p>
            <a:r>
              <a:rPr lang="sr-Latn-RS" b="1" dirty="0" smtClean="0">
                <a:solidFill>
                  <a:srgbClr val="C00000"/>
                </a:solidFill>
                <a:latin typeface="Arial" panose="020B0604020202020204" pitchFamily="34" charset="0"/>
                <a:cs typeface="Arial" panose="020B0604020202020204" pitchFamily="34" charset="0"/>
              </a:rPr>
              <a:t>Istrazuvaa i citaa vo enciklopedii i samostojno dadoa svoi odgovori na prasanjata.</a:t>
            </a:r>
            <a:endParaRPr lang="sr-Latn-RS" b="1" dirty="0">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3413759" y="384966"/>
            <a:ext cx="8163951" cy="2031325"/>
          </a:xfrm>
          <a:prstGeom prst="rect">
            <a:avLst/>
          </a:prstGeom>
        </p:spPr>
        <p:txBody>
          <a:bodyPr wrap="square">
            <a:spAutoFit/>
          </a:bodyPr>
          <a:lstStyle/>
          <a:p>
            <a:r>
              <a:rPr lang="sr-Latn-RS" b="1" dirty="0" smtClean="0">
                <a:latin typeface="Arial" panose="020B0604020202020204" pitchFamily="34" charset="0"/>
                <a:cs typeface="Arial" panose="020B0604020202020204" pitchFamily="34" charset="0"/>
              </a:rPr>
              <a:t>OU: Todor Angelevski</a:t>
            </a:r>
          </a:p>
          <a:p>
            <a:r>
              <a:rPr lang="sr-Latn-RS" b="1" dirty="0" smtClean="0">
                <a:latin typeface="Arial" panose="020B0604020202020204" pitchFamily="34" charset="0"/>
                <a:cs typeface="Arial" panose="020B0604020202020204" pitchFamily="34" charset="0"/>
              </a:rPr>
              <a:t>-Bitola, </a:t>
            </a:r>
          </a:p>
          <a:p>
            <a:r>
              <a:rPr lang="sr-Latn-RS" b="1" dirty="0" smtClean="0">
                <a:latin typeface="Arial" panose="020B0604020202020204" pitchFamily="34" charset="0"/>
                <a:cs typeface="Arial" panose="020B0604020202020204" pitchFamily="34" charset="0"/>
              </a:rPr>
              <a:t>Republika severna Makedonija</a:t>
            </a:r>
          </a:p>
          <a:p>
            <a:endParaRPr lang="sr-Latn-RS" b="1" dirty="0" smtClean="0">
              <a:latin typeface="Arial" panose="020B0604020202020204" pitchFamily="34" charset="0"/>
              <a:cs typeface="Arial" panose="020B0604020202020204" pitchFamily="34" charset="0"/>
            </a:endParaRPr>
          </a:p>
          <a:p>
            <a:r>
              <a:rPr lang="sr-Latn-RS" b="1" dirty="0" smtClean="0">
                <a:latin typeface="Arial" panose="020B0604020202020204" pitchFamily="34" charset="0"/>
                <a:cs typeface="Arial" panose="020B0604020202020204" pitchFamily="34" charset="0"/>
              </a:rPr>
              <a:t>,,Nashite ucenici se nashite zvezdi"</a:t>
            </a:r>
          </a:p>
          <a:p>
            <a:r>
              <a:rPr lang="sr-Latn-RS" b="1" dirty="0" smtClean="0">
                <a:latin typeface="Arial" panose="020B0604020202020204" pitchFamily="34" charset="0"/>
                <a:cs typeface="Arial" panose="020B0604020202020204" pitchFamily="34" charset="0"/>
              </a:rPr>
              <a:t>IV-4 odd.  </a:t>
            </a:r>
          </a:p>
          <a:p>
            <a:r>
              <a:rPr lang="sr-Latn-RS" b="1" dirty="0" smtClean="0">
                <a:latin typeface="Arial" panose="020B0604020202020204" pitchFamily="34" charset="0"/>
                <a:cs typeface="Arial" panose="020B0604020202020204" pitchFamily="34" charset="0"/>
              </a:rPr>
              <a:t>Nastavnik: Tanja Markovska</a:t>
            </a:r>
            <a:endParaRPr lang="sr-Latn-R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41611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4686" y="2220414"/>
            <a:ext cx="3009314" cy="2256986"/>
          </a:xfrm>
          <a:prstGeom prst="rect">
            <a:avLst/>
          </a:prstGeom>
        </p:spPr>
      </p:pic>
      <p:sp>
        <p:nvSpPr>
          <p:cNvPr id="3" name="Rectangle 2"/>
          <p:cNvSpPr/>
          <p:nvPr/>
        </p:nvSpPr>
        <p:spPr>
          <a:xfrm>
            <a:off x="3417556" y="4435459"/>
            <a:ext cx="6786880" cy="1754326"/>
          </a:xfrm>
          <a:prstGeom prst="rect">
            <a:avLst/>
          </a:prstGeom>
        </p:spPr>
        <p:txBody>
          <a:bodyPr wrap="square">
            <a:spAutoFit/>
          </a:bodyPr>
          <a:lstStyle/>
          <a:p>
            <a:r>
              <a:rPr lang="ru-RU" b="1" dirty="0" smtClean="0">
                <a:solidFill>
                  <a:schemeClr val="bg1"/>
                </a:solidFill>
                <a:latin typeface="Arial" panose="020B0604020202020204" pitchFamily="34" charset="0"/>
                <a:cs typeface="Arial" panose="020B0604020202020204" pitchFamily="34" charset="0"/>
              </a:rPr>
              <a:t>У оквиру међународног пројекта "Сусрет светова 3" у коме ће, ове године, учешће узети и наша школа - ученици III и IV разреда, под руководством своје учитељице - Јелене Самарџић, конструишу и цртају своју временску машину како би учествовали на школској изложби у оквиру Дечије недеље (7. 10 - 11. 10. 2019.).</a:t>
            </a:r>
            <a:endParaRPr lang="sr-Latn-RS"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718" r="4963"/>
          <a:stretch/>
        </p:blipFill>
        <p:spPr>
          <a:xfrm>
            <a:off x="443426" y="513469"/>
            <a:ext cx="2274373" cy="304031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180" t="5129" r="4359" b="11999"/>
          <a:stretch/>
        </p:blipFill>
        <p:spPr>
          <a:xfrm>
            <a:off x="443427" y="4675024"/>
            <a:ext cx="2691221" cy="189087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5741" y="3996088"/>
            <a:ext cx="1774959" cy="236661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9153171" y="160897"/>
            <a:ext cx="2115431" cy="2820574"/>
          </a:xfrm>
          <a:prstGeom prst="rect">
            <a:avLst/>
          </a:prstGeom>
        </p:spPr>
      </p:pic>
      <p:sp>
        <p:nvSpPr>
          <p:cNvPr id="8" name="Rectangle 7"/>
          <p:cNvSpPr/>
          <p:nvPr/>
        </p:nvSpPr>
        <p:spPr>
          <a:xfrm>
            <a:off x="3762996" y="452426"/>
            <a:ext cx="6096000" cy="1477328"/>
          </a:xfrm>
          <a:prstGeom prst="rect">
            <a:avLst/>
          </a:prstGeom>
        </p:spPr>
        <p:txBody>
          <a:bodyPr>
            <a:spAutoFit/>
          </a:bodyPr>
          <a:lstStyle/>
          <a:p>
            <a:r>
              <a:rPr lang="ru-RU" b="1" dirty="0" smtClean="0">
                <a:solidFill>
                  <a:schemeClr val="bg1"/>
                </a:solidFill>
                <a:latin typeface="Arial" panose="020B0604020202020204" pitchFamily="34" charset="0"/>
                <a:cs typeface="Arial" panose="020B0604020202020204" pitchFamily="34" charset="0"/>
              </a:rPr>
              <a:t>ОШ“Вучић Величковић“ </a:t>
            </a:r>
          </a:p>
          <a:p>
            <a:r>
              <a:rPr lang="ru-RU" b="1" dirty="0" smtClean="0">
                <a:solidFill>
                  <a:schemeClr val="bg1"/>
                </a:solidFill>
                <a:latin typeface="Arial" panose="020B0604020202020204" pitchFamily="34" charset="0"/>
                <a:cs typeface="Arial" panose="020B0604020202020204" pitchFamily="34" charset="0"/>
              </a:rPr>
              <a:t>Место: Међуречје</a:t>
            </a:r>
          </a:p>
          <a:p>
            <a:r>
              <a:rPr lang="ru-RU" b="1" dirty="0" smtClean="0">
                <a:solidFill>
                  <a:schemeClr val="bg1"/>
                </a:solidFill>
                <a:latin typeface="Arial" panose="020B0604020202020204" pitchFamily="34" charset="0"/>
                <a:cs typeface="Arial" panose="020B0604020202020204" pitchFamily="34" charset="0"/>
              </a:rPr>
              <a:t>Држава: Република Србија</a:t>
            </a:r>
          </a:p>
          <a:p>
            <a:endParaRPr lang="ru-RU" b="1" dirty="0" smtClean="0">
              <a:solidFill>
                <a:schemeClr val="bg1"/>
              </a:solidFill>
              <a:latin typeface="Arial" panose="020B0604020202020204" pitchFamily="34" charset="0"/>
              <a:cs typeface="Arial" panose="020B0604020202020204" pitchFamily="34" charset="0"/>
            </a:endParaRPr>
          </a:p>
          <a:p>
            <a:r>
              <a:rPr lang="ru-RU" b="1" dirty="0" smtClean="0">
                <a:solidFill>
                  <a:schemeClr val="bg1"/>
                </a:solidFill>
                <a:latin typeface="Arial" panose="020B0604020202020204" pitchFamily="34" charset="0"/>
                <a:cs typeface="Arial" panose="020B0604020202020204" pitchFamily="34" charset="0"/>
              </a:rPr>
              <a:t>Координатор Драган Милоњић</a:t>
            </a:r>
            <a:endParaRPr lang="ru-RU"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7448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3256671" y="446567"/>
            <a:ext cx="6096000" cy="3139321"/>
          </a:xfrm>
          <a:prstGeom prst="rect">
            <a:avLst/>
          </a:prstGeom>
        </p:spPr>
        <p:txBody>
          <a:bodyPr>
            <a:spAutoFit/>
          </a:bodyPr>
          <a:lstStyle/>
          <a:p>
            <a:r>
              <a:rPr lang="ru-RU" b="1" dirty="0" smtClean="0">
                <a:solidFill>
                  <a:srgbClr val="7030A0"/>
                </a:solidFill>
                <a:latin typeface="Arial" panose="020B0604020202020204" pitchFamily="34" charset="0"/>
                <a:cs typeface="Arial" panose="020B0604020202020204" pitchFamily="34" charset="0"/>
              </a:rPr>
              <a:t>ОШ“Бранко Миљковић“</a:t>
            </a:r>
          </a:p>
          <a:p>
            <a:r>
              <a:rPr lang="ru-RU" b="1" dirty="0" smtClean="0">
                <a:solidFill>
                  <a:srgbClr val="7030A0"/>
                </a:solidFill>
                <a:latin typeface="Arial" panose="020B0604020202020204" pitchFamily="34" charset="0"/>
                <a:cs typeface="Arial" panose="020B0604020202020204" pitchFamily="34" charset="0"/>
              </a:rPr>
              <a:t>Место: Ниш</a:t>
            </a:r>
          </a:p>
          <a:p>
            <a:r>
              <a:rPr lang="ru-RU" b="1" dirty="0" smtClean="0">
                <a:solidFill>
                  <a:srgbClr val="7030A0"/>
                </a:solidFill>
                <a:latin typeface="Arial" panose="020B0604020202020204" pitchFamily="34" charset="0"/>
                <a:cs typeface="Arial" panose="020B0604020202020204" pitchFamily="34" charset="0"/>
              </a:rPr>
              <a:t>Држава: Република Србија</a:t>
            </a:r>
            <a:endParaRPr lang="sr-Latn-RS" b="1" dirty="0" smtClean="0">
              <a:solidFill>
                <a:srgbClr val="7030A0"/>
              </a:solidFill>
              <a:latin typeface="Arial" panose="020B0604020202020204" pitchFamily="34" charset="0"/>
              <a:cs typeface="Arial" panose="020B0604020202020204" pitchFamily="34" charset="0"/>
            </a:endParaRPr>
          </a:p>
          <a:p>
            <a:endParaRPr lang="ru-RU" b="1" dirty="0" smtClean="0">
              <a:solidFill>
                <a:srgbClr val="7030A0"/>
              </a:solidFill>
              <a:latin typeface="Arial" panose="020B0604020202020204" pitchFamily="34" charset="0"/>
              <a:cs typeface="Arial" panose="020B0604020202020204" pitchFamily="34" charset="0"/>
            </a:endParaRPr>
          </a:p>
          <a:p>
            <a:r>
              <a:rPr lang="ru-RU" b="1" dirty="0" smtClean="0">
                <a:solidFill>
                  <a:srgbClr val="7030A0"/>
                </a:solidFill>
                <a:latin typeface="Arial" panose="020B0604020202020204" pitchFamily="34" charset="0"/>
                <a:cs typeface="Arial" panose="020B0604020202020204" pitchFamily="34" charset="0"/>
              </a:rPr>
              <a:t>Ученици 4 / 1</a:t>
            </a:r>
          </a:p>
          <a:p>
            <a:r>
              <a:rPr lang="ru-RU" b="1" dirty="0" smtClean="0">
                <a:solidFill>
                  <a:srgbClr val="7030A0"/>
                </a:solidFill>
                <a:latin typeface="Arial" panose="020B0604020202020204" pitchFamily="34" charset="0"/>
                <a:cs typeface="Arial" panose="020B0604020202020204" pitchFamily="34" charset="0"/>
              </a:rPr>
              <a:t>Ментор – учитељица  Сунчица Мишчевић</a:t>
            </a:r>
            <a:endParaRPr lang="sr-Latn-RS" b="1" dirty="0" smtClean="0">
              <a:solidFill>
                <a:srgbClr val="7030A0"/>
              </a:solidFill>
              <a:latin typeface="Arial" panose="020B0604020202020204" pitchFamily="34" charset="0"/>
              <a:cs typeface="Arial" panose="020B0604020202020204" pitchFamily="34" charset="0"/>
            </a:endParaRPr>
          </a:p>
          <a:p>
            <a:endParaRPr lang="ru-RU" b="1" dirty="0" smtClean="0">
              <a:solidFill>
                <a:srgbClr val="7030A0"/>
              </a:solidFill>
              <a:latin typeface="Arial" panose="020B0604020202020204" pitchFamily="34" charset="0"/>
              <a:cs typeface="Arial" panose="020B0604020202020204" pitchFamily="34" charset="0"/>
            </a:endParaRPr>
          </a:p>
          <a:p>
            <a:r>
              <a:rPr lang="ru-RU" b="1" dirty="0" smtClean="0">
                <a:solidFill>
                  <a:srgbClr val="7030A0"/>
                </a:solidFill>
                <a:latin typeface="Arial" panose="020B0604020202020204" pitchFamily="34" charset="0"/>
                <a:cs typeface="Arial" panose="020B0604020202020204" pitchFamily="34" charset="0"/>
              </a:rPr>
              <a:t>" Применили   знања о линијама. </a:t>
            </a:r>
            <a:endParaRPr lang="sr-Latn-RS" b="1" dirty="0" smtClean="0">
              <a:solidFill>
                <a:srgbClr val="7030A0"/>
              </a:solidFill>
              <a:latin typeface="Arial" panose="020B0604020202020204" pitchFamily="34" charset="0"/>
              <a:cs typeface="Arial" panose="020B0604020202020204" pitchFamily="34" charset="0"/>
            </a:endParaRPr>
          </a:p>
          <a:p>
            <a:endParaRPr lang="ru-RU" b="1" dirty="0" smtClean="0">
              <a:solidFill>
                <a:srgbClr val="7030A0"/>
              </a:solidFill>
              <a:latin typeface="Arial" panose="020B0604020202020204" pitchFamily="34" charset="0"/>
              <a:cs typeface="Arial" panose="020B0604020202020204" pitchFamily="34" charset="0"/>
            </a:endParaRPr>
          </a:p>
          <a:p>
            <a:r>
              <a:rPr lang="ru-RU" b="1" dirty="0" smtClean="0">
                <a:solidFill>
                  <a:srgbClr val="7030A0"/>
                </a:solidFill>
                <a:latin typeface="Arial" panose="020B0604020202020204" pitchFamily="34" charset="0"/>
                <a:cs typeface="Arial" panose="020B0604020202020204" pitchFamily="34" charset="0"/>
              </a:rPr>
              <a:t>Различитим линијама и сенчањем цртали су природни сателит – Месец.</a:t>
            </a:r>
            <a:endParaRPr lang="ru-RU" b="1" dirty="0">
              <a:solidFill>
                <a:srgbClr val="7030A0"/>
              </a:solidFill>
              <a:latin typeface="Arial" panose="020B0604020202020204" pitchFamily="34" charset="0"/>
              <a:cs typeface="Arial" panose="020B0604020202020204" pitchFamily="34" charset="0"/>
            </a:endParaRPr>
          </a:p>
        </p:txBody>
      </p:sp>
      <p:sp>
        <p:nvSpPr>
          <p:cNvPr id="3" name="Rectangle 2"/>
          <p:cNvSpPr/>
          <p:nvPr/>
        </p:nvSpPr>
        <p:spPr>
          <a:xfrm>
            <a:off x="3507686" y="3514017"/>
            <a:ext cx="1293944" cy="369332"/>
          </a:xfrm>
          <a:prstGeom prst="rect">
            <a:avLst/>
          </a:prstGeom>
        </p:spPr>
        <p:txBody>
          <a:bodyPr wrap="none">
            <a:spAutoFit/>
          </a:bodyPr>
          <a:lstStyle/>
          <a:p>
            <a:r>
              <a:rPr lang="sr-Latn-RS" dirty="0" smtClean="0"/>
              <a:t>24.09.2019.</a:t>
            </a:r>
            <a:endParaRPr lang="sr-Latn-R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610" y="328942"/>
            <a:ext cx="2593045" cy="345739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883" t="6770" r="7971"/>
          <a:stretch/>
        </p:blipFill>
        <p:spPr>
          <a:xfrm rot="1460104">
            <a:off x="9582742" y="397765"/>
            <a:ext cx="1780977" cy="266267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871" t="4103" r="5129" b="5231"/>
          <a:stretch/>
        </p:blipFill>
        <p:spPr>
          <a:xfrm rot="1232887">
            <a:off x="520397" y="4547515"/>
            <a:ext cx="2555990" cy="188921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7301" y="3658366"/>
            <a:ext cx="2955908" cy="3307383"/>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8285" t="9110" r="4014" b="4014"/>
          <a:stretch/>
        </p:blipFill>
        <p:spPr>
          <a:xfrm>
            <a:off x="4445000" y="4287329"/>
            <a:ext cx="3078667" cy="2287319"/>
          </a:xfrm>
          <a:prstGeom prst="rect">
            <a:avLst/>
          </a:prstGeom>
        </p:spPr>
      </p:pic>
    </p:spTree>
    <p:extLst>
      <p:ext uri="{BB962C8B-B14F-4D97-AF65-F5344CB8AC3E}">
        <p14:creationId xmlns:p14="http://schemas.microsoft.com/office/powerpoint/2010/main" val="2256955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path path="circle">
            <a:fillToRect t="100000" r="100000"/>
          </a:path>
        </a:gradFill>
        <a:effectLst/>
      </p:bgPr>
    </p:bg>
    <p:spTree>
      <p:nvGrpSpPr>
        <p:cNvPr id="1" name=""/>
        <p:cNvGrpSpPr/>
        <p:nvPr/>
      </p:nvGrpSpPr>
      <p:grpSpPr>
        <a:xfrm>
          <a:off x="0" y="0"/>
          <a:ext cx="0" cy="0"/>
          <a:chOff x="0" y="0"/>
          <a:chExt cx="0" cy="0"/>
        </a:xfrm>
      </p:grpSpPr>
      <p:sp>
        <p:nvSpPr>
          <p:cNvPr id="2" name="Rectangle 1"/>
          <p:cNvSpPr/>
          <p:nvPr/>
        </p:nvSpPr>
        <p:spPr>
          <a:xfrm>
            <a:off x="1022252" y="913452"/>
            <a:ext cx="2016369" cy="369332"/>
          </a:xfrm>
          <a:prstGeom prst="rect">
            <a:avLst/>
          </a:prstGeom>
        </p:spPr>
        <p:txBody>
          <a:bodyPr wrap="square">
            <a:spAutoFit/>
          </a:bodyPr>
          <a:lstStyle/>
          <a:p>
            <a:r>
              <a:rPr lang="sr-Cyrl-RS" b="1" dirty="0" smtClean="0">
                <a:solidFill>
                  <a:srgbClr val="FFC000"/>
                </a:solidFill>
                <a:latin typeface="Arial" panose="020B0604020202020204" pitchFamily="34" charset="0"/>
                <a:cs typeface="Arial" panose="020B0604020202020204" pitchFamily="34" charset="0"/>
              </a:rPr>
              <a:t>ОПШТИ </a:t>
            </a:r>
            <a:r>
              <a:rPr lang="sr-Latn-RS" b="1" dirty="0" smtClean="0">
                <a:solidFill>
                  <a:srgbClr val="FFC000"/>
                </a:solidFill>
                <a:latin typeface="Arial" panose="020B0604020202020204" pitchFamily="34" charset="0"/>
                <a:cs typeface="Arial" panose="020B0604020202020204" pitchFamily="34" charset="0"/>
              </a:rPr>
              <a:t>  </a:t>
            </a:r>
            <a:r>
              <a:rPr lang="sr-Cyrl-RS" b="1" dirty="0" smtClean="0">
                <a:solidFill>
                  <a:srgbClr val="FFC000"/>
                </a:solidFill>
                <a:latin typeface="Arial" panose="020B0604020202020204" pitchFamily="34" charset="0"/>
                <a:cs typeface="Arial" panose="020B0604020202020204" pitchFamily="34" charset="0"/>
              </a:rPr>
              <a:t>ЦИЉ</a:t>
            </a:r>
            <a:endParaRPr lang="sr-Cyrl-RS" b="1" dirty="0">
              <a:solidFill>
                <a:srgbClr val="FFC000"/>
              </a:solidFill>
              <a:latin typeface="Arial" panose="020B0604020202020204" pitchFamily="34" charset="0"/>
              <a:cs typeface="Arial" panose="020B0604020202020204" pitchFamily="34" charset="0"/>
            </a:endParaRPr>
          </a:p>
        </p:txBody>
      </p:sp>
      <p:sp>
        <p:nvSpPr>
          <p:cNvPr id="3" name="Rectangle 2"/>
          <p:cNvSpPr/>
          <p:nvPr/>
        </p:nvSpPr>
        <p:spPr>
          <a:xfrm>
            <a:off x="3038621" y="821119"/>
            <a:ext cx="8145194" cy="646331"/>
          </a:xfrm>
          <a:prstGeom prst="rect">
            <a:avLst/>
          </a:prstGeom>
        </p:spPr>
        <p:txBody>
          <a:bodyPr wrap="square">
            <a:spAutoFit/>
          </a:bodyPr>
          <a:lstStyle/>
          <a:p>
            <a:r>
              <a:rPr lang="ru-RU" b="1" dirty="0" smtClean="0">
                <a:solidFill>
                  <a:srgbClr val="FFFF00"/>
                </a:solidFill>
                <a:latin typeface="Arial" panose="020B0604020202020204" pitchFamily="34" charset="0"/>
                <a:cs typeface="Arial" panose="020B0604020202020204" pitchFamily="34" charset="0"/>
              </a:rPr>
              <a:t>Промовисање астрономије и осталих наука - интердисциплинарност и интеркултуралност. Промоција  пројекта “World Space Week”. </a:t>
            </a:r>
            <a:endParaRPr lang="sr-Latn-RS" b="1" dirty="0">
              <a:solidFill>
                <a:srgbClr val="FFFF00"/>
              </a:solidFill>
              <a:latin typeface="Arial" panose="020B0604020202020204" pitchFamily="34" charset="0"/>
              <a:cs typeface="Arial" panose="020B0604020202020204" pitchFamily="34" charset="0"/>
            </a:endParaRPr>
          </a:p>
        </p:txBody>
      </p:sp>
      <p:sp>
        <p:nvSpPr>
          <p:cNvPr id="4" name="Rectangle 3"/>
          <p:cNvSpPr/>
          <p:nvPr/>
        </p:nvSpPr>
        <p:spPr>
          <a:xfrm>
            <a:off x="728588" y="1814537"/>
            <a:ext cx="2832295" cy="369332"/>
          </a:xfrm>
          <a:prstGeom prst="rect">
            <a:avLst/>
          </a:prstGeom>
        </p:spPr>
        <p:txBody>
          <a:bodyPr wrap="square">
            <a:spAutoFit/>
          </a:bodyPr>
          <a:lstStyle/>
          <a:p>
            <a:r>
              <a:rPr lang="sr-Cyrl-RS" b="1" dirty="0" smtClean="0">
                <a:solidFill>
                  <a:srgbClr val="C00000"/>
                </a:solidFill>
                <a:latin typeface="Arial" panose="020B0604020202020204" pitchFamily="34" charset="0"/>
                <a:cs typeface="Arial" panose="020B0604020202020204" pitchFamily="34" charset="0"/>
              </a:rPr>
              <a:t>СПЕЦИФИЧНИ</a:t>
            </a:r>
            <a:r>
              <a:rPr lang="sr-Latn-RS" b="1" dirty="0" smtClean="0">
                <a:solidFill>
                  <a:srgbClr val="C00000"/>
                </a:solidFill>
                <a:latin typeface="Arial" panose="020B0604020202020204" pitchFamily="34" charset="0"/>
                <a:cs typeface="Arial" panose="020B0604020202020204" pitchFamily="34" charset="0"/>
              </a:rPr>
              <a:t>  </a:t>
            </a:r>
            <a:r>
              <a:rPr lang="sr-Cyrl-RS" b="1" dirty="0" smtClean="0">
                <a:solidFill>
                  <a:srgbClr val="C00000"/>
                </a:solidFill>
                <a:latin typeface="Arial" panose="020B0604020202020204" pitchFamily="34" charset="0"/>
                <a:cs typeface="Arial" panose="020B0604020202020204" pitchFamily="34" charset="0"/>
              </a:rPr>
              <a:t>ЦИЉ</a:t>
            </a:r>
            <a:endParaRPr lang="sr-Cyrl-RS"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614288" y="2336074"/>
            <a:ext cx="10985500" cy="4247317"/>
          </a:xfrm>
          <a:prstGeom prst="rect">
            <a:avLst/>
          </a:prstGeom>
        </p:spPr>
        <p:txBody>
          <a:bodyPr wrap="square">
            <a:spAutoFit/>
          </a:bodyPr>
          <a:lstStyle/>
          <a:p>
            <a:pPr>
              <a:lnSpc>
                <a:spcPct val="150000"/>
              </a:lnSpc>
            </a:pPr>
            <a:r>
              <a:rPr lang="ru-RU" b="1" dirty="0" smtClean="0">
                <a:solidFill>
                  <a:srgbClr val="C00000"/>
                </a:solidFill>
                <a:latin typeface="Arial" panose="020B0604020202020204" pitchFamily="34" charset="0"/>
                <a:cs typeface="Arial" panose="020B0604020202020204" pitchFamily="34" charset="0"/>
              </a:rPr>
              <a:t>Јачање комуникације, толеранције  учесника. </a:t>
            </a:r>
            <a:endParaRPr lang="sr-Latn-RS" b="1" dirty="0" smtClean="0">
              <a:solidFill>
                <a:srgbClr val="C00000"/>
              </a:solidFill>
              <a:latin typeface="Arial" panose="020B0604020202020204" pitchFamily="34" charset="0"/>
              <a:cs typeface="Arial" panose="020B0604020202020204" pitchFamily="34" charset="0"/>
            </a:endParaRPr>
          </a:p>
          <a:p>
            <a:pPr>
              <a:lnSpc>
                <a:spcPct val="150000"/>
              </a:lnSpc>
            </a:pPr>
            <a:r>
              <a:rPr lang="ru-RU" b="1" dirty="0" smtClean="0">
                <a:solidFill>
                  <a:srgbClr val="C00000"/>
                </a:solidFill>
                <a:latin typeface="Arial" panose="020B0604020202020204" pitchFamily="34" charset="0"/>
                <a:cs typeface="Arial" panose="020B0604020202020204" pitchFamily="34" charset="0"/>
              </a:rPr>
              <a:t>Промоција најновијих научних достигнућа. </a:t>
            </a:r>
            <a:endParaRPr lang="sr-Latn-RS" b="1" dirty="0" smtClean="0">
              <a:solidFill>
                <a:srgbClr val="C00000"/>
              </a:solidFill>
              <a:latin typeface="Arial" panose="020B0604020202020204" pitchFamily="34" charset="0"/>
              <a:cs typeface="Arial" panose="020B0604020202020204" pitchFamily="34" charset="0"/>
            </a:endParaRPr>
          </a:p>
          <a:p>
            <a:pPr>
              <a:lnSpc>
                <a:spcPct val="150000"/>
              </a:lnSpc>
            </a:pPr>
            <a:r>
              <a:rPr lang="ru-RU" b="1" dirty="0" smtClean="0">
                <a:solidFill>
                  <a:srgbClr val="C00000"/>
                </a:solidFill>
                <a:latin typeface="Arial" panose="020B0604020202020204" pitchFamily="34" charset="0"/>
                <a:cs typeface="Arial" panose="020B0604020202020204" pitchFamily="34" charset="0"/>
              </a:rPr>
              <a:t>Ученици  активно учествују у процесу учења. </a:t>
            </a:r>
          </a:p>
          <a:p>
            <a:pPr>
              <a:lnSpc>
                <a:spcPct val="150000"/>
              </a:lnSpc>
            </a:pPr>
            <a:r>
              <a:rPr lang="ru-RU" b="1" dirty="0" smtClean="0">
                <a:solidFill>
                  <a:srgbClr val="C00000"/>
                </a:solidFill>
                <a:latin typeface="Arial" panose="020B0604020202020204" pitchFamily="34" charset="0"/>
                <a:cs typeface="Arial" panose="020B0604020202020204" pitchFamily="34" charset="0"/>
              </a:rPr>
              <a:t>Настава  интердисциплинарног типа  подстиче стваралаштво и свеобухватне светове из различитих области сазнања, што је додатна вредност овог пројекта.</a:t>
            </a:r>
            <a:endParaRPr lang="sr-Latn-RS" b="1" dirty="0" smtClean="0">
              <a:solidFill>
                <a:srgbClr val="C00000"/>
              </a:solidFill>
              <a:latin typeface="Arial" panose="020B0604020202020204" pitchFamily="34" charset="0"/>
              <a:cs typeface="Arial" panose="020B0604020202020204" pitchFamily="34" charset="0"/>
            </a:endParaRPr>
          </a:p>
          <a:p>
            <a:pPr>
              <a:lnSpc>
                <a:spcPct val="150000"/>
              </a:lnSpc>
            </a:pPr>
            <a:r>
              <a:rPr lang="ru-RU" b="1" dirty="0" smtClean="0">
                <a:solidFill>
                  <a:srgbClr val="C00000"/>
                </a:solidFill>
                <a:latin typeface="Arial" panose="020B0604020202020204" pitchFamily="34" charset="0"/>
                <a:cs typeface="Arial" panose="020B0604020202020204" pitchFamily="34" charset="0"/>
              </a:rPr>
              <a:t> Укључити теме из Екологије и очување биодиверзитета на планети Земљи</a:t>
            </a:r>
            <a:r>
              <a:rPr lang="sr-Latn-RS" b="1" dirty="0" smtClean="0">
                <a:solidFill>
                  <a:srgbClr val="C00000"/>
                </a:solidFill>
                <a:latin typeface="Arial" panose="020B0604020202020204" pitchFamily="34" charset="0"/>
                <a:cs typeface="Arial" panose="020B0604020202020204" pitchFamily="34" charset="0"/>
              </a:rPr>
              <a:t>.</a:t>
            </a:r>
            <a:endParaRPr lang="en-US" b="1" dirty="0" smtClean="0">
              <a:solidFill>
                <a:srgbClr val="C00000"/>
              </a:solidFill>
              <a:latin typeface="Arial" panose="020B0604020202020204" pitchFamily="34" charset="0"/>
              <a:cs typeface="Arial" panose="020B0604020202020204" pitchFamily="34" charset="0"/>
            </a:endParaRPr>
          </a:p>
          <a:p>
            <a:pPr>
              <a:lnSpc>
                <a:spcPct val="150000"/>
              </a:lnSpc>
            </a:pPr>
            <a:endParaRPr lang="sr-Latn-RS" b="1" dirty="0" smtClean="0">
              <a:solidFill>
                <a:srgbClr val="C00000"/>
              </a:solidFill>
              <a:latin typeface="Arial" panose="020B0604020202020204" pitchFamily="34" charset="0"/>
              <a:cs typeface="Arial" panose="020B0604020202020204" pitchFamily="34" charset="0"/>
            </a:endParaRPr>
          </a:p>
          <a:p>
            <a:pPr>
              <a:lnSpc>
                <a:spcPct val="150000"/>
              </a:lnSpc>
            </a:pPr>
            <a:r>
              <a:rPr lang="sr-Cyrl-CS" b="1" dirty="0">
                <a:solidFill>
                  <a:srgbClr val="C00000"/>
                </a:solidFill>
                <a:latin typeface="Arial" panose="020B0604020202020204" pitchFamily="34" charset="0"/>
                <a:cs typeface="Arial" panose="020B0604020202020204" pitchFamily="34" charset="0"/>
              </a:rPr>
              <a:t>Пројекат је интердисциплинарног и интеркултуралног карактера користи се свима доступан и жељени материјал.  </a:t>
            </a:r>
            <a:endParaRPr lang="sr-Latn-RS" b="1" dirty="0">
              <a:solidFill>
                <a:srgbClr val="C00000"/>
              </a:solidFill>
              <a:latin typeface="Arial" panose="020B0604020202020204" pitchFamily="34" charset="0"/>
              <a:cs typeface="Arial" panose="020B0604020202020204" pitchFamily="34" charset="0"/>
            </a:endParaRPr>
          </a:p>
          <a:p>
            <a:pPr>
              <a:lnSpc>
                <a:spcPct val="150000"/>
              </a:lnSpc>
            </a:pPr>
            <a:endParaRPr lang="ru-RU"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41651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50000"/>
            <a:alpha val="73000"/>
          </a:schemeClr>
        </a:solidFill>
        <a:effectLst/>
      </p:bgPr>
    </p:bg>
    <p:spTree>
      <p:nvGrpSpPr>
        <p:cNvPr id="1" name=""/>
        <p:cNvGrpSpPr/>
        <p:nvPr/>
      </p:nvGrpSpPr>
      <p:grpSpPr>
        <a:xfrm>
          <a:off x="0" y="0"/>
          <a:ext cx="0" cy="0"/>
          <a:chOff x="0" y="0"/>
          <a:chExt cx="0" cy="0"/>
        </a:xfrm>
      </p:grpSpPr>
      <p:sp>
        <p:nvSpPr>
          <p:cNvPr id="2" name="Rectangle 1"/>
          <p:cNvSpPr/>
          <p:nvPr/>
        </p:nvSpPr>
        <p:spPr>
          <a:xfrm>
            <a:off x="3737739" y="486230"/>
            <a:ext cx="4661096" cy="3139321"/>
          </a:xfrm>
          <a:prstGeom prst="rect">
            <a:avLst/>
          </a:prstGeom>
        </p:spPr>
        <p:txBody>
          <a:bodyPr wrap="square">
            <a:spAutoFit/>
          </a:bodyPr>
          <a:lstStyle/>
          <a:p>
            <a:r>
              <a:rPr lang="sr-Cyrl-RS" b="1" dirty="0" smtClean="0">
                <a:solidFill>
                  <a:srgbClr val="FFC000"/>
                </a:solidFill>
                <a:latin typeface="Arial" panose="020B0604020202020204" pitchFamily="34" charset="0"/>
                <a:cs typeface="Arial" panose="020B0604020202020204" pitchFamily="34" charset="0"/>
              </a:rPr>
              <a:t>ОШ“Стефан Немања“ </a:t>
            </a:r>
          </a:p>
          <a:p>
            <a:r>
              <a:rPr lang="sr-Latn-RS" b="1" dirty="0" smtClean="0">
                <a:solidFill>
                  <a:srgbClr val="FFC000"/>
                </a:solidFill>
                <a:latin typeface="Arial" panose="020B0604020202020204" pitchFamily="34" charset="0"/>
                <a:cs typeface="Arial" panose="020B0604020202020204" pitchFamily="34" charset="0"/>
              </a:rPr>
              <a:t>Me</a:t>
            </a:r>
            <a:r>
              <a:rPr lang="sr-Cyrl-RS" b="1" dirty="0" smtClean="0">
                <a:solidFill>
                  <a:srgbClr val="FFC000"/>
                </a:solidFill>
                <a:latin typeface="Arial" panose="020B0604020202020204" pitchFamily="34" charset="0"/>
                <a:cs typeface="Arial" panose="020B0604020202020204" pitchFamily="34" charset="0"/>
              </a:rPr>
              <a:t>ст</a:t>
            </a:r>
            <a:r>
              <a:rPr lang="sr-Latn-RS" b="1" dirty="0" smtClean="0">
                <a:solidFill>
                  <a:srgbClr val="FFC000"/>
                </a:solidFill>
                <a:latin typeface="Arial" panose="020B0604020202020204" pitchFamily="34" charset="0"/>
                <a:cs typeface="Arial" panose="020B0604020202020204" pitchFamily="34" charset="0"/>
              </a:rPr>
              <a:t>o: </a:t>
            </a:r>
            <a:r>
              <a:rPr lang="sr-Cyrl-RS" b="1" dirty="0" smtClean="0">
                <a:solidFill>
                  <a:srgbClr val="FFC000"/>
                </a:solidFill>
                <a:latin typeface="Arial" panose="020B0604020202020204" pitchFamily="34" charset="0"/>
                <a:cs typeface="Arial" panose="020B0604020202020204" pitchFamily="34" charset="0"/>
              </a:rPr>
              <a:t>Нови Пазар</a:t>
            </a:r>
          </a:p>
          <a:p>
            <a:r>
              <a:rPr lang="sr-Cyrl-RS" b="1" dirty="0" smtClean="0">
                <a:solidFill>
                  <a:srgbClr val="FFC000"/>
                </a:solidFill>
                <a:latin typeface="Arial" panose="020B0604020202020204" pitchFamily="34" charset="0"/>
                <a:cs typeface="Arial" panose="020B0604020202020204" pitchFamily="34" charset="0"/>
              </a:rPr>
              <a:t>Држава: Република Србија</a:t>
            </a:r>
            <a:endParaRPr lang="sr-Latn-RS" b="1" dirty="0" smtClean="0">
              <a:solidFill>
                <a:srgbClr val="FFC000"/>
              </a:solidFill>
              <a:latin typeface="Arial" panose="020B0604020202020204" pitchFamily="34" charset="0"/>
              <a:cs typeface="Arial" panose="020B0604020202020204" pitchFamily="34" charset="0"/>
            </a:endParaRPr>
          </a:p>
          <a:p>
            <a:endParaRPr lang="sr-Cyrl-RS" b="1" dirty="0" smtClean="0">
              <a:solidFill>
                <a:srgbClr val="FFC000"/>
              </a:solidFill>
              <a:latin typeface="Arial" panose="020B0604020202020204" pitchFamily="34" charset="0"/>
              <a:cs typeface="Arial" panose="020B0604020202020204" pitchFamily="34" charset="0"/>
            </a:endParaRPr>
          </a:p>
          <a:p>
            <a:r>
              <a:rPr lang="sr-Cyrl-RS" b="1" dirty="0" smtClean="0">
                <a:solidFill>
                  <a:srgbClr val="FFC000"/>
                </a:solidFill>
                <a:latin typeface="Arial" panose="020B0604020202020204" pitchFamily="34" charset="0"/>
                <a:cs typeface="Arial" panose="020B0604020202020204" pitchFamily="34" charset="0"/>
              </a:rPr>
              <a:t>Ученици млађих разреда </a:t>
            </a:r>
          </a:p>
          <a:p>
            <a:r>
              <a:rPr lang="sr-Cyrl-RS" b="1" dirty="0" smtClean="0">
                <a:solidFill>
                  <a:srgbClr val="FFC000"/>
                </a:solidFill>
                <a:latin typeface="Arial" panose="020B0604020202020204" pitchFamily="34" charset="0"/>
                <a:cs typeface="Arial" panose="020B0604020202020204" pitchFamily="34" charset="0"/>
              </a:rPr>
              <a:t>Посматрање месеца телескопом</a:t>
            </a:r>
            <a:endParaRPr lang="sr-Latn-RS" b="1" dirty="0" smtClean="0">
              <a:solidFill>
                <a:srgbClr val="FFC000"/>
              </a:solidFill>
              <a:latin typeface="Arial" panose="020B0604020202020204" pitchFamily="34" charset="0"/>
              <a:cs typeface="Arial" panose="020B0604020202020204" pitchFamily="34" charset="0"/>
            </a:endParaRPr>
          </a:p>
          <a:p>
            <a:endParaRPr lang="sr-Cyrl-RS" b="1" dirty="0" smtClean="0">
              <a:solidFill>
                <a:srgbClr val="FFC000"/>
              </a:solidFill>
              <a:latin typeface="Arial" panose="020B0604020202020204" pitchFamily="34" charset="0"/>
              <a:cs typeface="Arial" panose="020B0604020202020204" pitchFamily="34" charset="0"/>
            </a:endParaRPr>
          </a:p>
          <a:p>
            <a:r>
              <a:rPr lang="sr-Cyrl-RS" b="1" dirty="0" smtClean="0">
                <a:solidFill>
                  <a:srgbClr val="FFC000"/>
                </a:solidFill>
                <a:latin typeface="Arial" panose="020B0604020202020204" pitchFamily="34" charset="0"/>
                <a:cs typeface="Arial" panose="020B0604020202020204" pitchFamily="34" charset="0"/>
              </a:rPr>
              <a:t>Тема : Месец на длану</a:t>
            </a:r>
            <a:endParaRPr lang="sr-Latn-RS" b="1" dirty="0" smtClean="0">
              <a:solidFill>
                <a:srgbClr val="FFC000"/>
              </a:solidFill>
              <a:latin typeface="Arial" panose="020B0604020202020204" pitchFamily="34" charset="0"/>
              <a:cs typeface="Arial" panose="020B0604020202020204" pitchFamily="34" charset="0"/>
            </a:endParaRPr>
          </a:p>
          <a:p>
            <a:endParaRPr lang="sr-Cyrl-RS" b="1" dirty="0" smtClean="0">
              <a:solidFill>
                <a:srgbClr val="FFC000"/>
              </a:solidFill>
              <a:latin typeface="Arial" panose="020B0604020202020204" pitchFamily="34" charset="0"/>
              <a:cs typeface="Arial" panose="020B0604020202020204" pitchFamily="34" charset="0"/>
            </a:endParaRPr>
          </a:p>
          <a:p>
            <a:r>
              <a:rPr lang="sr-Cyrl-RS" b="1" dirty="0" smtClean="0">
                <a:solidFill>
                  <a:srgbClr val="FFC000"/>
                </a:solidFill>
                <a:latin typeface="Arial" panose="020B0604020202020204" pitchFamily="34" charset="0"/>
                <a:cs typeface="Arial" panose="020B0604020202020204" pitchFamily="34" charset="0"/>
              </a:rPr>
              <a:t>Координатор Зилха  Крлић </a:t>
            </a:r>
          </a:p>
          <a:p>
            <a:endParaRPr lang="sr-Cyrl-RS" b="1" dirty="0">
              <a:solidFill>
                <a:srgbClr val="FFC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6432" y="3744934"/>
            <a:ext cx="2766647" cy="207498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969" y="486230"/>
            <a:ext cx="3057352" cy="229301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6252" y="229167"/>
            <a:ext cx="2142747" cy="255007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6252" y="3483996"/>
            <a:ext cx="2357058" cy="3142743"/>
          </a:xfrm>
          <a:prstGeom prst="rect">
            <a:avLst/>
          </a:prstGeom>
        </p:spPr>
      </p:pic>
      <p:sp>
        <p:nvSpPr>
          <p:cNvPr id="7" name="Rectangle 6"/>
          <p:cNvSpPr/>
          <p:nvPr/>
        </p:nvSpPr>
        <p:spPr>
          <a:xfrm>
            <a:off x="9348017" y="2946954"/>
            <a:ext cx="1176925" cy="369332"/>
          </a:xfrm>
          <a:prstGeom prst="rect">
            <a:avLst/>
          </a:prstGeom>
        </p:spPr>
        <p:txBody>
          <a:bodyPr wrap="none">
            <a:spAutoFit/>
          </a:bodyPr>
          <a:lstStyle/>
          <a:p>
            <a:r>
              <a:rPr lang="sr-Latn-RS" dirty="0" smtClean="0"/>
              <a:t>2.10.2019.</a:t>
            </a:r>
            <a:endParaRPr lang="sr-Latn-RS" dirty="0"/>
          </a:p>
        </p:txBody>
      </p:sp>
      <p:pic>
        <p:nvPicPr>
          <p:cNvPr id="8" name="Picture 7"/>
          <p:cNvPicPr>
            <a:picLocks noChangeAspect="1"/>
          </p:cNvPicPr>
          <p:nvPr/>
        </p:nvPicPr>
        <p:blipFill>
          <a:blip r:embed="rId6"/>
          <a:stretch>
            <a:fillRect/>
          </a:stretch>
        </p:blipFill>
        <p:spPr>
          <a:xfrm>
            <a:off x="1402722" y="4038599"/>
            <a:ext cx="1196198" cy="1543929"/>
          </a:xfrm>
          <a:prstGeom prst="rect">
            <a:avLst/>
          </a:prstGeom>
        </p:spPr>
      </p:pic>
    </p:spTree>
    <p:extLst>
      <p:ext uri="{BB962C8B-B14F-4D97-AF65-F5344CB8AC3E}">
        <p14:creationId xmlns:p14="http://schemas.microsoft.com/office/powerpoint/2010/main" val="247049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10000"/>
            <a:alpha val="8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118" y="304800"/>
            <a:ext cx="3140182" cy="1907086"/>
          </a:xfrm>
          <a:prstGeom prst="rect">
            <a:avLst/>
          </a:prstGeom>
        </p:spPr>
      </p:pic>
      <p:sp>
        <p:nvSpPr>
          <p:cNvPr id="3" name="Rectangle 2"/>
          <p:cNvSpPr/>
          <p:nvPr/>
        </p:nvSpPr>
        <p:spPr>
          <a:xfrm>
            <a:off x="7243385" y="468298"/>
            <a:ext cx="4661096" cy="2308324"/>
          </a:xfrm>
          <a:prstGeom prst="rect">
            <a:avLst/>
          </a:prstGeom>
        </p:spPr>
        <p:txBody>
          <a:bodyPr wrap="square">
            <a:spAutoFit/>
          </a:bodyPr>
          <a:lstStyle/>
          <a:p>
            <a:r>
              <a:rPr lang="sr-Cyrl-RS" b="1" dirty="0" smtClean="0">
                <a:solidFill>
                  <a:srgbClr val="FFC000"/>
                </a:solidFill>
                <a:latin typeface="Arial" panose="020B0604020202020204" pitchFamily="34" charset="0"/>
                <a:cs typeface="Arial" panose="020B0604020202020204" pitchFamily="34" charset="0"/>
              </a:rPr>
              <a:t>ОШ“Стефан Немања“ </a:t>
            </a:r>
          </a:p>
          <a:p>
            <a:r>
              <a:rPr lang="sr-Latn-RS" b="1" dirty="0" smtClean="0">
                <a:solidFill>
                  <a:srgbClr val="FFC000"/>
                </a:solidFill>
                <a:latin typeface="Arial" panose="020B0604020202020204" pitchFamily="34" charset="0"/>
                <a:cs typeface="Arial" panose="020B0604020202020204" pitchFamily="34" charset="0"/>
              </a:rPr>
              <a:t>Me</a:t>
            </a:r>
            <a:r>
              <a:rPr lang="sr-Cyrl-RS" b="1" dirty="0" smtClean="0">
                <a:solidFill>
                  <a:srgbClr val="FFC000"/>
                </a:solidFill>
                <a:latin typeface="Arial" panose="020B0604020202020204" pitchFamily="34" charset="0"/>
                <a:cs typeface="Arial" panose="020B0604020202020204" pitchFamily="34" charset="0"/>
              </a:rPr>
              <a:t>ст</a:t>
            </a:r>
            <a:r>
              <a:rPr lang="sr-Latn-RS" b="1" dirty="0" smtClean="0">
                <a:solidFill>
                  <a:srgbClr val="FFC000"/>
                </a:solidFill>
                <a:latin typeface="Arial" panose="020B0604020202020204" pitchFamily="34" charset="0"/>
                <a:cs typeface="Arial" panose="020B0604020202020204" pitchFamily="34" charset="0"/>
              </a:rPr>
              <a:t>o: </a:t>
            </a:r>
            <a:r>
              <a:rPr lang="sr-Cyrl-RS" b="1" dirty="0" smtClean="0">
                <a:solidFill>
                  <a:srgbClr val="FFC000"/>
                </a:solidFill>
                <a:latin typeface="Arial" panose="020B0604020202020204" pitchFamily="34" charset="0"/>
                <a:cs typeface="Arial" panose="020B0604020202020204" pitchFamily="34" charset="0"/>
              </a:rPr>
              <a:t>Нови Пазар</a:t>
            </a:r>
          </a:p>
          <a:p>
            <a:r>
              <a:rPr lang="sr-Cyrl-RS" b="1" dirty="0" smtClean="0">
                <a:solidFill>
                  <a:srgbClr val="FFC000"/>
                </a:solidFill>
                <a:latin typeface="Arial" panose="020B0604020202020204" pitchFamily="34" charset="0"/>
                <a:cs typeface="Arial" panose="020B0604020202020204" pitchFamily="34" charset="0"/>
              </a:rPr>
              <a:t>Држава: Република Србија</a:t>
            </a:r>
            <a:endParaRPr lang="sr-Latn-RS" b="1" dirty="0" smtClean="0">
              <a:solidFill>
                <a:srgbClr val="FFC000"/>
              </a:solidFill>
              <a:latin typeface="Arial" panose="020B0604020202020204" pitchFamily="34" charset="0"/>
              <a:cs typeface="Arial" panose="020B0604020202020204" pitchFamily="34" charset="0"/>
            </a:endParaRPr>
          </a:p>
          <a:p>
            <a:endParaRPr lang="sr-Cyrl-RS" b="1" dirty="0" smtClean="0">
              <a:solidFill>
                <a:srgbClr val="FFC000"/>
              </a:solidFill>
              <a:latin typeface="Arial" panose="020B0604020202020204" pitchFamily="34" charset="0"/>
              <a:cs typeface="Arial" panose="020B0604020202020204" pitchFamily="34" charset="0"/>
            </a:endParaRPr>
          </a:p>
          <a:p>
            <a:r>
              <a:rPr lang="sr-Cyrl-RS" b="1" dirty="0" smtClean="0">
                <a:solidFill>
                  <a:srgbClr val="FFC000"/>
                </a:solidFill>
                <a:latin typeface="Arial" panose="020B0604020202020204" pitchFamily="34" charset="0"/>
                <a:cs typeface="Arial" panose="020B0604020202020204" pitchFamily="34" charset="0"/>
              </a:rPr>
              <a:t>Ученици старијих разреда </a:t>
            </a:r>
            <a:endParaRPr lang="sr-Latn-RS" b="1" dirty="0" smtClean="0">
              <a:solidFill>
                <a:srgbClr val="FFC000"/>
              </a:solidFill>
              <a:latin typeface="Arial" panose="020B0604020202020204" pitchFamily="34" charset="0"/>
              <a:cs typeface="Arial" panose="020B0604020202020204" pitchFamily="34" charset="0"/>
            </a:endParaRPr>
          </a:p>
          <a:p>
            <a:endParaRPr lang="sr-Cyrl-RS" b="1" dirty="0" smtClean="0">
              <a:solidFill>
                <a:srgbClr val="FFC000"/>
              </a:solidFill>
              <a:latin typeface="Arial" panose="020B0604020202020204" pitchFamily="34" charset="0"/>
              <a:cs typeface="Arial" panose="020B0604020202020204" pitchFamily="34" charset="0"/>
            </a:endParaRPr>
          </a:p>
          <a:p>
            <a:r>
              <a:rPr lang="sr-Cyrl-RS" b="1" dirty="0" smtClean="0">
                <a:solidFill>
                  <a:srgbClr val="FFC000"/>
                </a:solidFill>
                <a:latin typeface="Arial" panose="020B0604020202020204" pitchFamily="34" charset="0"/>
                <a:cs typeface="Arial" panose="020B0604020202020204" pitchFamily="34" charset="0"/>
              </a:rPr>
              <a:t>Координатор Зилха Нуховић Крлић </a:t>
            </a:r>
          </a:p>
          <a:p>
            <a:endParaRPr lang="sr-Cyrl-RS" b="1" dirty="0">
              <a:solidFill>
                <a:srgbClr val="FFC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573" y="2659001"/>
            <a:ext cx="3182210" cy="154469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0825" y="3378276"/>
            <a:ext cx="3690707" cy="210812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118" y="4697784"/>
            <a:ext cx="3272889" cy="167761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7701" y="4203699"/>
            <a:ext cx="1815314" cy="2420418"/>
          </a:xfrm>
          <a:prstGeom prst="rect">
            <a:avLst/>
          </a:prstGeom>
        </p:spPr>
      </p:pic>
    </p:spTree>
    <p:extLst>
      <p:ext uri="{BB962C8B-B14F-4D97-AF65-F5344CB8AC3E}">
        <p14:creationId xmlns:p14="http://schemas.microsoft.com/office/powerpoint/2010/main" val="2434805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2907323" y="481708"/>
            <a:ext cx="6096000" cy="1754326"/>
          </a:xfrm>
          <a:prstGeom prst="rect">
            <a:avLst/>
          </a:prstGeom>
        </p:spPr>
        <p:txBody>
          <a:bodyPr>
            <a:spAutoFit/>
          </a:bodyPr>
          <a:lstStyle/>
          <a:p>
            <a:r>
              <a:rPr lang="ru-RU" b="1" dirty="0">
                <a:latin typeface="Arial" panose="020B0604020202020204" pitchFamily="34" charset="0"/>
                <a:cs typeface="Arial" panose="020B0604020202020204" pitchFamily="34" charset="0"/>
              </a:rPr>
              <a:t>ОШ“Бранко Миљковић“</a:t>
            </a:r>
          </a:p>
          <a:p>
            <a:r>
              <a:rPr lang="ru-RU" b="1" dirty="0">
                <a:latin typeface="Arial" panose="020B0604020202020204" pitchFamily="34" charset="0"/>
                <a:cs typeface="Arial" panose="020B0604020202020204" pitchFamily="34" charset="0"/>
              </a:rPr>
              <a:t>Место: Ниш</a:t>
            </a:r>
          </a:p>
          <a:p>
            <a:r>
              <a:rPr lang="ru-RU" b="1" dirty="0">
                <a:latin typeface="Arial" panose="020B0604020202020204" pitchFamily="34" charset="0"/>
                <a:cs typeface="Arial" panose="020B0604020202020204" pitchFamily="34" charset="0"/>
              </a:rPr>
              <a:t>Држава: Република </a:t>
            </a:r>
            <a:r>
              <a:rPr lang="ru-RU" b="1" dirty="0" smtClean="0">
                <a:latin typeface="Arial" panose="020B0604020202020204" pitchFamily="34" charset="0"/>
                <a:cs typeface="Arial" panose="020B0604020202020204" pitchFamily="34" charset="0"/>
              </a:rPr>
              <a:t>Србија</a:t>
            </a:r>
            <a:endParaRPr lang="sr-Latn-RS" b="1" dirty="0" smtClean="0">
              <a:latin typeface="Arial" panose="020B0604020202020204" pitchFamily="34" charset="0"/>
              <a:cs typeface="Arial" panose="020B0604020202020204" pitchFamily="34" charset="0"/>
            </a:endParaRPr>
          </a:p>
          <a:p>
            <a:endParaRPr lang="ru-RU" b="1" dirty="0">
              <a:latin typeface="Arial" panose="020B0604020202020204" pitchFamily="34" charset="0"/>
              <a:cs typeface="Arial" panose="020B0604020202020204" pitchFamily="34" charset="0"/>
            </a:endParaRPr>
          </a:p>
          <a:p>
            <a:r>
              <a:rPr lang="ru-RU" b="1" dirty="0">
                <a:latin typeface="Arial" panose="020B0604020202020204" pitchFamily="34" charset="0"/>
                <a:cs typeface="Arial" panose="020B0604020202020204" pitchFamily="34" charset="0"/>
              </a:rPr>
              <a:t>Ученици 4 / 1</a:t>
            </a:r>
          </a:p>
          <a:p>
            <a:r>
              <a:rPr lang="ru-RU" b="1" dirty="0">
                <a:latin typeface="Arial" panose="020B0604020202020204" pitchFamily="34" charset="0"/>
                <a:cs typeface="Arial" panose="020B0604020202020204" pitchFamily="34" charset="0"/>
              </a:rPr>
              <a:t>Ментор – учитељица  Сунчица Мишчевић</a:t>
            </a:r>
          </a:p>
        </p:txBody>
      </p:sp>
      <p:sp>
        <p:nvSpPr>
          <p:cNvPr id="5" name="Rectangle 4"/>
          <p:cNvSpPr/>
          <p:nvPr/>
        </p:nvSpPr>
        <p:spPr>
          <a:xfrm>
            <a:off x="9392529" y="362635"/>
            <a:ext cx="2100775" cy="646331"/>
          </a:xfrm>
          <a:prstGeom prst="rect">
            <a:avLst/>
          </a:prstGeom>
        </p:spPr>
        <p:txBody>
          <a:bodyPr wrap="square">
            <a:spAutoFit/>
          </a:bodyPr>
          <a:lstStyle/>
          <a:p>
            <a:r>
              <a:rPr lang="sr-Latn-RS" dirty="0"/>
              <a:t>Sunce znanja</a:t>
            </a:r>
          </a:p>
          <a:p>
            <a:r>
              <a:rPr lang="sr-Latn-RS" dirty="0"/>
              <a:t>8.10.19.</a:t>
            </a:r>
          </a:p>
        </p:txBody>
      </p:sp>
      <p:sp>
        <p:nvSpPr>
          <p:cNvPr id="6" name="Rectangle 5"/>
          <p:cNvSpPr/>
          <p:nvPr/>
        </p:nvSpPr>
        <p:spPr>
          <a:xfrm>
            <a:off x="3048000" y="2690336"/>
            <a:ext cx="6096000" cy="1754326"/>
          </a:xfrm>
          <a:prstGeom prst="rect">
            <a:avLst/>
          </a:prstGeom>
        </p:spPr>
        <p:txBody>
          <a:bodyPr>
            <a:spAutoFit/>
          </a:bodyPr>
          <a:lstStyle/>
          <a:p>
            <a:r>
              <a:rPr lang="sr-Cyrl-RS" b="1" dirty="0">
                <a:solidFill>
                  <a:srgbClr val="C00000"/>
                </a:solidFill>
                <a:latin typeface="Arial" panose="020B0604020202020204" pitchFamily="34" charset="0"/>
                <a:cs typeface="Arial" panose="020B0604020202020204" pitchFamily="34" charset="0"/>
              </a:rPr>
              <a:t>СВЕМИР И МАТЕМАТИКА </a:t>
            </a:r>
            <a:endParaRPr lang="sr-Cyrl-RS" b="1" dirty="0" smtClean="0">
              <a:solidFill>
                <a:srgbClr val="C00000"/>
              </a:solidFill>
              <a:latin typeface="Arial" panose="020B0604020202020204" pitchFamily="34" charset="0"/>
              <a:cs typeface="Arial" panose="020B0604020202020204" pitchFamily="34" charset="0"/>
            </a:endParaRPr>
          </a:p>
          <a:p>
            <a:r>
              <a:rPr lang="sr-Cyrl-RS" b="1" dirty="0" smtClean="0">
                <a:solidFill>
                  <a:srgbClr val="C00000"/>
                </a:solidFill>
                <a:latin typeface="Arial" panose="020B0604020202020204" pitchFamily="34" charset="0"/>
                <a:cs typeface="Arial" panose="020B0604020202020204" pitchFamily="34" charset="0"/>
              </a:rPr>
              <a:t>- </a:t>
            </a:r>
            <a:r>
              <a:rPr lang="sr-Cyrl-RS" b="1" dirty="0">
                <a:solidFill>
                  <a:srgbClr val="C00000"/>
                </a:solidFill>
                <a:latin typeface="Arial" panose="020B0604020202020204" pitchFamily="34" charset="0"/>
                <a:cs typeface="Arial" panose="020B0604020202020204" pitchFamily="34" charset="0"/>
              </a:rPr>
              <a:t>У оквиру међународног пројекта </a:t>
            </a:r>
            <a:r>
              <a:rPr lang="sr-Cyrl-RS" b="1" dirty="0" smtClean="0">
                <a:solidFill>
                  <a:srgbClr val="C00000"/>
                </a:solidFill>
                <a:latin typeface="Arial" panose="020B0604020202020204" pitchFamily="34" charset="0"/>
                <a:cs typeface="Arial" panose="020B0604020202020204" pitchFamily="34" charset="0"/>
              </a:rPr>
              <a:t>„Сусрет светова 3“ и „</a:t>
            </a:r>
            <a:r>
              <a:rPr lang="sr-Latn-RS" b="1" dirty="0" smtClean="0">
                <a:solidFill>
                  <a:srgbClr val="C00000"/>
                </a:solidFill>
                <a:latin typeface="Arial" panose="020B0604020202020204" pitchFamily="34" charset="0"/>
                <a:cs typeface="Arial" panose="020B0604020202020204" pitchFamily="34" charset="0"/>
              </a:rPr>
              <a:t>World </a:t>
            </a:r>
            <a:r>
              <a:rPr lang="sr-Latn-RS" b="1" dirty="0">
                <a:solidFill>
                  <a:srgbClr val="C00000"/>
                </a:solidFill>
                <a:latin typeface="Arial" panose="020B0604020202020204" pitchFamily="34" charset="0"/>
                <a:cs typeface="Arial" panose="020B0604020202020204" pitchFamily="34" charset="0"/>
              </a:rPr>
              <a:t>Space Week", </a:t>
            </a:r>
            <a:r>
              <a:rPr lang="sr-Cyrl-RS" b="1" dirty="0">
                <a:solidFill>
                  <a:srgbClr val="C00000"/>
                </a:solidFill>
                <a:latin typeface="Arial" panose="020B0604020202020204" pitchFamily="34" charset="0"/>
                <a:cs typeface="Arial" panose="020B0604020202020204" pitchFamily="34" charset="0"/>
              </a:rPr>
              <a:t>на часу математике ученици </a:t>
            </a:r>
            <a:r>
              <a:rPr lang="sr-Latn-RS" b="1" dirty="0" smtClean="0">
                <a:solidFill>
                  <a:srgbClr val="C00000"/>
                </a:solidFill>
                <a:latin typeface="Arial" panose="020B0604020202020204" pitchFamily="34" charset="0"/>
                <a:cs typeface="Arial" panose="020B0604020202020204" pitchFamily="34" charset="0"/>
              </a:rPr>
              <a:t>IV</a:t>
            </a:r>
            <a:r>
              <a:rPr lang="sr-Cyrl-RS" b="1" dirty="0" smtClean="0">
                <a:solidFill>
                  <a:srgbClr val="C00000"/>
                </a:solidFill>
                <a:latin typeface="Arial" panose="020B0604020202020204" pitchFamily="34" charset="0"/>
                <a:cs typeface="Arial" panose="020B0604020202020204" pitchFamily="34" charset="0"/>
              </a:rPr>
              <a:t>/</a:t>
            </a:r>
            <a:r>
              <a:rPr lang="sr-Latn-RS" b="1" dirty="0" smtClean="0">
                <a:solidFill>
                  <a:srgbClr val="C00000"/>
                </a:solidFill>
                <a:latin typeface="Arial" panose="020B0604020202020204" pitchFamily="34" charset="0"/>
                <a:cs typeface="Arial" panose="020B0604020202020204" pitchFamily="34" charset="0"/>
              </a:rPr>
              <a:t> </a:t>
            </a:r>
            <a:r>
              <a:rPr lang="sr-Latn-RS" b="1" dirty="0">
                <a:solidFill>
                  <a:srgbClr val="C00000"/>
                </a:solidFill>
                <a:latin typeface="Arial" panose="020B0604020202020204" pitchFamily="34" charset="0"/>
                <a:cs typeface="Arial" panose="020B0604020202020204" pitchFamily="34" charset="0"/>
              </a:rPr>
              <a:t>1 </a:t>
            </a:r>
            <a:r>
              <a:rPr lang="sr-Cyrl-RS" b="1" dirty="0" smtClean="0">
                <a:solidFill>
                  <a:srgbClr val="C00000"/>
                </a:solidFill>
                <a:latin typeface="Arial" panose="020B0604020202020204" pitchFamily="34" charset="0"/>
                <a:cs typeface="Arial" panose="020B0604020202020204" pitchFamily="34" charset="0"/>
              </a:rPr>
              <a:t> су </a:t>
            </a:r>
            <a:r>
              <a:rPr lang="sr-Cyrl-RS" b="1" dirty="0">
                <a:solidFill>
                  <a:srgbClr val="C00000"/>
                </a:solidFill>
                <a:latin typeface="Arial" panose="020B0604020202020204" pitchFamily="34" charset="0"/>
                <a:cs typeface="Arial" panose="020B0604020202020204" pitchFamily="34" charset="0"/>
              </a:rPr>
              <a:t>читали и писали бројеве који показују </a:t>
            </a:r>
            <a:r>
              <a:rPr lang="sr-Cyrl-RS" b="1" dirty="0" smtClean="0">
                <a:solidFill>
                  <a:srgbClr val="C00000"/>
                </a:solidFill>
                <a:latin typeface="Arial" panose="020B0604020202020204" pitchFamily="34" charset="0"/>
                <a:cs typeface="Arial" panose="020B0604020202020204" pitchFamily="34" charset="0"/>
              </a:rPr>
              <a:t>удаљенист: </a:t>
            </a:r>
            <a:r>
              <a:rPr lang="sr-Cyrl-RS" b="1" dirty="0">
                <a:solidFill>
                  <a:srgbClr val="C00000"/>
                </a:solidFill>
                <a:latin typeface="Arial" panose="020B0604020202020204" pitchFamily="34" charset="0"/>
                <a:cs typeface="Arial" panose="020B0604020202020204" pitchFamily="34" charset="0"/>
              </a:rPr>
              <a:t>Земље, Марса, Меркура и Венере од Сунца, као и Месеца од Земље.</a:t>
            </a:r>
            <a:endParaRPr lang="sr-Latn-RS" b="1" dirty="0">
              <a:solidFill>
                <a:srgbClr val="C0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411" y="1408876"/>
            <a:ext cx="2420911" cy="322788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68883" y="4157785"/>
            <a:ext cx="2151186" cy="286824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4678" y="2202831"/>
            <a:ext cx="2738902" cy="3651869"/>
          </a:xfrm>
          <a:prstGeom prst="rect">
            <a:avLst/>
          </a:prstGeom>
        </p:spPr>
      </p:pic>
    </p:spTree>
    <p:extLst>
      <p:ext uri="{BB962C8B-B14F-4D97-AF65-F5344CB8AC3E}">
        <p14:creationId xmlns:p14="http://schemas.microsoft.com/office/powerpoint/2010/main" val="2702693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902" y="3444204"/>
            <a:ext cx="1710525" cy="263909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683" y="440329"/>
            <a:ext cx="2339843" cy="1623267"/>
          </a:xfrm>
          <a:prstGeom prst="rect">
            <a:avLst/>
          </a:prstGeom>
        </p:spPr>
      </p:pic>
      <p:sp>
        <p:nvSpPr>
          <p:cNvPr id="4" name="TextBox 3"/>
          <p:cNvSpPr txBox="1"/>
          <p:nvPr/>
        </p:nvSpPr>
        <p:spPr>
          <a:xfrm>
            <a:off x="3165507" y="440329"/>
            <a:ext cx="8675708" cy="3139321"/>
          </a:xfrm>
          <a:prstGeom prst="rect">
            <a:avLst/>
          </a:prstGeom>
          <a:noFill/>
        </p:spPr>
        <p:txBody>
          <a:bodyPr wrap="none" rtlCol="0">
            <a:spAutoFit/>
          </a:bodyPr>
          <a:lstStyle/>
          <a:p>
            <a:r>
              <a:rPr lang="sr-Cyrl-RS" b="1" dirty="0" smtClean="0">
                <a:solidFill>
                  <a:schemeClr val="bg1"/>
                </a:solidFill>
                <a:latin typeface="Arial" panose="020B0604020202020204" pitchFamily="34" charset="0"/>
                <a:cs typeface="Arial" panose="020B0604020202020204" pitchFamily="34" charset="0"/>
              </a:rPr>
              <a:t>ОШ“Милан Мијалковић“</a:t>
            </a:r>
          </a:p>
          <a:p>
            <a:r>
              <a:rPr lang="sr-Cyrl-RS" b="1" dirty="0" smtClean="0">
                <a:solidFill>
                  <a:schemeClr val="bg1"/>
                </a:solidFill>
                <a:latin typeface="Arial" panose="020B0604020202020204" pitchFamily="34" charset="0"/>
                <a:cs typeface="Arial" panose="020B0604020202020204" pitchFamily="34" charset="0"/>
              </a:rPr>
              <a:t>Место: Јагодина</a:t>
            </a:r>
          </a:p>
          <a:p>
            <a:r>
              <a:rPr lang="sr-Cyrl-RS" b="1" dirty="0" smtClean="0">
                <a:solidFill>
                  <a:schemeClr val="bg1"/>
                </a:solidFill>
                <a:latin typeface="Arial" panose="020B0604020202020204" pitchFamily="34" charset="0"/>
                <a:cs typeface="Arial" panose="020B0604020202020204" pitchFamily="34" charset="0"/>
              </a:rPr>
              <a:t>Држава: Република Србија</a:t>
            </a:r>
          </a:p>
          <a:p>
            <a:endParaRPr lang="sr-Cyrl-RS" b="1" dirty="0">
              <a:solidFill>
                <a:schemeClr val="bg1"/>
              </a:solidFill>
              <a:latin typeface="Arial" panose="020B0604020202020204" pitchFamily="34" charset="0"/>
              <a:cs typeface="Arial" panose="020B0604020202020204" pitchFamily="34" charset="0"/>
            </a:endParaRPr>
          </a:p>
          <a:p>
            <a:r>
              <a:rPr lang="sr-Cyrl-RS" b="1" dirty="0" smtClean="0">
                <a:solidFill>
                  <a:schemeClr val="bg1"/>
                </a:solidFill>
                <a:latin typeface="Arial" panose="020B0604020202020204" pitchFamily="34" charset="0"/>
                <a:cs typeface="Arial" panose="020B0604020202020204" pitchFamily="34" charset="0"/>
              </a:rPr>
              <a:t>У гимназији „Светозар Марковић“  Јагодина учешће у Ноћи истраживача</a:t>
            </a:r>
          </a:p>
          <a:p>
            <a:r>
              <a:rPr lang="sr-Cyrl-RS" b="1" dirty="0">
                <a:solidFill>
                  <a:schemeClr val="bg1"/>
                </a:solidFill>
                <a:latin typeface="Arial" panose="020B0604020202020204" pitchFamily="34" charset="0"/>
                <a:cs typeface="Arial" panose="020B0604020202020204" pitchFamily="34" charset="0"/>
              </a:rPr>
              <a:t>у</a:t>
            </a:r>
            <a:r>
              <a:rPr lang="sr-Cyrl-RS" b="1" dirty="0" smtClean="0">
                <a:solidFill>
                  <a:schemeClr val="bg1"/>
                </a:solidFill>
                <a:latin typeface="Arial" panose="020B0604020202020204" pitchFamily="34" charset="0"/>
                <a:cs typeface="Arial" panose="020B0604020202020204" pitchFamily="34" charset="0"/>
              </a:rPr>
              <a:t> организацији НОУ Тима из Ћуприје</a:t>
            </a:r>
            <a:endParaRPr lang="sr-Latn-RS" b="1" dirty="0" smtClean="0">
              <a:solidFill>
                <a:schemeClr val="bg1"/>
              </a:solidFill>
              <a:latin typeface="Arial" panose="020B0604020202020204" pitchFamily="34" charset="0"/>
              <a:cs typeface="Arial" panose="020B0604020202020204" pitchFamily="34" charset="0"/>
            </a:endParaRPr>
          </a:p>
          <a:p>
            <a:endParaRPr lang="sr-Cyrl-RS" b="1" dirty="0" smtClean="0">
              <a:solidFill>
                <a:schemeClr val="bg1"/>
              </a:solidFill>
              <a:latin typeface="Arial" panose="020B0604020202020204" pitchFamily="34" charset="0"/>
              <a:cs typeface="Arial" panose="020B0604020202020204" pitchFamily="34" charset="0"/>
            </a:endParaRPr>
          </a:p>
          <a:p>
            <a:r>
              <a:rPr lang="sr-Cyrl-RS" b="1" dirty="0" smtClean="0">
                <a:solidFill>
                  <a:schemeClr val="bg1"/>
                </a:solidFill>
                <a:latin typeface="Arial" panose="020B0604020202020204" pitchFamily="34" charset="0"/>
                <a:cs typeface="Arial" panose="020B0604020202020204" pitchFamily="34" charset="0"/>
              </a:rPr>
              <a:t>Ученици   4./1 разреда</a:t>
            </a:r>
          </a:p>
          <a:p>
            <a:endParaRPr lang="sr-Cyrl-RS" b="1" dirty="0" smtClean="0">
              <a:solidFill>
                <a:schemeClr val="bg1"/>
              </a:solidFill>
              <a:latin typeface="Arial" panose="020B0604020202020204" pitchFamily="34" charset="0"/>
              <a:cs typeface="Arial" panose="020B0604020202020204" pitchFamily="34" charset="0"/>
            </a:endParaRPr>
          </a:p>
          <a:p>
            <a:r>
              <a:rPr lang="sr-Cyrl-RS" b="1" dirty="0" smtClean="0">
                <a:solidFill>
                  <a:schemeClr val="bg1"/>
                </a:solidFill>
                <a:latin typeface="Arial" panose="020B0604020202020204" pitchFamily="34" charset="0"/>
                <a:cs typeface="Arial" panose="020B0604020202020204" pitchFamily="34" charset="0"/>
              </a:rPr>
              <a:t>Посматрање телескопом и израда семинарског рада Виктор  Маринковић</a:t>
            </a:r>
          </a:p>
          <a:p>
            <a:r>
              <a:rPr lang="sr-Cyrl-RS" b="1" dirty="0" smtClean="0">
                <a:solidFill>
                  <a:schemeClr val="bg1"/>
                </a:solidFill>
                <a:latin typeface="Arial" panose="020B0604020202020204" pitchFamily="34" charset="0"/>
                <a:cs typeface="Arial" panose="020B0604020202020204" pitchFamily="34" charset="0"/>
              </a:rPr>
              <a:t>Ментор-  учитељица  Снежана Марковић</a:t>
            </a:r>
            <a:endParaRPr lang="sr-Latn-RS"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31834"/>
          <a:stretch/>
        </p:blipFill>
        <p:spPr>
          <a:xfrm>
            <a:off x="4647627" y="4028324"/>
            <a:ext cx="2502473" cy="2300008"/>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31180"/>
          <a:stretch/>
        </p:blipFill>
        <p:spPr>
          <a:xfrm>
            <a:off x="8496300" y="3511823"/>
            <a:ext cx="3035300" cy="2816507"/>
          </a:xfrm>
          <a:prstGeom prst="rect">
            <a:avLst/>
          </a:prstGeom>
        </p:spPr>
      </p:pic>
      <p:sp>
        <p:nvSpPr>
          <p:cNvPr id="7" name="Rectangle 6"/>
          <p:cNvSpPr/>
          <p:nvPr/>
        </p:nvSpPr>
        <p:spPr>
          <a:xfrm>
            <a:off x="758544" y="2866797"/>
            <a:ext cx="1945982" cy="369332"/>
          </a:xfrm>
          <a:prstGeom prst="rect">
            <a:avLst/>
          </a:prstGeom>
        </p:spPr>
        <p:txBody>
          <a:bodyPr wrap="none">
            <a:spAutoFit/>
          </a:bodyPr>
          <a:lstStyle/>
          <a:p>
            <a:r>
              <a:rPr lang="sr-Cyrl-RS" b="1" dirty="0">
                <a:solidFill>
                  <a:srgbClr val="C00000"/>
                </a:solidFill>
                <a:latin typeface="Arial" panose="020B0604020202020204" pitchFamily="34" charset="0"/>
                <a:cs typeface="Arial" panose="020B0604020202020204" pitchFamily="34" charset="0"/>
              </a:rPr>
              <a:t>Милици </a:t>
            </a:r>
            <a:r>
              <a:rPr lang="sr-Cyrl-RS" b="1" dirty="0" smtClean="0">
                <a:solidFill>
                  <a:srgbClr val="C00000"/>
                </a:solidFill>
                <a:latin typeface="Arial" panose="020B0604020202020204" pitchFamily="34" charset="0"/>
                <a:cs typeface="Arial" panose="020B0604020202020204" pitchFamily="34" charset="0"/>
              </a:rPr>
              <a:t>Савић</a:t>
            </a:r>
            <a:endParaRPr lang="sr-Latn-RS"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0370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3582572" y="638630"/>
            <a:ext cx="4661096" cy="1477328"/>
          </a:xfrm>
          <a:prstGeom prst="rect">
            <a:avLst/>
          </a:prstGeom>
        </p:spPr>
        <p:txBody>
          <a:bodyPr wrap="square">
            <a:spAutoFit/>
          </a:bodyPr>
          <a:lstStyle/>
          <a:p>
            <a:r>
              <a:rPr lang="sr-Cyrl-RS" b="1" dirty="0" smtClean="0">
                <a:latin typeface="Arial" panose="020B0604020202020204" pitchFamily="34" charset="0"/>
                <a:cs typeface="Arial" panose="020B0604020202020204" pitchFamily="34" charset="0"/>
              </a:rPr>
              <a:t>ОШ“Стефан Немања“ </a:t>
            </a:r>
          </a:p>
          <a:p>
            <a:r>
              <a:rPr lang="sr-Latn-RS" b="1" dirty="0" smtClean="0">
                <a:latin typeface="Arial" panose="020B0604020202020204" pitchFamily="34" charset="0"/>
                <a:cs typeface="Arial" panose="020B0604020202020204" pitchFamily="34" charset="0"/>
              </a:rPr>
              <a:t>Me</a:t>
            </a:r>
            <a:r>
              <a:rPr lang="sr-Cyrl-RS" b="1" dirty="0" smtClean="0">
                <a:latin typeface="Arial" panose="020B0604020202020204" pitchFamily="34" charset="0"/>
                <a:cs typeface="Arial" panose="020B0604020202020204" pitchFamily="34" charset="0"/>
              </a:rPr>
              <a:t>ст</a:t>
            </a:r>
            <a:r>
              <a:rPr lang="sr-Latn-RS" b="1" dirty="0" smtClean="0">
                <a:latin typeface="Arial" panose="020B0604020202020204" pitchFamily="34" charset="0"/>
                <a:cs typeface="Arial" panose="020B0604020202020204" pitchFamily="34" charset="0"/>
              </a:rPr>
              <a:t>o: </a:t>
            </a:r>
            <a:r>
              <a:rPr lang="sr-Cyrl-RS" b="1" dirty="0" smtClean="0">
                <a:latin typeface="Arial" panose="020B0604020202020204" pitchFamily="34" charset="0"/>
                <a:cs typeface="Arial" panose="020B0604020202020204" pitchFamily="34" charset="0"/>
              </a:rPr>
              <a:t>Нови Пазар</a:t>
            </a:r>
          </a:p>
          <a:p>
            <a:r>
              <a:rPr lang="sr-Cyrl-RS" b="1" dirty="0" smtClean="0">
                <a:latin typeface="Arial" panose="020B0604020202020204" pitchFamily="34" charset="0"/>
                <a:cs typeface="Arial" panose="020B0604020202020204" pitchFamily="34" charset="0"/>
              </a:rPr>
              <a:t>Држава: Република Србија</a:t>
            </a:r>
            <a:endParaRPr lang="sr-Latn-RS" b="1" dirty="0" smtClean="0">
              <a:latin typeface="Arial" panose="020B0604020202020204" pitchFamily="34" charset="0"/>
              <a:cs typeface="Arial" panose="020B0604020202020204" pitchFamily="34" charset="0"/>
            </a:endParaRPr>
          </a:p>
          <a:p>
            <a:endParaRPr lang="sr-Cyrl-RS" b="1" dirty="0" smtClean="0">
              <a:latin typeface="Arial" panose="020B0604020202020204" pitchFamily="34" charset="0"/>
              <a:cs typeface="Arial" panose="020B0604020202020204" pitchFamily="34" charset="0"/>
            </a:endParaRPr>
          </a:p>
          <a:p>
            <a:r>
              <a:rPr lang="sr-Cyrl-RS" b="1" dirty="0" smtClean="0">
                <a:latin typeface="Arial" panose="020B0604020202020204" pitchFamily="34" charset="0"/>
                <a:cs typeface="Arial" panose="020B0604020202020204" pitchFamily="34" charset="0"/>
              </a:rPr>
              <a:t>Ученици свих разреда </a:t>
            </a:r>
          </a:p>
        </p:txBody>
      </p:sp>
      <p:sp>
        <p:nvSpPr>
          <p:cNvPr id="3" name="Rectangle 2"/>
          <p:cNvSpPr/>
          <p:nvPr/>
        </p:nvSpPr>
        <p:spPr>
          <a:xfrm>
            <a:off x="3534750" y="2422655"/>
            <a:ext cx="4708918" cy="369332"/>
          </a:xfrm>
          <a:prstGeom prst="rect">
            <a:avLst/>
          </a:prstGeom>
        </p:spPr>
        <p:txBody>
          <a:bodyPr wrap="none">
            <a:spAutoFit/>
          </a:bodyPr>
          <a:lstStyle/>
          <a:p>
            <a:r>
              <a:rPr lang="ru-RU" b="1" dirty="0" smtClean="0">
                <a:latin typeface="Arial" panose="020B0604020202020204" pitchFamily="34" charset="0"/>
                <a:cs typeface="Arial" panose="020B0604020202020204" pitchFamily="34" charset="0"/>
              </a:rPr>
              <a:t>Презентација ,,Месец капија до звезда"</a:t>
            </a:r>
            <a:endParaRPr lang="sr-Latn-RS" b="1" dirty="0">
              <a:latin typeface="Arial" panose="020B0604020202020204" pitchFamily="34" charset="0"/>
              <a:cs typeface="Arial" panose="020B0604020202020204" pitchFamily="34" charset="0"/>
            </a:endParaRPr>
          </a:p>
        </p:txBody>
      </p:sp>
      <p:sp>
        <p:nvSpPr>
          <p:cNvPr id="4" name="Rectangle 3"/>
          <p:cNvSpPr/>
          <p:nvPr/>
        </p:nvSpPr>
        <p:spPr>
          <a:xfrm>
            <a:off x="3048000" y="2967335"/>
            <a:ext cx="6096000" cy="923330"/>
          </a:xfrm>
          <a:prstGeom prst="rect">
            <a:avLst/>
          </a:prstGeom>
        </p:spPr>
        <p:txBody>
          <a:bodyPr>
            <a:spAutoFit/>
          </a:bodyPr>
          <a:lstStyle/>
          <a:p>
            <a:r>
              <a:rPr lang="sr-Cyrl-RS" b="1" dirty="0" smtClean="0">
                <a:latin typeface="Arial" panose="020B0604020202020204" pitchFamily="34" charset="0"/>
                <a:cs typeface="Arial" panose="020B0604020202020204" pitchFamily="34" charset="0"/>
              </a:rPr>
              <a:t>Ментори: Ајсела Куртагић,</a:t>
            </a:r>
            <a:r>
              <a:rPr lang="sr-Latn-RS" b="1" dirty="0" smtClean="0">
                <a:latin typeface="Arial" panose="020B0604020202020204" pitchFamily="34" charset="0"/>
                <a:cs typeface="Arial" panose="020B0604020202020204" pitchFamily="34" charset="0"/>
              </a:rPr>
              <a:t> </a:t>
            </a:r>
            <a:r>
              <a:rPr lang="sr-Cyrl-RS" b="1" dirty="0" smtClean="0">
                <a:latin typeface="Arial" panose="020B0604020202020204" pitchFamily="34" charset="0"/>
                <a:cs typeface="Arial" panose="020B0604020202020204" pitchFamily="34" charset="0"/>
              </a:rPr>
              <a:t>Емин Дугопољац</a:t>
            </a:r>
          </a:p>
          <a:p>
            <a:endParaRPr lang="sr-Cyrl-RS" b="1" dirty="0" smtClean="0">
              <a:latin typeface="Arial" panose="020B0604020202020204" pitchFamily="34" charset="0"/>
              <a:cs typeface="Arial" panose="020B0604020202020204" pitchFamily="34" charset="0"/>
            </a:endParaRPr>
          </a:p>
          <a:p>
            <a:r>
              <a:rPr lang="sr-Cyrl-RS" b="1" dirty="0" smtClean="0">
                <a:latin typeface="Arial" panose="020B0604020202020204" pitchFamily="34" charset="0"/>
                <a:cs typeface="Arial" panose="020B0604020202020204" pitchFamily="34" charset="0"/>
              </a:rPr>
              <a:t>Координатор:</a:t>
            </a:r>
            <a:r>
              <a:rPr lang="sr-Latn-RS" b="1" dirty="0" smtClean="0">
                <a:latin typeface="Arial" panose="020B0604020202020204" pitchFamily="34" charset="0"/>
                <a:cs typeface="Arial" panose="020B0604020202020204" pitchFamily="34" charset="0"/>
              </a:rPr>
              <a:t> </a:t>
            </a:r>
            <a:r>
              <a:rPr lang="sr-Cyrl-RS" b="1" dirty="0" smtClean="0">
                <a:latin typeface="Arial" panose="020B0604020202020204" pitchFamily="34" charset="0"/>
                <a:cs typeface="Arial" panose="020B0604020202020204" pitchFamily="34" charset="0"/>
              </a:rPr>
              <a:t>Зилха Крлић</a:t>
            </a:r>
            <a:endParaRPr lang="sr-Cyrl-RS"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3587" y="638630"/>
            <a:ext cx="2043113" cy="302260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9927" y="4241361"/>
            <a:ext cx="1917310" cy="198342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9071" y="4052344"/>
            <a:ext cx="3090740" cy="245005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375" y="214982"/>
            <a:ext cx="1852278" cy="284256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50" y="4241360"/>
            <a:ext cx="3297960" cy="2134039"/>
          </a:xfrm>
          <a:prstGeom prst="rect">
            <a:avLst/>
          </a:prstGeom>
        </p:spPr>
      </p:pic>
      <p:sp>
        <p:nvSpPr>
          <p:cNvPr id="10" name="Rectangle 9"/>
          <p:cNvSpPr/>
          <p:nvPr/>
        </p:nvSpPr>
        <p:spPr>
          <a:xfrm>
            <a:off x="900650" y="3007250"/>
            <a:ext cx="1119217" cy="369332"/>
          </a:xfrm>
          <a:prstGeom prst="rect">
            <a:avLst/>
          </a:prstGeom>
        </p:spPr>
        <p:txBody>
          <a:bodyPr wrap="none">
            <a:spAutoFit/>
          </a:bodyPr>
          <a:lstStyle/>
          <a:p>
            <a:r>
              <a:rPr lang="sr-Latn-RS" dirty="0" smtClean="0"/>
              <a:t>25.9.2019</a:t>
            </a:r>
            <a:endParaRPr lang="sr-Latn-RS" dirty="0"/>
          </a:p>
        </p:txBody>
      </p:sp>
    </p:spTree>
    <p:extLst>
      <p:ext uri="{BB962C8B-B14F-4D97-AF65-F5344CB8AC3E}">
        <p14:creationId xmlns:p14="http://schemas.microsoft.com/office/powerpoint/2010/main" val="27267082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Rectangle 1"/>
          <p:cNvSpPr/>
          <p:nvPr/>
        </p:nvSpPr>
        <p:spPr>
          <a:xfrm>
            <a:off x="3314016" y="398475"/>
            <a:ext cx="7827595" cy="3416320"/>
          </a:xfrm>
          <a:prstGeom prst="rect">
            <a:avLst/>
          </a:prstGeom>
        </p:spPr>
        <p:txBody>
          <a:bodyPr wrap="square">
            <a:spAutoFit/>
          </a:bodyPr>
          <a:lstStyle/>
          <a:p>
            <a:r>
              <a:rPr lang="ru-RU" b="1" dirty="0" smtClean="0">
                <a:solidFill>
                  <a:srgbClr val="C00000"/>
                </a:solidFill>
                <a:latin typeface="Arial" panose="020B0604020202020204" pitchFamily="34" charset="0"/>
                <a:cs typeface="Arial" panose="020B0604020202020204" pitchFamily="34" charset="0"/>
              </a:rPr>
              <a:t>🎇✨🎆🎑 </a:t>
            </a:r>
          </a:p>
          <a:p>
            <a:r>
              <a:rPr lang="ru-RU" b="1" dirty="0" smtClean="0">
                <a:solidFill>
                  <a:srgbClr val="C00000"/>
                </a:solidFill>
                <a:latin typeface="Arial" panose="020B0604020202020204" pitchFamily="34" charset="0"/>
                <a:cs typeface="Arial" panose="020B0604020202020204" pitchFamily="34" charset="0"/>
              </a:rPr>
              <a:t>О.У. </a:t>
            </a:r>
            <a:r>
              <a:rPr lang="sr-Latn-RS" b="1" dirty="0" smtClean="0">
                <a:solidFill>
                  <a:srgbClr val="C00000"/>
                </a:solidFill>
                <a:latin typeface="Arial" panose="020B0604020202020204" pitchFamily="34" charset="0"/>
                <a:cs typeface="Arial" panose="020B0604020202020204" pitchFamily="34" charset="0"/>
              </a:rPr>
              <a:t>„</a:t>
            </a:r>
            <a:r>
              <a:rPr lang="ru-RU" b="1" dirty="0" smtClean="0">
                <a:solidFill>
                  <a:srgbClr val="C00000"/>
                </a:solidFill>
                <a:latin typeface="Arial" panose="020B0604020202020204" pitchFamily="34" charset="0"/>
                <a:cs typeface="Arial" panose="020B0604020202020204" pitchFamily="34" charset="0"/>
              </a:rPr>
              <a:t>Тодор Ангелевски</a:t>
            </a:r>
            <a:r>
              <a:rPr lang="sr-Latn-RS" b="1" dirty="0" smtClean="0">
                <a:solidFill>
                  <a:srgbClr val="C00000"/>
                </a:solidFill>
                <a:latin typeface="Arial" panose="020B0604020202020204" pitchFamily="34" charset="0"/>
                <a:cs typeface="Arial" panose="020B0604020202020204" pitchFamily="34" charset="0"/>
              </a:rPr>
              <a:t>“</a:t>
            </a:r>
            <a:endParaRPr lang="ru-RU" b="1" dirty="0" smtClean="0">
              <a:solidFill>
                <a:srgbClr val="C00000"/>
              </a:solidFill>
              <a:latin typeface="Arial" panose="020B0604020202020204" pitchFamily="34" charset="0"/>
              <a:cs typeface="Arial" panose="020B0604020202020204" pitchFamily="34" charset="0"/>
            </a:endParaRPr>
          </a:p>
          <a:p>
            <a:r>
              <a:rPr lang="ru-RU" b="1" dirty="0" smtClean="0">
                <a:solidFill>
                  <a:srgbClr val="C00000"/>
                </a:solidFill>
                <a:latin typeface="Arial" panose="020B0604020202020204" pitchFamily="34" charset="0"/>
                <a:cs typeface="Arial" panose="020B0604020202020204" pitchFamily="34" charset="0"/>
              </a:rPr>
              <a:t>Место: Битола </a:t>
            </a:r>
          </a:p>
          <a:p>
            <a:r>
              <a:rPr lang="ru-RU" b="1" dirty="0" smtClean="0">
                <a:solidFill>
                  <a:srgbClr val="C00000"/>
                </a:solidFill>
                <a:latin typeface="Arial" panose="020B0604020202020204" pitchFamily="34" charset="0"/>
                <a:cs typeface="Arial" panose="020B0604020202020204" pitchFamily="34" charset="0"/>
              </a:rPr>
              <a:t>Држава: Република Северна Македонија</a:t>
            </a:r>
          </a:p>
          <a:p>
            <a:pPr marL="285750" indent="-285750">
              <a:buFontTx/>
              <a:buChar char="-"/>
            </a:pPr>
            <a:endParaRPr lang="ru-RU" b="1" dirty="0" smtClean="0">
              <a:solidFill>
                <a:srgbClr val="C00000"/>
              </a:solidFill>
              <a:latin typeface="Arial" panose="020B0604020202020204" pitchFamily="34" charset="0"/>
              <a:cs typeface="Arial" panose="020B0604020202020204" pitchFamily="34" charset="0"/>
            </a:endParaRPr>
          </a:p>
          <a:p>
            <a:r>
              <a:rPr lang="ru-RU" b="1" dirty="0">
                <a:solidFill>
                  <a:srgbClr val="C00000"/>
                </a:solidFill>
                <a:latin typeface="Arial" panose="020B0604020202020204" pitchFamily="34" charset="0"/>
                <a:cs typeface="Arial" panose="020B0604020202020204" pitchFamily="34" charset="0"/>
              </a:rPr>
              <a:t>Вредните ученици од </a:t>
            </a:r>
            <a:r>
              <a:rPr lang="ru-RU" b="1" dirty="0" smtClean="0">
                <a:solidFill>
                  <a:srgbClr val="C00000"/>
                </a:solidFill>
                <a:latin typeface="Arial" panose="020B0604020202020204" pitchFamily="34" charset="0"/>
                <a:cs typeface="Arial" panose="020B0604020202020204" pitchFamily="34" charset="0"/>
              </a:rPr>
              <a:t>I/</a:t>
            </a:r>
            <a:r>
              <a:rPr lang="sr-Latn-RS" b="1" dirty="0" smtClean="0">
                <a:solidFill>
                  <a:srgbClr val="C00000"/>
                </a:solidFill>
                <a:latin typeface="Arial" panose="020B0604020202020204" pitchFamily="34" charset="0"/>
                <a:cs typeface="Arial" panose="020B0604020202020204" pitchFamily="34" charset="0"/>
              </a:rPr>
              <a:t> </a:t>
            </a:r>
            <a:r>
              <a:rPr lang="ru-RU" b="1" dirty="0" smtClean="0">
                <a:solidFill>
                  <a:srgbClr val="C00000"/>
                </a:solidFill>
                <a:latin typeface="Arial" panose="020B0604020202020204" pitchFamily="34" charset="0"/>
                <a:cs typeface="Arial" panose="020B0604020202020204" pitchFamily="34" charset="0"/>
              </a:rPr>
              <a:t>4 </a:t>
            </a:r>
            <a:r>
              <a:rPr lang="ru-RU" b="1" dirty="0">
                <a:solidFill>
                  <a:srgbClr val="C00000"/>
                </a:solidFill>
                <a:latin typeface="Arial" panose="020B0604020202020204" pitchFamily="34" charset="0"/>
                <a:cs typeface="Arial" panose="020B0604020202020204" pitchFamily="34" charset="0"/>
              </a:rPr>
              <a:t>одд. </a:t>
            </a:r>
          </a:p>
          <a:p>
            <a:pPr marL="285750" indent="-285750">
              <a:buFontTx/>
              <a:buChar char="-"/>
            </a:pPr>
            <a:r>
              <a:rPr lang="ru-RU" b="1" dirty="0" smtClean="0">
                <a:solidFill>
                  <a:srgbClr val="C00000"/>
                </a:solidFill>
                <a:latin typeface="Arial" panose="020B0604020202020204" pitchFamily="34" charset="0"/>
                <a:cs typeface="Arial" panose="020B0604020202020204" pitchFamily="34" charset="0"/>
              </a:rPr>
              <a:t>на часовите по ликовно образование изработија книга на</a:t>
            </a:r>
          </a:p>
          <a:p>
            <a:r>
              <a:rPr lang="ru-RU" b="1" dirty="0" smtClean="0">
                <a:solidFill>
                  <a:srgbClr val="C00000"/>
                </a:solidFill>
                <a:latin typeface="Arial" panose="020B0604020202020204" pitchFamily="34" charset="0"/>
                <a:cs typeface="Arial" panose="020B0604020202020204" pitchFamily="34" charset="0"/>
              </a:rPr>
              <a:t>тема ,,Мојата куќа на Месечината". </a:t>
            </a:r>
            <a:endParaRPr lang="sr-Latn-RS" b="1" dirty="0" smtClean="0">
              <a:solidFill>
                <a:srgbClr val="C00000"/>
              </a:solidFill>
              <a:latin typeface="Arial" panose="020B0604020202020204" pitchFamily="34" charset="0"/>
              <a:cs typeface="Arial" panose="020B0604020202020204" pitchFamily="34" charset="0"/>
            </a:endParaRPr>
          </a:p>
          <a:p>
            <a:endParaRPr lang="ru-RU" b="1" dirty="0" smtClean="0">
              <a:solidFill>
                <a:srgbClr val="C00000"/>
              </a:solidFill>
              <a:latin typeface="Arial" panose="020B0604020202020204" pitchFamily="34" charset="0"/>
              <a:cs typeface="Arial" panose="020B0604020202020204" pitchFamily="34" charset="0"/>
            </a:endParaRPr>
          </a:p>
          <a:p>
            <a:r>
              <a:rPr lang="ru-RU" b="1" dirty="0" smtClean="0">
                <a:solidFill>
                  <a:srgbClr val="C00000"/>
                </a:solidFill>
                <a:latin typeface="Arial" panose="020B0604020202020204" pitchFamily="34" charset="0"/>
                <a:cs typeface="Arial" panose="020B0604020202020204" pitchFamily="34" charset="0"/>
              </a:rPr>
              <a:t>🎇✨🎆🎑</a:t>
            </a:r>
          </a:p>
          <a:p>
            <a:pPr marL="285750" indent="-285750">
              <a:buFontTx/>
              <a:buChar char="-"/>
            </a:pPr>
            <a:endParaRPr lang="ru-RU" b="1" dirty="0" smtClean="0">
              <a:solidFill>
                <a:srgbClr val="C00000"/>
              </a:solidFill>
              <a:latin typeface="Arial" panose="020B0604020202020204" pitchFamily="34" charset="0"/>
              <a:cs typeface="Arial" panose="020B0604020202020204" pitchFamily="34" charset="0"/>
            </a:endParaRPr>
          </a:p>
          <a:p>
            <a:r>
              <a:rPr lang="ru-RU" b="1" dirty="0" smtClean="0">
                <a:solidFill>
                  <a:srgbClr val="C00000"/>
                </a:solidFill>
                <a:latin typeface="Arial" panose="020B0604020202020204" pitchFamily="34" charset="0"/>
                <a:cs typeface="Arial" panose="020B0604020202020204" pitchFamily="34" charset="0"/>
              </a:rPr>
              <a:t>Наставник: Драгана Шерденков</a:t>
            </a:r>
            <a:endParaRPr lang="ru-RU" b="1"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7962" y="3090765"/>
            <a:ext cx="2654438" cy="363517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2380" y="3937000"/>
            <a:ext cx="4958120" cy="278894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774" y="860473"/>
            <a:ext cx="1943994" cy="2954322"/>
          </a:xfrm>
          <a:prstGeom prst="rect">
            <a:avLst/>
          </a:prstGeom>
        </p:spPr>
      </p:pic>
    </p:spTree>
    <p:extLst>
      <p:ext uri="{BB962C8B-B14F-4D97-AF65-F5344CB8AC3E}">
        <p14:creationId xmlns:p14="http://schemas.microsoft.com/office/powerpoint/2010/main" val="9739039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1547445" y="3123028"/>
            <a:ext cx="2480294" cy="923330"/>
          </a:xfrm>
          <a:prstGeom prst="rect">
            <a:avLst/>
          </a:prstGeom>
          <a:noFill/>
        </p:spPr>
        <p:txBody>
          <a:bodyPr wrap="none" rtlCol="0">
            <a:spAutoFit/>
          </a:bodyPr>
          <a:lstStyle/>
          <a:p>
            <a:r>
              <a:rPr lang="sr-Cyrl-RS" dirty="0" smtClean="0">
                <a:solidFill>
                  <a:schemeClr val="accent2">
                    <a:lumMod val="75000"/>
                  </a:schemeClr>
                </a:solidFill>
                <a:latin typeface="Arial" panose="020B0604020202020204" pitchFamily="34" charset="0"/>
                <a:cs typeface="Arial" panose="020B0604020202020204" pitchFamily="34" charset="0"/>
              </a:rPr>
              <a:t>КВИЗ</a:t>
            </a:r>
          </a:p>
          <a:p>
            <a:r>
              <a:rPr lang="sr-Latn-RS" dirty="0" smtClean="0"/>
              <a:t>Kahoot</a:t>
            </a:r>
            <a:endParaRPr lang="sr-Cyrl-RS" dirty="0" smtClean="0"/>
          </a:p>
          <a:p>
            <a:r>
              <a:rPr lang="sr-Cyrl-RS" u="sng" dirty="0"/>
              <a:t>https://</a:t>
            </a:r>
            <a:r>
              <a:rPr lang="sr-Cyrl-RS" u="sng" dirty="0" smtClean="0"/>
              <a:t>create.kahoot.it</a:t>
            </a:r>
            <a:endParaRPr lang="sr-Latn-RS" dirty="0">
              <a:solidFill>
                <a:schemeClr val="accent2">
                  <a:lumMod val="75000"/>
                </a:schemeClr>
              </a:solidFill>
              <a:latin typeface="Arial" panose="020B0604020202020204" pitchFamily="34" charset="0"/>
              <a:cs typeface="Arial" panose="020B0604020202020204" pitchFamily="34" charset="0"/>
            </a:endParaRPr>
          </a:p>
        </p:txBody>
      </p:sp>
      <p:sp>
        <p:nvSpPr>
          <p:cNvPr id="3" name="Rectangle 2"/>
          <p:cNvSpPr/>
          <p:nvPr/>
        </p:nvSpPr>
        <p:spPr>
          <a:xfrm>
            <a:off x="2822917" y="963135"/>
            <a:ext cx="6096000" cy="1477328"/>
          </a:xfrm>
          <a:prstGeom prst="rect">
            <a:avLst/>
          </a:prstGeom>
        </p:spPr>
        <p:txBody>
          <a:bodyPr>
            <a:spAutoFit/>
          </a:bodyPr>
          <a:lstStyle/>
          <a:p>
            <a:r>
              <a:rPr lang="ru-RU" b="1" dirty="0">
                <a:solidFill>
                  <a:schemeClr val="accent2">
                    <a:lumMod val="75000"/>
                  </a:schemeClr>
                </a:solidFill>
                <a:latin typeface="Arial" panose="020B0604020202020204" pitchFamily="34" charset="0"/>
                <a:cs typeface="Arial" panose="020B0604020202020204" pitchFamily="34" charset="0"/>
              </a:rPr>
              <a:t>ОШ „Иса Бајић“</a:t>
            </a:r>
          </a:p>
          <a:p>
            <a:r>
              <a:rPr lang="ru-RU" b="1" dirty="0">
                <a:solidFill>
                  <a:schemeClr val="accent2">
                    <a:lumMod val="75000"/>
                  </a:schemeClr>
                </a:solidFill>
                <a:latin typeface="Arial" panose="020B0604020202020204" pitchFamily="34" charset="0"/>
                <a:cs typeface="Arial" panose="020B0604020202020204" pitchFamily="34" charset="0"/>
              </a:rPr>
              <a:t>Место : Кула</a:t>
            </a:r>
          </a:p>
          <a:p>
            <a:r>
              <a:rPr lang="ru-RU" b="1" dirty="0">
                <a:solidFill>
                  <a:schemeClr val="accent2">
                    <a:lumMod val="75000"/>
                  </a:schemeClr>
                </a:solidFill>
                <a:latin typeface="Arial" panose="020B0604020202020204" pitchFamily="34" charset="0"/>
                <a:cs typeface="Arial" panose="020B0604020202020204" pitchFamily="34" charset="0"/>
              </a:rPr>
              <a:t>Држава: Република Србија</a:t>
            </a:r>
          </a:p>
          <a:p>
            <a:endParaRPr lang="ru-RU" b="1" dirty="0">
              <a:solidFill>
                <a:schemeClr val="accent2">
                  <a:lumMod val="75000"/>
                </a:schemeClr>
              </a:solidFill>
              <a:latin typeface="Arial" panose="020B0604020202020204" pitchFamily="34" charset="0"/>
              <a:cs typeface="Arial" panose="020B0604020202020204" pitchFamily="34" charset="0"/>
            </a:endParaRPr>
          </a:p>
          <a:p>
            <a:r>
              <a:rPr lang="ru-RU" b="1" dirty="0">
                <a:solidFill>
                  <a:schemeClr val="accent2">
                    <a:lumMod val="75000"/>
                  </a:schemeClr>
                </a:solidFill>
                <a:latin typeface="Arial" panose="020B0604020202020204" pitchFamily="34" charset="0"/>
                <a:cs typeface="Arial" panose="020B0604020202020204" pitchFamily="34" charset="0"/>
              </a:rPr>
              <a:t>Ментор – Валентина Мујичић</a:t>
            </a:r>
          </a:p>
        </p:txBody>
      </p:sp>
      <p:sp>
        <p:nvSpPr>
          <p:cNvPr id="4" name="TextBox 3"/>
          <p:cNvSpPr txBox="1"/>
          <p:nvPr/>
        </p:nvSpPr>
        <p:spPr>
          <a:xfrm flipH="1">
            <a:off x="7906043" y="2440463"/>
            <a:ext cx="3699803" cy="646331"/>
          </a:xfrm>
          <a:prstGeom prst="rect">
            <a:avLst/>
          </a:prstGeom>
          <a:noFill/>
        </p:spPr>
        <p:txBody>
          <a:bodyPr wrap="square" rtlCol="0">
            <a:spAutoFit/>
          </a:bodyPr>
          <a:lstStyle/>
          <a:p>
            <a:r>
              <a:rPr lang="sr-Cyrl-RS" b="1" dirty="0" smtClean="0">
                <a:solidFill>
                  <a:srgbClr val="0070C0"/>
                </a:solidFill>
                <a:latin typeface="Arial" panose="020B0604020202020204" pitchFamily="34" charset="0"/>
                <a:cs typeface="Arial" panose="020B0604020202020204" pitchFamily="34" charset="0"/>
              </a:rPr>
              <a:t>СНИМАЊЕ „Кефалице“</a:t>
            </a:r>
          </a:p>
          <a:p>
            <a:r>
              <a:rPr lang="sr-Cyrl-RS" b="1" dirty="0" smtClean="0">
                <a:solidFill>
                  <a:srgbClr val="0070C0"/>
                </a:solidFill>
                <a:latin typeface="Arial" panose="020B0604020202020204" pitchFamily="34" charset="0"/>
                <a:cs typeface="Arial" panose="020B0604020202020204" pitchFamily="34" charset="0"/>
              </a:rPr>
              <a:t>За ТВ емисију</a:t>
            </a:r>
            <a:endParaRPr lang="sr-Latn-RS"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6096000" y="4102457"/>
            <a:ext cx="5626100" cy="923330"/>
          </a:xfrm>
          <a:prstGeom prst="rect">
            <a:avLst/>
          </a:prstGeom>
        </p:spPr>
        <p:txBody>
          <a:bodyPr wrap="square">
            <a:spAutoFit/>
          </a:bodyPr>
          <a:lstStyle/>
          <a:p>
            <a:r>
              <a:rPr lang="ru-RU" dirty="0">
                <a:latin typeface="Arial" panose="020B0604020202020204" pitchFamily="34" charset="0"/>
                <a:cs typeface="Arial" panose="020B0604020202020204" pitchFamily="34" charset="0"/>
              </a:rPr>
              <a:t>Саставили смо питања о свемиру за малишане у ПУ „Бамби“ и позвали QTV да заједно забележимо њихове одговоре у „Мислиши“. </a:t>
            </a:r>
            <a:endParaRPr lang="sr-Latn-R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52114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4893567" y="350743"/>
            <a:ext cx="4850033" cy="2585323"/>
          </a:xfrm>
          <a:prstGeom prst="rect">
            <a:avLst/>
          </a:prstGeom>
        </p:spPr>
        <p:txBody>
          <a:bodyPr wrap="square">
            <a:spAutoFit/>
          </a:bodyPr>
          <a:lstStyle/>
          <a:p>
            <a:r>
              <a:rPr lang="sr-Latn-RS" b="1" dirty="0" smtClean="0">
                <a:solidFill>
                  <a:srgbClr val="002060"/>
                </a:solidFill>
                <a:latin typeface="Arial" panose="020B0604020202020204" pitchFamily="34" charset="0"/>
                <a:cs typeface="Arial" panose="020B0604020202020204" pitchFamily="34" charset="0"/>
              </a:rPr>
              <a:t>OU: „Todor Angelevski“</a:t>
            </a:r>
            <a:endParaRPr lang="sr-Cyrl-RS" b="1" dirty="0" smtClean="0">
              <a:solidFill>
                <a:srgbClr val="002060"/>
              </a:solidFill>
              <a:latin typeface="Arial" panose="020B0604020202020204" pitchFamily="34" charset="0"/>
              <a:cs typeface="Arial" panose="020B0604020202020204" pitchFamily="34" charset="0"/>
            </a:endParaRPr>
          </a:p>
          <a:p>
            <a:r>
              <a:rPr lang="sr-Latn-RS" b="1" dirty="0" smtClean="0">
                <a:solidFill>
                  <a:srgbClr val="002060"/>
                </a:solidFill>
                <a:latin typeface="Arial" panose="020B0604020202020204" pitchFamily="34" charset="0"/>
                <a:cs typeface="Arial" panose="020B0604020202020204" pitchFamily="34" charset="0"/>
              </a:rPr>
              <a:t>Mesto: Bitola</a:t>
            </a:r>
            <a:endParaRPr lang="sr-Cyrl-RS" b="1" dirty="0" smtClean="0">
              <a:solidFill>
                <a:srgbClr val="002060"/>
              </a:solidFill>
              <a:latin typeface="Arial" panose="020B0604020202020204" pitchFamily="34" charset="0"/>
              <a:cs typeface="Arial" panose="020B0604020202020204" pitchFamily="34" charset="0"/>
            </a:endParaRPr>
          </a:p>
          <a:p>
            <a:r>
              <a:rPr lang="sr-Latn-RS" b="1" dirty="0" smtClean="0">
                <a:solidFill>
                  <a:srgbClr val="002060"/>
                </a:solidFill>
                <a:latin typeface="Arial" panose="020B0604020202020204" pitchFamily="34" charset="0"/>
                <a:cs typeface="Arial" panose="020B0604020202020204" pitchFamily="34" charset="0"/>
              </a:rPr>
              <a:t>Država: Republika severna Makedonija</a:t>
            </a:r>
          </a:p>
          <a:p>
            <a:endParaRPr lang="sr-Latn-RS" b="1" dirty="0" smtClean="0">
              <a:solidFill>
                <a:srgbClr val="002060"/>
              </a:solidFill>
              <a:latin typeface="Arial" panose="020B0604020202020204" pitchFamily="34" charset="0"/>
              <a:cs typeface="Arial" panose="020B0604020202020204" pitchFamily="34" charset="0"/>
            </a:endParaRPr>
          </a:p>
          <a:p>
            <a:r>
              <a:rPr lang="sr-Latn-RS" b="1" dirty="0" smtClean="0">
                <a:solidFill>
                  <a:srgbClr val="002060"/>
                </a:solidFill>
                <a:latin typeface="Arial" panose="020B0604020202020204" pitchFamily="34" charset="0"/>
                <a:cs typeface="Arial" panose="020B0604020202020204" pitchFamily="34" charset="0"/>
              </a:rPr>
              <a:t>V / 5 odd</a:t>
            </a:r>
          </a:p>
          <a:p>
            <a:endParaRPr lang="sr-Latn-RS" b="1" dirty="0" smtClean="0">
              <a:solidFill>
                <a:srgbClr val="002060"/>
              </a:solidFill>
              <a:latin typeface="Arial" panose="020B0604020202020204" pitchFamily="34" charset="0"/>
              <a:cs typeface="Arial" panose="020B0604020202020204" pitchFamily="34" charset="0"/>
            </a:endParaRPr>
          </a:p>
          <a:p>
            <a:r>
              <a:rPr lang="sr-Latn-RS" b="1" dirty="0" smtClean="0">
                <a:solidFill>
                  <a:srgbClr val="002060"/>
                </a:solidFill>
                <a:latin typeface="Arial" panose="020B0604020202020204" pitchFamily="34" charset="0"/>
                <a:cs typeface="Arial" panose="020B0604020202020204" pitchFamily="34" charset="0"/>
              </a:rPr>
              <a:t> Odelenski nastavnik Snezana Tasevska</a:t>
            </a:r>
          </a:p>
          <a:p>
            <a:endParaRPr lang="sr-Latn-RS" b="1" dirty="0" smtClean="0">
              <a:solidFill>
                <a:srgbClr val="002060"/>
              </a:solidFill>
              <a:latin typeface="Arial" panose="020B0604020202020204" pitchFamily="34" charset="0"/>
              <a:cs typeface="Arial" panose="020B0604020202020204" pitchFamily="34" charset="0"/>
            </a:endParaRPr>
          </a:p>
          <a:p>
            <a:pPr algn="ctr"/>
            <a:r>
              <a:rPr lang="sr-Latn-RS" b="1" dirty="0" smtClean="0">
                <a:solidFill>
                  <a:srgbClr val="002060"/>
                </a:solidFill>
                <a:latin typeface="Arial" panose="020B0604020202020204" pitchFamily="34" charset="0"/>
                <a:cs typeface="Arial" panose="020B0604020202020204" pitchFamily="34" charset="0"/>
              </a:rPr>
              <a:t>Tema: "Nasata vselena "</a:t>
            </a:r>
            <a:endParaRPr lang="sr-Latn-RS" b="1" dirty="0">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99" y="3897366"/>
            <a:ext cx="3771901" cy="274248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1" y="4053239"/>
            <a:ext cx="3233614" cy="257341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296008"/>
            <a:ext cx="3548115" cy="2472592"/>
          </a:xfrm>
          <a:prstGeom prst="rect">
            <a:avLst/>
          </a:prstGeom>
        </p:spPr>
      </p:pic>
      <p:sp>
        <p:nvSpPr>
          <p:cNvPr id="6" name="TextBox 5"/>
          <p:cNvSpPr txBox="1"/>
          <p:nvPr/>
        </p:nvSpPr>
        <p:spPr>
          <a:xfrm>
            <a:off x="1191006" y="2936066"/>
            <a:ext cx="1293944" cy="369332"/>
          </a:xfrm>
          <a:prstGeom prst="rect">
            <a:avLst/>
          </a:prstGeom>
          <a:noFill/>
        </p:spPr>
        <p:txBody>
          <a:bodyPr wrap="none" rtlCol="0">
            <a:spAutoFit/>
          </a:bodyPr>
          <a:lstStyle/>
          <a:p>
            <a:r>
              <a:rPr lang="sr-Cyrl-RS" dirty="0" smtClean="0"/>
              <a:t>03.10.2019.</a:t>
            </a:r>
            <a:endParaRPr lang="sr-Latn-RS" dirty="0"/>
          </a:p>
        </p:txBody>
      </p:sp>
    </p:spTree>
    <p:extLst>
      <p:ext uri="{BB962C8B-B14F-4D97-AF65-F5344CB8AC3E}">
        <p14:creationId xmlns:p14="http://schemas.microsoft.com/office/powerpoint/2010/main" val="1531494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50000"/>
            <a:alpha val="83000"/>
          </a:schemeClr>
        </a:solidFill>
        <a:effectLst/>
      </p:bgPr>
    </p:bg>
    <p:spTree>
      <p:nvGrpSpPr>
        <p:cNvPr id="1" name=""/>
        <p:cNvGrpSpPr/>
        <p:nvPr/>
      </p:nvGrpSpPr>
      <p:grpSpPr>
        <a:xfrm>
          <a:off x="0" y="0"/>
          <a:ext cx="0" cy="0"/>
          <a:chOff x="0" y="0"/>
          <a:chExt cx="0" cy="0"/>
        </a:xfrm>
      </p:grpSpPr>
      <p:sp>
        <p:nvSpPr>
          <p:cNvPr id="2" name="Rectangle 1"/>
          <p:cNvSpPr/>
          <p:nvPr/>
        </p:nvSpPr>
        <p:spPr>
          <a:xfrm>
            <a:off x="2966483" y="366954"/>
            <a:ext cx="4709704" cy="2031325"/>
          </a:xfrm>
          <a:prstGeom prst="rect">
            <a:avLst/>
          </a:prstGeom>
        </p:spPr>
        <p:txBody>
          <a:bodyPr wrap="square">
            <a:spAutoFit/>
          </a:bodyPr>
          <a:lstStyle/>
          <a:p>
            <a:r>
              <a:rPr lang="ru-RU" b="1" dirty="0" smtClean="0">
                <a:solidFill>
                  <a:schemeClr val="bg1"/>
                </a:solidFill>
                <a:latin typeface="Arial" panose="020B0604020202020204" pitchFamily="34" charset="0"/>
                <a:cs typeface="Arial" panose="020B0604020202020204" pitchFamily="34" charset="0"/>
              </a:rPr>
              <a:t>ОШ“19.октобар“ Маршић</a:t>
            </a:r>
          </a:p>
          <a:p>
            <a:r>
              <a:rPr lang="ru-RU" b="1" dirty="0">
                <a:solidFill>
                  <a:schemeClr val="bg1"/>
                </a:solidFill>
                <a:latin typeface="Arial" panose="020B0604020202020204" pitchFamily="34" charset="0"/>
                <a:cs typeface="Arial" panose="020B0604020202020204" pitchFamily="34" charset="0"/>
              </a:rPr>
              <a:t>Место: ИО Д. </a:t>
            </a:r>
            <a:r>
              <a:rPr lang="ru-RU" b="1" dirty="0" smtClean="0">
                <a:solidFill>
                  <a:schemeClr val="bg1"/>
                </a:solidFill>
                <a:latin typeface="Arial" panose="020B0604020202020204" pitchFamily="34" charset="0"/>
                <a:cs typeface="Arial" panose="020B0604020202020204" pitchFamily="34" charset="0"/>
              </a:rPr>
              <a:t>Комарице</a:t>
            </a:r>
            <a:endParaRPr lang="ru-RU" b="1" dirty="0">
              <a:solidFill>
                <a:schemeClr val="bg1"/>
              </a:solidFill>
              <a:latin typeface="Arial" panose="020B0604020202020204" pitchFamily="34" charset="0"/>
              <a:cs typeface="Arial" panose="020B0604020202020204" pitchFamily="34" charset="0"/>
            </a:endParaRPr>
          </a:p>
          <a:p>
            <a:endParaRPr lang="ru-RU" b="1" dirty="0" smtClean="0">
              <a:solidFill>
                <a:schemeClr val="bg1"/>
              </a:solidFill>
              <a:latin typeface="Arial" panose="020B0604020202020204" pitchFamily="34" charset="0"/>
              <a:cs typeface="Arial" panose="020B0604020202020204" pitchFamily="34" charset="0"/>
            </a:endParaRPr>
          </a:p>
          <a:p>
            <a:r>
              <a:rPr lang="ru-RU" b="1" dirty="0" smtClean="0">
                <a:solidFill>
                  <a:schemeClr val="bg1"/>
                </a:solidFill>
                <a:latin typeface="Arial" panose="020B0604020202020204" pitchFamily="34" charset="0"/>
                <a:cs typeface="Arial" panose="020B0604020202020204" pitchFamily="34" charset="0"/>
              </a:rPr>
              <a:t>Држава: Република Србија</a:t>
            </a:r>
          </a:p>
          <a:p>
            <a:r>
              <a:rPr lang="ru-RU" b="1" dirty="0" smtClean="0">
                <a:solidFill>
                  <a:schemeClr val="bg1"/>
                </a:solidFill>
                <a:latin typeface="Arial" panose="020B0604020202020204" pitchFamily="34" charset="0"/>
                <a:cs typeface="Arial" panose="020B0604020202020204" pitchFamily="34" charset="0"/>
              </a:rPr>
              <a:t>Изабрани ученички радови  са изложбе</a:t>
            </a:r>
          </a:p>
          <a:p>
            <a:endParaRPr lang="ru-RU" b="1" dirty="0">
              <a:solidFill>
                <a:schemeClr val="bg1"/>
              </a:solidFill>
              <a:latin typeface="Arial" panose="020B0604020202020204" pitchFamily="34" charset="0"/>
              <a:cs typeface="Arial" panose="020B0604020202020204" pitchFamily="34" charset="0"/>
            </a:endParaRPr>
          </a:p>
          <a:p>
            <a:r>
              <a:rPr lang="ru-RU" b="1" dirty="0" smtClean="0">
                <a:solidFill>
                  <a:schemeClr val="bg1"/>
                </a:solidFill>
                <a:latin typeface="Arial" panose="020B0604020202020204" pitchFamily="34" charset="0"/>
                <a:cs typeface="Arial" panose="020B0604020202020204" pitchFamily="34" charset="0"/>
              </a:rPr>
              <a:t>координатор  Снежана Вељковић</a:t>
            </a:r>
            <a:endParaRPr lang="ru-RU"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565" t="11692" r="161" b="7898"/>
          <a:stretch/>
        </p:blipFill>
        <p:spPr>
          <a:xfrm>
            <a:off x="443347" y="366953"/>
            <a:ext cx="1807639" cy="268407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1487" r="4173" b="5641"/>
          <a:stretch/>
        </p:blipFill>
        <p:spPr>
          <a:xfrm>
            <a:off x="8095628" y="258812"/>
            <a:ext cx="1564500" cy="227500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2872" r="3299" b="6359"/>
          <a:stretch/>
        </p:blipFill>
        <p:spPr>
          <a:xfrm rot="16200000">
            <a:off x="10024056" y="4940841"/>
            <a:ext cx="1479424" cy="2196775"/>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437" t="9949" r="2204" b="5435"/>
          <a:stretch/>
        </p:blipFill>
        <p:spPr>
          <a:xfrm rot="17540455">
            <a:off x="936187" y="3920632"/>
            <a:ext cx="1672158" cy="2665758"/>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932" t="5435" r="3983" b="7180"/>
          <a:stretch/>
        </p:blipFill>
        <p:spPr>
          <a:xfrm rot="5729754">
            <a:off x="6569162" y="4352832"/>
            <a:ext cx="1685596" cy="2783192"/>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1180" t="1658" r="4973" b="1795"/>
          <a:stretch/>
        </p:blipFill>
        <p:spPr>
          <a:xfrm rot="21040381">
            <a:off x="5733602" y="2797878"/>
            <a:ext cx="2469091" cy="1599246"/>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78" t="10821" r="4804" b="11641"/>
          <a:stretch/>
        </p:blipFill>
        <p:spPr>
          <a:xfrm rot="5400000">
            <a:off x="3784820" y="4861660"/>
            <a:ext cx="1476245" cy="2194772"/>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5609" t="13602" r="-1" b="-1"/>
          <a:stretch/>
        </p:blipFill>
        <p:spPr>
          <a:xfrm rot="6069581">
            <a:off x="3103031" y="2596559"/>
            <a:ext cx="1517746" cy="2469729"/>
          </a:xfrm>
          <a:prstGeom prst="rect">
            <a:avLst/>
          </a:prstGeom>
        </p:spPr>
      </p:pic>
      <p:pic>
        <p:nvPicPr>
          <p:cNvPr id="11" name="Picture 10"/>
          <p:cNvPicPr>
            <a:picLocks noChangeAspect="1"/>
          </p:cNvPicPr>
          <p:nvPr/>
        </p:nvPicPr>
        <p:blipFill rotWithShape="1">
          <a:blip r:embed="rId10" cstate="print">
            <a:extLst>
              <a:ext uri="{28A0092B-C50C-407E-A947-70E740481C1C}">
                <a14:useLocalDpi xmlns:a14="http://schemas.microsoft.com/office/drawing/2010/main" val="0"/>
              </a:ext>
            </a:extLst>
          </a:blip>
          <a:srcRect t="5128" r="4172" b="9127"/>
          <a:stretch/>
        </p:blipFill>
        <p:spPr>
          <a:xfrm rot="20502997">
            <a:off x="10067701" y="298925"/>
            <a:ext cx="1465728" cy="2331546"/>
          </a:xfrm>
          <a:prstGeom prst="rect">
            <a:avLst/>
          </a:prstGeom>
        </p:spPr>
      </p:pic>
      <p:pic>
        <p:nvPicPr>
          <p:cNvPr id="12" name="Picture 11"/>
          <p:cNvPicPr>
            <a:picLocks noChangeAspect="1"/>
          </p:cNvPicPr>
          <p:nvPr/>
        </p:nvPicPr>
        <p:blipFill rotWithShape="1">
          <a:blip r:embed="rId11" cstate="print">
            <a:extLst>
              <a:ext uri="{28A0092B-C50C-407E-A947-70E740481C1C}">
                <a14:useLocalDpi xmlns:a14="http://schemas.microsoft.com/office/drawing/2010/main" val="0"/>
              </a:ext>
            </a:extLst>
          </a:blip>
          <a:srcRect l="1795" t="8564" r="1932" b="10513"/>
          <a:stretch/>
        </p:blipFill>
        <p:spPr>
          <a:xfrm rot="16200000">
            <a:off x="9955342" y="2671481"/>
            <a:ext cx="1535612" cy="2294693"/>
          </a:xfrm>
          <a:prstGeom prst="rect">
            <a:avLst/>
          </a:prstGeom>
        </p:spPr>
      </p:pic>
    </p:spTree>
    <p:extLst>
      <p:ext uri="{BB962C8B-B14F-4D97-AF65-F5344CB8AC3E}">
        <p14:creationId xmlns:p14="http://schemas.microsoft.com/office/powerpoint/2010/main" val="446082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7549" y="399884"/>
            <a:ext cx="1160189" cy="1694044"/>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640" t="10957" r="8359" b="15470"/>
          <a:stretch/>
        </p:blipFill>
        <p:spPr>
          <a:xfrm>
            <a:off x="8924775" y="438458"/>
            <a:ext cx="2859499" cy="147924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487" t="18617" r="1590" b="18205"/>
          <a:stretch/>
        </p:blipFill>
        <p:spPr>
          <a:xfrm>
            <a:off x="401325" y="5113390"/>
            <a:ext cx="3713475" cy="1572487"/>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19162" r="1898" b="24770"/>
          <a:stretch/>
        </p:blipFill>
        <p:spPr>
          <a:xfrm>
            <a:off x="8064500" y="5186396"/>
            <a:ext cx="3892344" cy="1499483"/>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2718" t="25179" r="8512" b="12735"/>
          <a:stretch/>
        </p:blipFill>
        <p:spPr>
          <a:xfrm rot="20322081">
            <a:off x="8589642" y="2628245"/>
            <a:ext cx="3132927" cy="1879061"/>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1795" t="27914" r="2359" b="12461"/>
          <a:stretch/>
        </p:blipFill>
        <p:spPr>
          <a:xfrm rot="20942233">
            <a:off x="632100" y="2965094"/>
            <a:ext cx="3635594" cy="1661941"/>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9641" t="20530" r="4359" b="27778"/>
          <a:stretch/>
        </p:blipFill>
        <p:spPr>
          <a:xfrm rot="646802">
            <a:off x="4810706" y="2579640"/>
            <a:ext cx="3295406" cy="1581089"/>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12256" t="11504" r="56359" b="9726"/>
          <a:stretch/>
        </p:blipFill>
        <p:spPr>
          <a:xfrm rot="1097088">
            <a:off x="4678859" y="4296694"/>
            <a:ext cx="1574607" cy="2222975"/>
          </a:xfrm>
          <a:prstGeom prst="rect">
            <a:avLst/>
          </a:prstGeom>
        </p:spPr>
      </p:pic>
      <p:sp>
        <p:nvSpPr>
          <p:cNvPr id="11" name="Rectangle 10"/>
          <p:cNvSpPr/>
          <p:nvPr/>
        </p:nvSpPr>
        <p:spPr>
          <a:xfrm>
            <a:off x="1981745" y="231243"/>
            <a:ext cx="4709704" cy="2031325"/>
          </a:xfrm>
          <a:prstGeom prst="rect">
            <a:avLst/>
          </a:prstGeom>
        </p:spPr>
        <p:txBody>
          <a:bodyPr wrap="square">
            <a:spAutoFit/>
          </a:bodyPr>
          <a:lstStyle/>
          <a:p>
            <a:r>
              <a:rPr lang="ru-RU" b="1" dirty="0" smtClean="0">
                <a:solidFill>
                  <a:schemeClr val="bg1"/>
                </a:solidFill>
                <a:latin typeface="Arial" panose="020B0604020202020204" pitchFamily="34" charset="0"/>
                <a:cs typeface="Arial" panose="020B0604020202020204" pitchFamily="34" charset="0"/>
              </a:rPr>
              <a:t>ОШ“19.октобар“ Маршић</a:t>
            </a:r>
          </a:p>
          <a:p>
            <a:r>
              <a:rPr lang="ru-RU" b="1" dirty="0">
                <a:solidFill>
                  <a:schemeClr val="bg1"/>
                </a:solidFill>
                <a:latin typeface="Arial" panose="020B0604020202020204" pitchFamily="34" charset="0"/>
                <a:cs typeface="Arial" panose="020B0604020202020204" pitchFamily="34" charset="0"/>
              </a:rPr>
              <a:t>Место: ИО Д. </a:t>
            </a:r>
            <a:r>
              <a:rPr lang="ru-RU" b="1" dirty="0" smtClean="0">
                <a:solidFill>
                  <a:schemeClr val="bg1"/>
                </a:solidFill>
                <a:latin typeface="Arial" panose="020B0604020202020204" pitchFamily="34" charset="0"/>
                <a:cs typeface="Arial" panose="020B0604020202020204" pitchFamily="34" charset="0"/>
              </a:rPr>
              <a:t>Комарице</a:t>
            </a:r>
            <a:endParaRPr lang="ru-RU" b="1" dirty="0">
              <a:solidFill>
                <a:schemeClr val="bg1"/>
              </a:solidFill>
              <a:latin typeface="Arial" panose="020B0604020202020204" pitchFamily="34" charset="0"/>
              <a:cs typeface="Arial" panose="020B0604020202020204" pitchFamily="34" charset="0"/>
            </a:endParaRPr>
          </a:p>
          <a:p>
            <a:endParaRPr lang="ru-RU" b="1" dirty="0" smtClean="0">
              <a:solidFill>
                <a:schemeClr val="bg1"/>
              </a:solidFill>
              <a:latin typeface="Arial" panose="020B0604020202020204" pitchFamily="34" charset="0"/>
              <a:cs typeface="Arial" panose="020B0604020202020204" pitchFamily="34" charset="0"/>
            </a:endParaRPr>
          </a:p>
          <a:p>
            <a:r>
              <a:rPr lang="ru-RU" b="1" dirty="0" smtClean="0">
                <a:solidFill>
                  <a:schemeClr val="bg1"/>
                </a:solidFill>
                <a:latin typeface="Arial" panose="020B0604020202020204" pitchFamily="34" charset="0"/>
                <a:cs typeface="Arial" panose="020B0604020202020204" pitchFamily="34" charset="0"/>
              </a:rPr>
              <a:t>Држава: Република Србија</a:t>
            </a:r>
          </a:p>
          <a:p>
            <a:r>
              <a:rPr lang="ru-RU" b="1" dirty="0" smtClean="0">
                <a:solidFill>
                  <a:schemeClr val="bg1"/>
                </a:solidFill>
                <a:latin typeface="Arial" panose="020B0604020202020204" pitchFamily="34" charset="0"/>
                <a:cs typeface="Arial" panose="020B0604020202020204" pitchFamily="34" charset="0"/>
              </a:rPr>
              <a:t>Изабрани ученички радови  са изложбе</a:t>
            </a:r>
          </a:p>
          <a:p>
            <a:endParaRPr lang="ru-RU" b="1" dirty="0">
              <a:solidFill>
                <a:schemeClr val="bg1"/>
              </a:solidFill>
              <a:latin typeface="Arial" panose="020B0604020202020204" pitchFamily="34" charset="0"/>
              <a:cs typeface="Arial" panose="020B0604020202020204" pitchFamily="34" charset="0"/>
            </a:endParaRPr>
          </a:p>
          <a:p>
            <a:r>
              <a:rPr lang="ru-RU" b="1" dirty="0" smtClean="0">
                <a:solidFill>
                  <a:schemeClr val="bg1"/>
                </a:solidFill>
                <a:latin typeface="Arial" panose="020B0604020202020204" pitchFamily="34" charset="0"/>
                <a:cs typeface="Arial" panose="020B0604020202020204" pitchFamily="34" charset="0"/>
              </a:rPr>
              <a:t>координатор  Снежана Вељковић</a:t>
            </a:r>
            <a:endParaRPr lang="ru-RU"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942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path path="circle">
            <a:fillToRect t="100000" r="100000"/>
          </a:path>
        </a:gradFill>
        <a:effectLst/>
      </p:bgPr>
    </p:bg>
    <p:spTree>
      <p:nvGrpSpPr>
        <p:cNvPr id="1" name=""/>
        <p:cNvGrpSpPr/>
        <p:nvPr/>
      </p:nvGrpSpPr>
      <p:grpSpPr>
        <a:xfrm>
          <a:off x="0" y="0"/>
          <a:ext cx="0" cy="0"/>
          <a:chOff x="0" y="0"/>
          <a:chExt cx="0" cy="0"/>
        </a:xfrm>
      </p:grpSpPr>
      <p:sp>
        <p:nvSpPr>
          <p:cNvPr id="2" name="Rectangle 1"/>
          <p:cNvSpPr/>
          <p:nvPr/>
        </p:nvSpPr>
        <p:spPr>
          <a:xfrm>
            <a:off x="586153" y="519557"/>
            <a:ext cx="4154658" cy="369332"/>
          </a:xfrm>
          <a:prstGeom prst="rect">
            <a:avLst/>
          </a:prstGeom>
        </p:spPr>
        <p:txBody>
          <a:bodyPr wrap="square">
            <a:spAutoFit/>
          </a:bodyPr>
          <a:lstStyle/>
          <a:p>
            <a:r>
              <a:rPr lang="sr-Cyrl-RS" b="1" dirty="0" smtClean="0">
                <a:solidFill>
                  <a:srgbClr val="002060"/>
                </a:solidFill>
                <a:latin typeface="Arial" panose="020B0604020202020204" pitchFamily="34" charset="0"/>
                <a:cs typeface="Arial" panose="020B0604020202020204" pitchFamily="34" charset="0"/>
              </a:rPr>
              <a:t>СПЕЦИФИЧНОСТИ</a:t>
            </a:r>
            <a:r>
              <a:rPr lang="sr-Latn-RS" b="1" dirty="0" smtClean="0">
                <a:solidFill>
                  <a:srgbClr val="002060"/>
                </a:solidFill>
                <a:latin typeface="Arial" panose="020B0604020202020204" pitchFamily="34" charset="0"/>
                <a:cs typeface="Arial" panose="020B0604020202020204" pitchFamily="34" charset="0"/>
              </a:rPr>
              <a:t>   </a:t>
            </a:r>
            <a:r>
              <a:rPr lang="sr-Cyrl-RS" b="1" dirty="0" smtClean="0">
                <a:solidFill>
                  <a:srgbClr val="002060"/>
                </a:solidFill>
                <a:latin typeface="Arial" panose="020B0604020202020204" pitchFamily="34" charset="0"/>
                <a:cs typeface="Arial" panose="020B0604020202020204" pitchFamily="34" charset="0"/>
              </a:rPr>
              <a:t>ПРОЈЕКТА</a:t>
            </a:r>
            <a:endParaRPr lang="sr-Cyrl-RS" b="1" dirty="0">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182880" y="1679811"/>
            <a:ext cx="11774658" cy="2862322"/>
          </a:xfrm>
          <a:prstGeom prst="rect">
            <a:avLst/>
          </a:prstGeom>
        </p:spPr>
        <p:txBody>
          <a:bodyPr wrap="square">
            <a:spAutoFit/>
          </a:bodyPr>
          <a:lstStyle/>
          <a:p>
            <a:r>
              <a:rPr lang="ru-RU" b="1" dirty="0" smtClean="0">
                <a:solidFill>
                  <a:srgbClr val="002060"/>
                </a:solidFill>
                <a:latin typeface="Arial" panose="020B0604020202020204" pitchFamily="34" charset="0"/>
                <a:cs typeface="Arial" panose="020B0604020202020204" pitchFamily="34" charset="0"/>
              </a:rPr>
              <a:t>Ученици </a:t>
            </a:r>
            <a:r>
              <a:rPr lang="ru-RU" b="1" dirty="0" smtClean="0">
                <a:solidFill>
                  <a:srgbClr val="002060"/>
                </a:solidFill>
                <a:latin typeface="Arial" panose="020B0604020202020204" pitchFamily="34" charset="0"/>
                <a:cs typeface="Arial" panose="020B0604020202020204" pitchFamily="34" charset="0"/>
              </a:rPr>
              <a:t>из свих школа  ако су у могућности могу  да посете друге  школе, факултет  и научне установе у свом или планираном окружењу.</a:t>
            </a:r>
          </a:p>
          <a:p>
            <a:r>
              <a:rPr lang="ru-RU" b="1" dirty="0" smtClean="0">
                <a:solidFill>
                  <a:srgbClr val="002060"/>
                </a:solidFill>
                <a:latin typeface="Arial" panose="020B0604020202020204" pitchFamily="34" charset="0"/>
                <a:cs typeface="Arial" panose="020B0604020202020204" pitchFamily="34" charset="0"/>
              </a:rPr>
              <a:t>Посебан куриозитет овог пројекта је  окупљање   више  школа из Републике </a:t>
            </a:r>
            <a:r>
              <a:rPr lang="ru-RU" b="1" dirty="0" smtClean="0">
                <a:solidFill>
                  <a:srgbClr val="002060"/>
                </a:solidFill>
                <a:latin typeface="Arial" panose="020B0604020202020204" pitchFamily="34" charset="0"/>
                <a:cs typeface="Arial" panose="020B0604020202020204" pitchFamily="34" charset="0"/>
              </a:rPr>
              <a:t>Србије</a:t>
            </a:r>
            <a:r>
              <a:rPr lang="en-US" b="1" dirty="0" smtClean="0">
                <a:solidFill>
                  <a:srgbClr val="002060"/>
                </a:solidFill>
                <a:latin typeface="Arial" panose="020B0604020202020204" pitchFamily="34" charset="0"/>
                <a:cs typeface="Arial" panose="020B0604020202020204" pitchFamily="34" charset="0"/>
              </a:rPr>
              <a:t>.</a:t>
            </a:r>
            <a:r>
              <a:rPr lang="ru-RU" b="1" dirty="0" smtClean="0">
                <a:solidFill>
                  <a:srgbClr val="002060"/>
                </a:solidFill>
                <a:latin typeface="Arial" panose="020B0604020202020204" pitchFamily="34" charset="0"/>
                <a:cs typeface="Arial" panose="020B0604020202020204" pitchFamily="34" charset="0"/>
              </a:rPr>
              <a:t> Новина</a:t>
            </a:r>
            <a:r>
              <a:rPr lang="en-US" b="1" dirty="0" smtClean="0">
                <a:solidFill>
                  <a:srgbClr val="002060"/>
                </a:solidFill>
                <a:latin typeface="Arial" panose="020B0604020202020204" pitchFamily="34" charset="0"/>
                <a:cs typeface="Arial" panose="020B0604020202020204" pitchFamily="34" charset="0"/>
              </a:rPr>
              <a:t> </a:t>
            </a:r>
            <a:r>
              <a:rPr lang="ru-RU" b="1" dirty="0" smtClean="0">
                <a:solidFill>
                  <a:srgbClr val="002060"/>
                </a:solidFill>
                <a:latin typeface="Arial" panose="020B0604020202020204" pitchFamily="34" charset="0"/>
                <a:cs typeface="Arial" panose="020B0604020202020204" pitchFamily="34" charset="0"/>
              </a:rPr>
              <a:t> </a:t>
            </a:r>
            <a:r>
              <a:rPr lang="ru-RU" b="1" dirty="0" smtClean="0">
                <a:solidFill>
                  <a:srgbClr val="002060"/>
                </a:solidFill>
                <a:latin typeface="Arial" panose="020B0604020202020204" pitchFamily="34" charset="0"/>
                <a:cs typeface="Arial" panose="020B0604020202020204" pitchFamily="34" charset="0"/>
              </a:rPr>
              <a:t>је да су се укључиле школе из суседних држава Републике Црне Горе и Републике северне  Македоније. </a:t>
            </a:r>
          </a:p>
          <a:p>
            <a:endParaRPr lang="sr-Latn-RS" b="1" dirty="0" smtClean="0">
              <a:solidFill>
                <a:srgbClr val="002060"/>
              </a:solidFill>
              <a:latin typeface="Arial" panose="020B0604020202020204" pitchFamily="34" charset="0"/>
              <a:cs typeface="Arial" panose="020B0604020202020204" pitchFamily="34" charset="0"/>
            </a:endParaRPr>
          </a:p>
          <a:p>
            <a:r>
              <a:rPr lang="ru-RU" b="1" dirty="0" smtClean="0">
                <a:solidFill>
                  <a:srgbClr val="002060"/>
                </a:solidFill>
                <a:latin typeface="Arial" panose="020B0604020202020204" pitchFamily="34" charset="0"/>
                <a:cs typeface="Arial" panose="020B0604020202020204" pitchFamily="34" charset="0"/>
              </a:rPr>
              <a:t>Реализацији  пројекта могли се придружити и ученици старијих узраста- факултета, стручњаци разних области, али  и деца предшколског узраста- вртића.</a:t>
            </a:r>
          </a:p>
          <a:p>
            <a:r>
              <a:rPr lang="ru-RU" b="1" dirty="0" smtClean="0">
                <a:solidFill>
                  <a:srgbClr val="002060"/>
                </a:solidFill>
                <a:latin typeface="Arial" panose="020B0604020202020204" pitchFamily="34" charset="0"/>
                <a:cs typeface="Arial" panose="020B0604020202020204" pitchFamily="34" charset="0"/>
              </a:rPr>
              <a:t> </a:t>
            </a:r>
            <a:endParaRPr lang="sr-Latn-RS" b="1" dirty="0" smtClean="0">
              <a:solidFill>
                <a:srgbClr val="002060"/>
              </a:solidFill>
              <a:latin typeface="Arial" panose="020B0604020202020204" pitchFamily="34" charset="0"/>
              <a:cs typeface="Arial" panose="020B0604020202020204" pitchFamily="34" charset="0"/>
            </a:endParaRPr>
          </a:p>
          <a:p>
            <a:r>
              <a:rPr lang="ru-RU" b="1" dirty="0" smtClean="0">
                <a:solidFill>
                  <a:srgbClr val="002060"/>
                </a:solidFill>
                <a:latin typeface="Arial" panose="020B0604020202020204" pitchFamily="34" charset="0"/>
                <a:cs typeface="Arial" panose="020B0604020202020204" pitchFamily="34" charset="0"/>
              </a:rPr>
              <a:t>У планирање и реализацију пројекта укључени су родитељи, како у истраживачком раду ученика </a:t>
            </a:r>
            <a:endParaRPr lang="en-US" b="1" dirty="0" smtClean="0">
              <a:solidFill>
                <a:srgbClr val="002060"/>
              </a:solidFill>
              <a:latin typeface="Arial" panose="020B0604020202020204" pitchFamily="34" charset="0"/>
              <a:cs typeface="Arial" panose="020B0604020202020204" pitchFamily="34" charset="0"/>
            </a:endParaRPr>
          </a:p>
          <a:p>
            <a:r>
              <a:rPr lang="ru-RU" b="1" dirty="0" smtClean="0">
                <a:solidFill>
                  <a:srgbClr val="002060"/>
                </a:solidFill>
                <a:latin typeface="Arial" panose="020B0604020202020204" pitchFamily="34" charset="0"/>
                <a:cs typeface="Arial" panose="020B0604020202020204" pitchFamily="34" charset="0"/>
              </a:rPr>
              <a:t>код </a:t>
            </a:r>
            <a:r>
              <a:rPr lang="ru-RU" b="1" dirty="0" smtClean="0">
                <a:solidFill>
                  <a:srgbClr val="002060"/>
                </a:solidFill>
                <a:latin typeface="Arial" panose="020B0604020202020204" pitchFamily="34" charset="0"/>
                <a:cs typeface="Arial" panose="020B0604020202020204" pitchFamily="34" charset="0"/>
              </a:rPr>
              <a:t>куће </a:t>
            </a:r>
            <a:r>
              <a:rPr lang="en-US" b="1" dirty="0" smtClean="0">
                <a:solidFill>
                  <a:srgbClr val="002060"/>
                </a:solidFill>
                <a:latin typeface="Arial" panose="020B0604020202020204" pitchFamily="34" charset="0"/>
                <a:cs typeface="Arial" panose="020B0604020202020204" pitchFamily="34" charset="0"/>
              </a:rPr>
              <a:t>,</a:t>
            </a:r>
            <a:r>
              <a:rPr lang="ru-RU" b="1" dirty="0" smtClean="0">
                <a:solidFill>
                  <a:srgbClr val="002060"/>
                </a:solidFill>
                <a:latin typeface="Arial" panose="020B0604020202020204" pitchFamily="34" charset="0"/>
                <a:cs typeface="Arial" panose="020B0604020202020204" pitchFamily="34" charset="0"/>
              </a:rPr>
              <a:t>тако </a:t>
            </a:r>
            <a:r>
              <a:rPr lang="ru-RU" b="1" dirty="0" smtClean="0">
                <a:solidFill>
                  <a:srgbClr val="002060"/>
                </a:solidFill>
                <a:latin typeface="Arial" panose="020B0604020202020204" pitchFamily="34" charset="0"/>
                <a:cs typeface="Arial" panose="020B0604020202020204" pitchFamily="34" charset="0"/>
              </a:rPr>
              <a:t>и активним учешћем у настави.</a:t>
            </a:r>
            <a:endParaRPr lang="ru-RU"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60470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592" y="523714"/>
            <a:ext cx="3355143" cy="2130585"/>
          </a:xfrm>
          <a:prstGeom prst="rect">
            <a:avLst/>
          </a:prstGeom>
        </p:spPr>
      </p:pic>
      <p:sp>
        <p:nvSpPr>
          <p:cNvPr id="3" name="Rectangle 2"/>
          <p:cNvSpPr/>
          <p:nvPr/>
        </p:nvSpPr>
        <p:spPr>
          <a:xfrm>
            <a:off x="3990535" y="1989607"/>
            <a:ext cx="3718560" cy="1477328"/>
          </a:xfrm>
          <a:prstGeom prst="rect">
            <a:avLst/>
          </a:prstGeom>
        </p:spPr>
        <p:txBody>
          <a:bodyPr wrap="square">
            <a:spAutoFit/>
          </a:bodyPr>
          <a:lstStyle/>
          <a:p>
            <a:r>
              <a:rPr lang="ru-RU" b="1" dirty="0" smtClean="0">
                <a:solidFill>
                  <a:srgbClr val="C00000"/>
                </a:solidFill>
                <a:latin typeface="Arial" panose="020B0604020202020204" pitchFamily="34" charset="0"/>
                <a:cs typeface="Arial" panose="020B0604020202020204" pitchFamily="34" charset="0"/>
              </a:rPr>
              <a:t>ОШ“Стефан Немања“ </a:t>
            </a:r>
          </a:p>
          <a:p>
            <a:r>
              <a:rPr lang="ru-RU" b="1" dirty="0" smtClean="0">
                <a:solidFill>
                  <a:srgbClr val="C00000"/>
                </a:solidFill>
                <a:latin typeface="Arial" panose="020B0604020202020204" pitchFamily="34" charset="0"/>
                <a:cs typeface="Arial" panose="020B0604020202020204" pitchFamily="34" charset="0"/>
              </a:rPr>
              <a:t>Meстo: Нови Пазар</a:t>
            </a:r>
          </a:p>
          <a:p>
            <a:r>
              <a:rPr lang="ru-RU" b="1" dirty="0" smtClean="0">
                <a:solidFill>
                  <a:srgbClr val="C00000"/>
                </a:solidFill>
                <a:latin typeface="Arial" panose="020B0604020202020204" pitchFamily="34" charset="0"/>
                <a:cs typeface="Arial" panose="020B0604020202020204" pitchFamily="34" charset="0"/>
              </a:rPr>
              <a:t>Држава: Република Србија</a:t>
            </a:r>
          </a:p>
          <a:p>
            <a:r>
              <a:rPr lang="ru-RU" b="1" dirty="0" smtClean="0">
                <a:solidFill>
                  <a:srgbClr val="C00000"/>
                </a:solidFill>
                <a:latin typeface="Arial" panose="020B0604020202020204" pitchFamily="34" charset="0"/>
                <a:cs typeface="Arial" panose="020B0604020202020204" pitchFamily="34" charset="0"/>
              </a:rPr>
              <a:t>Ученици млађих разреда </a:t>
            </a:r>
          </a:p>
          <a:p>
            <a:r>
              <a:rPr lang="ru-RU" b="1" dirty="0" smtClean="0">
                <a:solidFill>
                  <a:srgbClr val="C00000"/>
                </a:solidFill>
                <a:latin typeface="Arial" panose="020B0604020202020204" pitchFamily="34" charset="0"/>
                <a:cs typeface="Arial" panose="020B0604020202020204" pitchFamily="34" charset="0"/>
              </a:rPr>
              <a:t>Изложба радова </a:t>
            </a:r>
            <a:endParaRPr lang="ru-RU" b="1" dirty="0">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444" y="4335936"/>
            <a:ext cx="3981455" cy="233156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3300" y="196222"/>
            <a:ext cx="4018085" cy="258507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2400" y="3662027"/>
            <a:ext cx="5244319" cy="3005473"/>
          </a:xfrm>
          <a:prstGeom prst="rect">
            <a:avLst/>
          </a:prstGeom>
        </p:spPr>
      </p:pic>
    </p:spTree>
    <p:extLst>
      <p:ext uri="{BB962C8B-B14F-4D97-AF65-F5344CB8AC3E}">
        <p14:creationId xmlns:p14="http://schemas.microsoft.com/office/powerpoint/2010/main" val="26865433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99452" y="0"/>
            <a:ext cx="11788726" cy="3693319"/>
          </a:xfrm>
          <a:prstGeom prst="rect">
            <a:avLst/>
          </a:prstGeom>
        </p:spPr>
        <p:txBody>
          <a:bodyPr wrap="square">
            <a:spAutoFit/>
          </a:bodyPr>
          <a:lstStyle/>
          <a:p>
            <a:endParaRPr lang="sr-Latn-RS" b="1" dirty="0" smtClean="0">
              <a:solidFill>
                <a:srgbClr val="7030A0"/>
              </a:solidFill>
              <a:latin typeface="Arial" panose="020B0604020202020204" pitchFamily="34" charset="0"/>
              <a:cs typeface="Arial" panose="020B0604020202020204" pitchFamily="34" charset="0"/>
            </a:endParaRPr>
          </a:p>
          <a:p>
            <a:r>
              <a:rPr lang="sr-Latn-RS" b="1" dirty="0" smtClean="0">
                <a:solidFill>
                  <a:srgbClr val="7030A0"/>
                </a:solidFill>
                <a:latin typeface="Arial" panose="020B0604020202020204" pitchFamily="34" charset="0"/>
                <a:cs typeface="Arial" panose="020B0604020202020204" pitchFamily="34" charset="0"/>
              </a:rPr>
              <a:t>OU</a:t>
            </a:r>
            <a:r>
              <a:rPr lang="sr-Latn-RS" b="1" dirty="0">
                <a:solidFill>
                  <a:srgbClr val="7030A0"/>
                </a:solidFill>
                <a:latin typeface="Arial" panose="020B0604020202020204" pitchFamily="34" charset="0"/>
                <a:cs typeface="Arial" panose="020B0604020202020204" pitchFamily="34" charset="0"/>
              </a:rPr>
              <a:t>: „Todor Angelevski“</a:t>
            </a:r>
          </a:p>
          <a:p>
            <a:r>
              <a:rPr lang="sr-Latn-RS" b="1" dirty="0">
                <a:solidFill>
                  <a:srgbClr val="7030A0"/>
                </a:solidFill>
                <a:latin typeface="Arial" panose="020B0604020202020204" pitchFamily="34" charset="0"/>
                <a:cs typeface="Arial" panose="020B0604020202020204" pitchFamily="34" charset="0"/>
              </a:rPr>
              <a:t>Mesto: Bitola</a:t>
            </a:r>
          </a:p>
          <a:p>
            <a:r>
              <a:rPr lang="sr-Latn-RS" b="1" dirty="0">
                <a:solidFill>
                  <a:srgbClr val="7030A0"/>
                </a:solidFill>
                <a:latin typeface="Arial" panose="020B0604020202020204" pitchFamily="34" charset="0"/>
                <a:cs typeface="Arial" panose="020B0604020202020204" pitchFamily="34" charset="0"/>
              </a:rPr>
              <a:t>Država: Republika severna Makedonija</a:t>
            </a:r>
          </a:p>
          <a:p>
            <a:endParaRPr lang="sr-Latn-RS" b="1" dirty="0" smtClean="0">
              <a:solidFill>
                <a:srgbClr val="7030A0"/>
              </a:solidFill>
              <a:latin typeface="Arial" panose="020B0604020202020204" pitchFamily="34" charset="0"/>
              <a:cs typeface="Arial" panose="020B0604020202020204" pitchFamily="34" charset="0"/>
            </a:endParaRPr>
          </a:p>
          <a:p>
            <a:r>
              <a:rPr lang="sr-Latn-RS" b="1" dirty="0" smtClean="0">
                <a:solidFill>
                  <a:srgbClr val="7030A0"/>
                </a:solidFill>
                <a:latin typeface="Arial" panose="020B0604020202020204" pitchFamily="34" charset="0"/>
                <a:cs typeface="Arial" panose="020B0604020202020204" pitchFamily="34" charset="0"/>
              </a:rPr>
              <a:t>Nastavnik koordinator Mirjana Kimeva </a:t>
            </a:r>
          </a:p>
          <a:p>
            <a:r>
              <a:rPr lang="sr-Latn-RS" b="1" dirty="0" smtClean="0">
                <a:solidFill>
                  <a:srgbClr val="7030A0"/>
                </a:solidFill>
                <a:latin typeface="Arial" panose="020B0604020202020204" pitchFamily="34" charset="0"/>
                <a:cs typeface="Arial" panose="020B0604020202020204" pitchFamily="34" charset="0"/>
              </a:rPr>
              <a:t>III/4 odd.</a:t>
            </a:r>
          </a:p>
          <a:p>
            <a:r>
              <a:rPr lang="sr-Latn-RS" b="1" dirty="0" smtClean="0">
                <a:solidFill>
                  <a:srgbClr val="7030A0"/>
                </a:solidFill>
                <a:latin typeface="Arial" panose="020B0604020202020204" pitchFamily="34" charset="0"/>
                <a:cs typeface="Arial" panose="020B0604020202020204" pitchFamily="34" charset="0"/>
              </a:rPr>
              <a:t>„Vselenata na dofat"</a:t>
            </a:r>
            <a:endParaRPr lang="sr-Cyrl-RS" b="1" dirty="0" smtClean="0">
              <a:solidFill>
                <a:srgbClr val="7030A0"/>
              </a:solidFill>
              <a:latin typeface="Arial" panose="020B0604020202020204" pitchFamily="34" charset="0"/>
              <a:cs typeface="Arial" panose="020B0604020202020204" pitchFamily="34" charset="0"/>
            </a:endParaRPr>
          </a:p>
          <a:p>
            <a:endParaRPr lang="sr-Latn-RS" b="1" dirty="0" smtClean="0">
              <a:solidFill>
                <a:srgbClr val="7030A0"/>
              </a:solidFill>
              <a:latin typeface="Arial" panose="020B0604020202020204" pitchFamily="34" charset="0"/>
              <a:cs typeface="Arial" panose="020B0604020202020204" pitchFamily="34" charset="0"/>
            </a:endParaRPr>
          </a:p>
          <a:p>
            <a:r>
              <a:rPr lang="sr-Latn-RS" b="1" dirty="0" smtClean="0">
                <a:solidFill>
                  <a:srgbClr val="7030A0"/>
                </a:solidFill>
                <a:latin typeface="Arial" panose="020B0604020202020204" pitchFamily="34" charset="0"/>
                <a:cs typeface="Arial" panose="020B0604020202020204" pitchFamily="34" charset="0"/>
              </a:rPr>
              <a:t>Ucenicite rabotea preku crtez se izrazija (Vselenata na Dofat) koi napravija kolaz za Mesecinata</a:t>
            </a:r>
            <a:endParaRPr lang="sr-Cyrl-RS" b="1" dirty="0" smtClean="0">
              <a:solidFill>
                <a:srgbClr val="7030A0"/>
              </a:solidFill>
              <a:latin typeface="Arial" panose="020B0604020202020204" pitchFamily="34" charset="0"/>
              <a:cs typeface="Arial" panose="020B0604020202020204" pitchFamily="34" charset="0"/>
            </a:endParaRPr>
          </a:p>
          <a:p>
            <a:r>
              <a:rPr lang="sr-Latn-RS" b="1" dirty="0" smtClean="0">
                <a:solidFill>
                  <a:srgbClr val="7030A0"/>
                </a:solidFill>
                <a:latin typeface="Arial" panose="020B0604020202020204" pitchFamily="34" charset="0"/>
                <a:cs typeface="Arial" panose="020B0604020202020204" pitchFamily="34" charset="0"/>
              </a:rPr>
              <a:t> (Mojot dom na mesecinata ).</a:t>
            </a:r>
          </a:p>
          <a:p>
            <a:endParaRPr lang="sr-Latn-RS" b="1" dirty="0" smtClean="0">
              <a:solidFill>
                <a:srgbClr val="7030A0"/>
              </a:solidFill>
              <a:latin typeface="Arial" panose="020B0604020202020204" pitchFamily="34" charset="0"/>
              <a:cs typeface="Arial" panose="020B0604020202020204" pitchFamily="34" charset="0"/>
            </a:endParaRPr>
          </a:p>
          <a:p>
            <a:r>
              <a:rPr lang="sr-Latn-RS" b="1" dirty="0" smtClean="0">
                <a:solidFill>
                  <a:srgbClr val="7030A0"/>
                </a:solidFill>
                <a:latin typeface="Arial" panose="020B0604020202020204" pitchFamily="34" charset="0"/>
                <a:cs typeface="Arial" panose="020B0604020202020204" pitchFamily="34" charset="0"/>
              </a:rPr>
              <a:t>Izrabotija famer Pat do Mesecinata, Soncev sistem</a:t>
            </a:r>
            <a:endParaRPr lang="sr-Latn-RS" b="1" dirty="0">
              <a:solidFill>
                <a:srgbClr val="7030A0"/>
              </a:solidFill>
              <a:latin typeface="Arial" panose="020B0604020202020204" pitchFamily="34" charset="0"/>
              <a:cs typeface="Arial" panose="020B0604020202020204" pitchFamily="34" charset="0"/>
            </a:endParaRPr>
          </a:p>
        </p:txBody>
      </p:sp>
      <p:sp>
        <p:nvSpPr>
          <p:cNvPr id="4" name="Rectangle 3"/>
          <p:cNvSpPr/>
          <p:nvPr/>
        </p:nvSpPr>
        <p:spPr>
          <a:xfrm>
            <a:off x="417396" y="1152934"/>
            <a:ext cx="3172663" cy="369332"/>
          </a:xfrm>
          <a:prstGeom prst="rect">
            <a:avLst/>
          </a:prstGeom>
        </p:spPr>
        <p:txBody>
          <a:bodyPr wrap="none">
            <a:spAutoFit/>
          </a:bodyPr>
          <a:lstStyle/>
          <a:p>
            <a:r>
              <a:rPr lang="sr-Latn-RS" b="1" dirty="0" smtClean="0">
                <a:solidFill>
                  <a:srgbClr val="7030A0"/>
                </a:solidFill>
                <a:latin typeface="Arial" panose="020B0604020202020204" pitchFamily="34" charset="0"/>
                <a:cs typeface="Arial" panose="020B0604020202020204" pitchFamily="34" charset="0"/>
              </a:rPr>
              <a:t>Mile i Gordana Georgiovski</a:t>
            </a:r>
            <a:endParaRPr lang="sr-Latn-RS" b="1" dirty="0">
              <a:solidFill>
                <a:srgbClr val="7030A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279" y="3990048"/>
            <a:ext cx="1655664" cy="2207552"/>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7333" r="1813"/>
          <a:stretch/>
        </p:blipFill>
        <p:spPr>
          <a:xfrm>
            <a:off x="7691793" y="357904"/>
            <a:ext cx="1953880" cy="195732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1400" y="146465"/>
            <a:ext cx="1721827" cy="229576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0622" y="3963813"/>
            <a:ext cx="1809478" cy="241263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2779" y="4051223"/>
            <a:ext cx="3032852" cy="227464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94594" y="4051223"/>
            <a:ext cx="3192630" cy="2610450"/>
          </a:xfrm>
          <a:prstGeom prst="rect">
            <a:avLst/>
          </a:prstGeom>
        </p:spPr>
      </p:pic>
    </p:spTree>
    <p:extLst>
      <p:ext uri="{BB962C8B-B14F-4D97-AF65-F5344CB8AC3E}">
        <p14:creationId xmlns:p14="http://schemas.microsoft.com/office/powerpoint/2010/main" val="2992540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3155022" y="376702"/>
            <a:ext cx="4815840" cy="1754326"/>
          </a:xfrm>
          <a:prstGeom prst="rect">
            <a:avLst/>
          </a:prstGeom>
        </p:spPr>
        <p:txBody>
          <a:bodyPr wrap="square">
            <a:spAutoFit/>
          </a:bodyPr>
          <a:lstStyle/>
          <a:p>
            <a:r>
              <a:rPr lang="sr-Latn-RS" b="1" dirty="0" smtClean="0">
                <a:solidFill>
                  <a:srgbClr val="0070C0"/>
                </a:solidFill>
                <a:latin typeface="Arial" panose="020B0604020202020204" pitchFamily="34" charset="0"/>
                <a:cs typeface="Arial" panose="020B0604020202020204" pitchFamily="34" charset="0"/>
              </a:rPr>
              <a:t>OU: Todor Angelevski</a:t>
            </a:r>
          </a:p>
          <a:p>
            <a:r>
              <a:rPr lang="sr-Latn-RS" b="1" dirty="0" smtClean="0">
                <a:solidFill>
                  <a:srgbClr val="0070C0"/>
                </a:solidFill>
                <a:latin typeface="Arial" panose="020B0604020202020204" pitchFamily="34" charset="0"/>
                <a:cs typeface="Arial" panose="020B0604020202020204" pitchFamily="34" charset="0"/>
              </a:rPr>
              <a:t>Mesto: Bitola</a:t>
            </a:r>
            <a:endParaRPr lang="sr-Latn-RS" b="1" dirty="0">
              <a:solidFill>
                <a:srgbClr val="0070C0"/>
              </a:solidFill>
              <a:latin typeface="Arial" panose="020B0604020202020204" pitchFamily="34" charset="0"/>
              <a:cs typeface="Arial" panose="020B0604020202020204" pitchFamily="34" charset="0"/>
            </a:endParaRPr>
          </a:p>
          <a:p>
            <a:r>
              <a:rPr lang="sr-Latn-RS" b="1" dirty="0" smtClean="0">
                <a:solidFill>
                  <a:srgbClr val="0070C0"/>
                </a:solidFill>
                <a:latin typeface="Arial" panose="020B0604020202020204" pitchFamily="34" charset="0"/>
                <a:cs typeface="Arial" panose="020B0604020202020204" pitchFamily="34" charset="0"/>
              </a:rPr>
              <a:t>Država:  Republika severna Makedonija</a:t>
            </a:r>
          </a:p>
          <a:p>
            <a:endParaRPr lang="sr-Latn-RS" b="1" dirty="0">
              <a:solidFill>
                <a:srgbClr val="0070C0"/>
              </a:solidFill>
              <a:latin typeface="Arial" panose="020B0604020202020204" pitchFamily="34" charset="0"/>
              <a:cs typeface="Arial" panose="020B0604020202020204" pitchFamily="34" charset="0"/>
            </a:endParaRPr>
          </a:p>
          <a:p>
            <a:endParaRPr lang="sr-Latn-RS" b="1" dirty="0" smtClean="0">
              <a:solidFill>
                <a:srgbClr val="0070C0"/>
              </a:solidFill>
              <a:latin typeface="Arial" panose="020B0604020202020204" pitchFamily="34" charset="0"/>
              <a:cs typeface="Arial" panose="020B0604020202020204" pitchFamily="34" charset="0"/>
            </a:endParaRPr>
          </a:p>
          <a:p>
            <a:r>
              <a:rPr lang="sr-Latn-RS" dirty="0" smtClean="0">
                <a:solidFill>
                  <a:srgbClr val="0070C0"/>
                </a:solidFill>
                <a:latin typeface="Arial" panose="020B0604020202020204" pitchFamily="34" charset="0"/>
                <a:cs typeface="Arial" panose="020B0604020202020204" pitchFamily="34" charset="0"/>
              </a:rPr>
              <a:t>Nastavnik Tanja Markovska</a:t>
            </a:r>
            <a:endParaRPr lang="sr-Latn-RS" dirty="0">
              <a:solidFill>
                <a:srgbClr val="0070C0"/>
              </a:solidFill>
              <a:latin typeface="Arial" panose="020B0604020202020204" pitchFamily="34" charset="0"/>
              <a:cs typeface="Arial" panose="020B0604020202020204" pitchFamily="34" charset="0"/>
            </a:endParaRPr>
          </a:p>
        </p:txBody>
      </p:sp>
      <p:sp>
        <p:nvSpPr>
          <p:cNvPr id="3" name="Rectangle 2"/>
          <p:cNvSpPr/>
          <p:nvPr/>
        </p:nvSpPr>
        <p:spPr>
          <a:xfrm>
            <a:off x="3349674" y="1473522"/>
            <a:ext cx="1210652" cy="369332"/>
          </a:xfrm>
          <a:prstGeom prst="rect">
            <a:avLst/>
          </a:prstGeom>
        </p:spPr>
        <p:txBody>
          <a:bodyPr wrap="none">
            <a:spAutoFit/>
          </a:bodyPr>
          <a:lstStyle/>
          <a:p>
            <a:r>
              <a:rPr lang="sr-Latn-RS" dirty="0" smtClean="0">
                <a:solidFill>
                  <a:srgbClr val="3F66AB"/>
                </a:solidFill>
                <a:latin typeface="Arial" panose="020B0604020202020204" pitchFamily="34" charset="0"/>
                <a:cs typeface="Arial" panose="020B0604020202020204" pitchFamily="34" charset="0"/>
              </a:rPr>
              <a:t>IV- 4 odd.</a:t>
            </a:r>
            <a:endParaRPr lang="sr-Latn-RS" dirty="0">
              <a:solidFill>
                <a:srgbClr val="3F66AB"/>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649" y="615784"/>
            <a:ext cx="2759717" cy="25211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6075" y="2268919"/>
            <a:ext cx="2798175" cy="222688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649" y="4379511"/>
            <a:ext cx="3016373" cy="2262280"/>
          </a:xfrm>
          <a:prstGeom prst="rect">
            <a:avLst/>
          </a:prstGeom>
        </p:spPr>
      </p:pic>
      <p:sp>
        <p:nvSpPr>
          <p:cNvPr id="7" name="Rectangle 6"/>
          <p:cNvSpPr/>
          <p:nvPr/>
        </p:nvSpPr>
        <p:spPr>
          <a:xfrm>
            <a:off x="6064250" y="2478010"/>
            <a:ext cx="5213350" cy="1200329"/>
          </a:xfrm>
          <a:prstGeom prst="rect">
            <a:avLst/>
          </a:prstGeom>
        </p:spPr>
        <p:txBody>
          <a:bodyPr wrap="square">
            <a:spAutoFit/>
          </a:bodyPr>
          <a:lstStyle/>
          <a:p>
            <a:r>
              <a:rPr lang="sr-Latn-RS" dirty="0">
                <a:solidFill>
                  <a:srgbClr val="002060"/>
                </a:solidFill>
                <a:latin typeface="Arial" panose="020B0604020202020204" pitchFamily="34" charset="0"/>
                <a:cs typeface="Arial" panose="020B0604020202020204" pitchFamily="34" charset="0"/>
              </a:rPr>
              <a:t>Ucenicite od V/4 </a:t>
            </a:r>
            <a:r>
              <a:rPr lang="sr-Latn-RS" dirty="0" smtClean="0">
                <a:solidFill>
                  <a:srgbClr val="002060"/>
                </a:solidFill>
                <a:latin typeface="Arial" panose="020B0604020202020204" pitchFamily="34" charset="0"/>
                <a:cs typeface="Arial" panose="020B0604020202020204" pitchFamily="34" charset="0"/>
              </a:rPr>
              <a:t> zaedno </a:t>
            </a:r>
            <a:r>
              <a:rPr lang="sr-Latn-RS" dirty="0">
                <a:solidFill>
                  <a:srgbClr val="002060"/>
                </a:solidFill>
                <a:latin typeface="Arial" panose="020B0604020202020204" pitchFamily="34" charset="0"/>
                <a:cs typeface="Arial" panose="020B0604020202020204" pitchFamily="34" charset="0"/>
              </a:rPr>
              <a:t>so nivnata </a:t>
            </a:r>
            <a:endParaRPr lang="sr-Latn-RS" dirty="0" smtClean="0">
              <a:solidFill>
                <a:srgbClr val="002060"/>
              </a:solidFill>
              <a:latin typeface="Arial" panose="020B0604020202020204" pitchFamily="34" charset="0"/>
              <a:cs typeface="Arial" panose="020B0604020202020204" pitchFamily="34" charset="0"/>
            </a:endParaRPr>
          </a:p>
          <a:p>
            <a:r>
              <a:rPr lang="sr-Latn-RS" dirty="0" smtClean="0">
                <a:solidFill>
                  <a:srgbClr val="7030A0"/>
                </a:solidFill>
                <a:latin typeface="Arial" panose="020B0604020202020204" pitchFamily="34" charset="0"/>
                <a:cs typeface="Arial" panose="020B0604020202020204" pitchFamily="34" charset="0"/>
              </a:rPr>
              <a:t>nastavnicka </a:t>
            </a:r>
            <a:r>
              <a:rPr lang="sr-Latn-RS" dirty="0">
                <a:solidFill>
                  <a:srgbClr val="7030A0"/>
                </a:solidFill>
                <a:latin typeface="Arial" panose="020B0604020202020204" pitchFamily="34" charset="0"/>
                <a:cs typeface="Arial" panose="020B0604020202020204" pitchFamily="34" charset="0"/>
              </a:rPr>
              <a:t>Dona </a:t>
            </a:r>
            <a:r>
              <a:rPr lang="sr-Latn-RS" dirty="0" smtClean="0">
                <a:solidFill>
                  <a:srgbClr val="7030A0"/>
                </a:solidFill>
                <a:latin typeface="Arial" panose="020B0604020202020204" pitchFamily="34" charset="0"/>
                <a:cs typeface="Arial" panose="020B0604020202020204" pitchFamily="34" charset="0"/>
              </a:rPr>
              <a:t>Micevska. </a:t>
            </a:r>
          </a:p>
          <a:p>
            <a:r>
              <a:rPr lang="sr-Latn-RS" dirty="0" smtClean="0">
                <a:solidFill>
                  <a:srgbClr val="002060"/>
                </a:solidFill>
                <a:latin typeface="Arial" panose="020B0604020202020204" pitchFamily="34" charset="0"/>
                <a:cs typeface="Arial" panose="020B0604020202020204" pitchFamily="34" charset="0"/>
              </a:rPr>
              <a:t>Aktivno </a:t>
            </a:r>
            <a:r>
              <a:rPr lang="sr-Latn-RS" dirty="0">
                <a:solidFill>
                  <a:srgbClr val="002060"/>
                </a:solidFill>
                <a:latin typeface="Arial" panose="020B0604020202020204" pitchFamily="34" charset="0"/>
                <a:cs typeface="Arial" panose="020B0604020202020204" pitchFamily="34" charset="0"/>
              </a:rPr>
              <a:t>se vklucija vo odbelezuvanj na Svetskata nedela na vselenata.</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1700" y="4284567"/>
            <a:ext cx="1774825" cy="236643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5303" y="4361403"/>
            <a:ext cx="3028915" cy="2271687"/>
          </a:xfrm>
          <a:prstGeom prst="rect">
            <a:avLst/>
          </a:prstGeom>
        </p:spPr>
      </p:pic>
    </p:spTree>
    <p:extLst>
      <p:ext uri="{BB962C8B-B14F-4D97-AF65-F5344CB8AC3E}">
        <p14:creationId xmlns:p14="http://schemas.microsoft.com/office/powerpoint/2010/main" val="33532154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654104" y="1235168"/>
            <a:ext cx="5547361" cy="2031325"/>
          </a:xfrm>
          <a:prstGeom prst="rect">
            <a:avLst/>
          </a:prstGeom>
        </p:spPr>
        <p:txBody>
          <a:bodyPr wrap="square">
            <a:spAutoFit/>
          </a:bodyPr>
          <a:lstStyle/>
          <a:p>
            <a:r>
              <a:rPr lang="sr-Latn-RS" b="1" dirty="0" smtClean="0">
                <a:solidFill>
                  <a:srgbClr val="0070C0"/>
                </a:solidFill>
                <a:latin typeface="Arial" panose="020B0604020202020204" pitchFamily="34" charset="0"/>
                <a:cs typeface="Arial" panose="020B0604020202020204" pitchFamily="34" charset="0"/>
              </a:rPr>
              <a:t>O</a:t>
            </a:r>
            <a:r>
              <a:rPr lang="sr-Cyrl-RS" b="1" dirty="0" smtClean="0">
                <a:solidFill>
                  <a:srgbClr val="0070C0"/>
                </a:solidFill>
                <a:latin typeface="Arial" panose="020B0604020202020204" pitchFamily="34" charset="0"/>
                <a:cs typeface="Arial" panose="020B0604020202020204" pitchFamily="34" charset="0"/>
              </a:rPr>
              <a:t>Ш“Јоца Милосављевић“</a:t>
            </a:r>
          </a:p>
          <a:p>
            <a:r>
              <a:rPr lang="sr-Cyrl-RS" b="1" dirty="0" smtClean="0">
                <a:solidFill>
                  <a:srgbClr val="0070C0"/>
                </a:solidFill>
                <a:latin typeface="Arial" panose="020B0604020202020204" pitchFamily="34" charset="0"/>
                <a:cs typeface="Arial" panose="020B0604020202020204" pitchFamily="34" charset="0"/>
              </a:rPr>
              <a:t>Место: Багрдан Јагодина</a:t>
            </a:r>
          </a:p>
          <a:p>
            <a:r>
              <a:rPr lang="sr-Cyrl-RS" b="1" dirty="0">
                <a:solidFill>
                  <a:srgbClr val="0070C0"/>
                </a:solidFill>
                <a:latin typeface="Arial" panose="020B0604020202020204" pitchFamily="34" charset="0"/>
                <a:cs typeface="Arial" panose="020B0604020202020204" pitchFamily="34" charset="0"/>
              </a:rPr>
              <a:t>Држава: Република Србија</a:t>
            </a:r>
          </a:p>
          <a:p>
            <a:endParaRPr lang="sr-Cyrl-RS" b="1" dirty="0" smtClean="0">
              <a:solidFill>
                <a:srgbClr val="0070C0"/>
              </a:solidFill>
              <a:latin typeface="Arial" panose="020B0604020202020204" pitchFamily="34" charset="0"/>
              <a:cs typeface="Arial" panose="020B0604020202020204" pitchFamily="34" charset="0"/>
            </a:endParaRPr>
          </a:p>
          <a:p>
            <a:r>
              <a:rPr lang="sr-Cyrl-RS" b="1" dirty="0" smtClean="0">
                <a:solidFill>
                  <a:srgbClr val="0070C0"/>
                </a:solidFill>
                <a:latin typeface="Arial" panose="020B0604020202020204" pitchFamily="34" charset="0"/>
                <a:cs typeface="Arial" panose="020B0604020202020204" pitchFamily="34" charset="0"/>
              </a:rPr>
              <a:t>Ученици из ИО Стрижило, Милошево и Ловци</a:t>
            </a:r>
          </a:p>
          <a:p>
            <a:r>
              <a:rPr lang="sr-Cyrl-RS" b="1" dirty="0" smtClean="0">
                <a:solidFill>
                  <a:srgbClr val="0070C0"/>
                </a:solidFill>
                <a:latin typeface="Arial" panose="020B0604020202020204" pitchFamily="34" charset="0"/>
                <a:cs typeface="Arial" panose="020B0604020202020204" pitchFamily="34" charset="0"/>
              </a:rPr>
              <a:t>Учитељиц</a:t>
            </a:r>
            <a:r>
              <a:rPr lang="sr-Latn-RS" b="1" dirty="0" smtClean="0">
                <a:solidFill>
                  <a:srgbClr val="0070C0"/>
                </a:solidFill>
                <a:latin typeface="Arial" panose="020B0604020202020204" pitchFamily="34" charset="0"/>
                <a:cs typeface="Arial" panose="020B0604020202020204" pitchFamily="34" charset="0"/>
              </a:rPr>
              <a:t>e</a:t>
            </a:r>
            <a:r>
              <a:rPr lang="sr-Cyrl-RS" b="1" dirty="0" smtClean="0">
                <a:solidFill>
                  <a:srgbClr val="0070C0"/>
                </a:solidFill>
                <a:latin typeface="Arial" panose="020B0604020202020204" pitchFamily="34" charset="0"/>
                <a:cs typeface="Arial" panose="020B0604020202020204" pitchFamily="34" charset="0"/>
              </a:rPr>
              <a:t> Драганка Димитријевић,</a:t>
            </a:r>
          </a:p>
          <a:p>
            <a:r>
              <a:rPr lang="sr-Cyrl-RS" b="1" dirty="0" smtClean="0">
                <a:solidFill>
                  <a:srgbClr val="0070C0"/>
                </a:solidFill>
                <a:latin typeface="Arial" panose="020B0604020202020204" pitchFamily="34" charset="0"/>
                <a:cs typeface="Arial" panose="020B0604020202020204" pitchFamily="34" charset="0"/>
              </a:rPr>
              <a:t> Славица Јовановић и Зорица Јанковић</a:t>
            </a:r>
            <a:endParaRPr lang="sr-Cyrl-RS" b="1" dirty="0">
              <a:solidFill>
                <a:srgbClr val="0070C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299" y="4124471"/>
            <a:ext cx="2725745" cy="204430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00" y="343085"/>
            <a:ext cx="1859435" cy="247924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064" y="4124471"/>
            <a:ext cx="1754871" cy="23398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4101" y="4124471"/>
            <a:ext cx="4330700" cy="2436019"/>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7795" t="25179" r="6513" b="5897"/>
          <a:stretch/>
        </p:blipFill>
        <p:spPr>
          <a:xfrm>
            <a:off x="8201465" y="139700"/>
            <a:ext cx="3832578" cy="2565400"/>
          </a:xfrm>
          <a:prstGeom prst="rect">
            <a:avLst/>
          </a:prstGeom>
        </p:spPr>
      </p:pic>
    </p:spTree>
    <p:extLst>
      <p:ext uri="{BB962C8B-B14F-4D97-AF65-F5344CB8AC3E}">
        <p14:creationId xmlns:p14="http://schemas.microsoft.com/office/powerpoint/2010/main" val="7853189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2026" b="19795"/>
          <a:stretch/>
        </p:blipFill>
        <p:spPr>
          <a:xfrm rot="21103898">
            <a:off x="796963" y="4517356"/>
            <a:ext cx="1323408" cy="1849525"/>
          </a:xfrm>
          <a:prstGeom prst="rect">
            <a:avLst/>
          </a:prstGeom>
        </p:spPr>
      </p:pic>
      <p:sp>
        <p:nvSpPr>
          <p:cNvPr id="3" name="Rectangle 2"/>
          <p:cNvSpPr/>
          <p:nvPr/>
        </p:nvSpPr>
        <p:spPr>
          <a:xfrm>
            <a:off x="3174610" y="240715"/>
            <a:ext cx="6096000" cy="3139321"/>
          </a:xfrm>
          <a:prstGeom prst="rect">
            <a:avLst/>
          </a:prstGeom>
        </p:spPr>
        <p:txBody>
          <a:bodyPr>
            <a:spAutoFit/>
          </a:bodyPr>
          <a:lstStyle/>
          <a:p>
            <a:r>
              <a:rPr lang="ru-RU" b="1" dirty="0">
                <a:solidFill>
                  <a:srgbClr val="C00000"/>
                </a:solidFill>
                <a:latin typeface="Arial" panose="020B0604020202020204" pitchFamily="34" charset="0"/>
                <a:cs typeface="Arial" panose="020B0604020202020204" pitchFamily="34" charset="0"/>
              </a:rPr>
              <a:t>ОШ“19.октобар“ Маршић</a:t>
            </a:r>
          </a:p>
          <a:p>
            <a:r>
              <a:rPr lang="ru-RU" b="1" dirty="0">
                <a:solidFill>
                  <a:srgbClr val="C00000"/>
                </a:solidFill>
                <a:latin typeface="Arial" panose="020B0604020202020204" pitchFamily="34" charset="0"/>
                <a:cs typeface="Arial" panose="020B0604020202020204" pitchFamily="34" charset="0"/>
              </a:rPr>
              <a:t>Место: Д</a:t>
            </a:r>
            <a:r>
              <a:rPr lang="ru-RU" b="1" dirty="0" smtClean="0">
                <a:solidFill>
                  <a:srgbClr val="C00000"/>
                </a:solidFill>
                <a:latin typeface="Arial" panose="020B0604020202020204" pitchFamily="34" charset="0"/>
                <a:cs typeface="Arial" panose="020B0604020202020204" pitchFamily="34" charset="0"/>
              </a:rPr>
              <a:t>ом културе </a:t>
            </a:r>
            <a:r>
              <a:rPr lang="ru-RU" b="1" dirty="0">
                <a:solidFill>
                  <a:srgbClr val="C00000"/>
                </a:solidFill>
                <a:latin typeface="Arial" panose="020B0604020202020204" pitchFamily="34" charset="0"/>
                <a:cs typeface="Arial" panose="020B0604020202020204" pitchFamily="34" charset="0"/>
              </a:rPr>
              <a:t>Д. Комарице</a:t>
            </a:r>
          </a:p>
          <a:p>
            <a:endParaRPr lang="ru-RU" b="1" dirty="0">
              <a:solidFill>
                <a:srgbClr val="C00000"/>
              </a:solidFill>
              <a:latin typeface="Arial" panose="020B0604020202020204" pitchFamily="34" charset="0"/>
              <a:cs typeface="Arial" panose="020B0604020202020204" pitchFamily="34" charset="0"/>
            </a:endParaRPr>
          </a:p>
          <a:p>
            <a:r>
              <a:rPr lang="ru-RU" b="1" dirty="0">
                <a:solidFill>
                  <a:srgbClr val="C00000"/>
                </a:solidFill>
                <a:latin typeface="Arial" panose="020B0604020202020204" pitchFamily="34" charset="0"/>
                <a:cs typeface="Arial" panose="020B0604020202020204" pitchFamily="34" charset="0"/>
              </a:rPr>
              <a:t>Држава: Република </a:t>
            </a:r>
            <a:r>
              <a:rPr lang="ru-RU" b="1" dirty="0" smtClean="0">
                <a:solidFill>
                  <a:srgbClr val="C00000"/>
                </a:solidFill>
                <a:latin typeface="Arial" panose="020B0604020202020204" pitchFamily="34" charset="0"/>
                <a:cs typeface="Arial" panose="020B0604020202020204" pitchFamily="34" charset="0"/>
              </a:rPr>
              <a:t>Србија</a:t>
            </a:r>
            <a:endParaRPr lang="sr-Latn-RS" b="1" dirty="0" smtClean="0">
              <a:solidFill>
                <a:srgbClr val="C00000"/>
              </a:solidFill>
              <a:latin typeface="Arial" panose="020B0604020202020204" pitchFamily="34" charset="0"/>
              <a:cs typeface="Arial" panose="020B0604020202020204" pitchFamily="34" charset="0"/>
            </a:endParaRPr>
          </a:p>
          <a:p>
            <a:endParaRPr lang="ru-RU" b="1" dirty="0">
              <a:solidFill>
                <a:srgbClr val="C00000"/>
              </a:solidFill>
              <a:latin typeface="Arial" panose="020B0604020202020204" pitchFamily="34" charset="0"/>
              <a:cs typeface="Arial" panose="020B0604020202020204" pitchFamily="34" charset="0"/>
            </a:endParaRPr>
          </a:p>
          <a:p>
            <a:r>
              <a:rPr lang="ru-RU" b="1" dirty="0" smtClean="0">
                <a:solidFill>
                  <a:srgbClr val="C00000"/>
                </a:solidFill>
                <a:latin typeface="Arial" panose="020B0604020202020204" pitchFamily="34" charset="0"/>
                <a:cs typeface="Arial" panose="020B0604020202020204" pitchFamily="34" charset="0"/>
              </a:rPr>
              <a:t>Заједнички часови у оквиру пројекта</a:t>
            </a:r>
          </a:p>
          <a:p>
            <a:endParaRPr lang="ru-RU" b="1" dirty="0" smtClean="0">
              <a:solidFill>
                <a:srgbClr val="C00000"/>
              </a:solidFill>
              <a:latin typeface="Arial" panose="020B0604020202020204" pitchFamily="34" charset="0"/>
              <a:cs typeface="Arial" panose="020B0604020202020204" pitchFamily="34" charset="0"/>
            </a:endParaRPr>
          </a:p>
          <a:p>
            <a:r>
              <a:rPr lang="ru-RU" b="1" dirty="0" smtClean="0">
                <a:solidFill>
                  <a:srgbClr val="C00000"/>
                </a:solidFill>
                <a:latin typeface="Arial" panose="020B0604020202020204" pitchFamily="34" charset="0"/>
                <a:cs typeface="Arial" panose="020B0604020202020204" pitchFamily="34" charset="0"/>
              </a:rPr>
              <a:t>Гости ученици, наставници и родитељи ОШ»Јоца Милосављевић» Багрдан Јагодина</a:t>
            </a:r>
            <a:endParaRPr lang="ru-RU" b="1" dirty="0">
              <a:solidFill>
                <a:srgbClr val="C00000"/>
              </a:solidFill>
              <a:latin typeface="Arial" panose="020B0604020202020204" pitchFamily="34" charset="0"/>
              <a:cs typeface="Arial" panose="020B0604020202020204" pitchFamily="34" charset="0"/>
            </a:endParaRPr>
          </a:p>
          <a:p>
            <a:endParaRPr lang="ru-RU" b="1" dirty="0">
              <a:solidFill>
                <a:srgbClr val="C00000"/>
              </a:solidFill>
              <a:latin typeface="Arial" panose="020B0604020202020204" pitchFamily="34" charset="0"/>
              <a:cs typeface="Arial" panose="020B0604020202020204" pitchFamily="34" charset="0"/>
            </a:endParaRPr>
          </a:p>
          <a:p>
            <a:r>
              <a:rPr lang="ru-RU" b="1" dirty="0">
                <a:solidFill>
                  <a:srgbClr val="C00000"/>
                </a:solidFill>
                <a:latin typeface="Arial" panose="020B0604020202020204" pitchFamily="34" charset="0"/>
                <a:cs typeface="Arial" panose="020B0604020202020204" pitchFamily="34" charset="0"/>
              </a:rPr>
              <a:t>координатор  Снежана Вељковић</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39692"/>
          <a:stretch/>
        </p:blipFill>
        <p:spPr>
          <a:xfrm>
            <a:off x="190500" y="1996981"/>
            <a:ext cx="2729718" cy="219497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377" y="3472030"/>
            <a:ext cx="2768300" cy="233187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27692" r="-1662" b="20615"/>
          <a:stretch/>
        </p:blipFill>
        <p:spPr>
          <a:xfrm>
            <a:off x="6604131" y="3530600"/>
            <a:ext cx="1699980" cy="1536700"/>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17795" r="1129"/>
          <a:stretch/>
        </p:blipFill>
        <p:spPr>
          <a:xfrm>
            <a:off x="8963135" y="2668608"/>
            <a:ext cx="2797173" cy="191609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2201" y="85090"/>
            <a:ext cx="2544840" cy="1672037"/>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1" t="15607" r="821"/>
          <a:stretch/>
        </p:blipFill>
        <p:spPr>
          <a:xfrm>
            <a:off x="8845149" y="4800600"/>
            <a:ext cx="3147194" cy="1879599"/>
          </a:xfrm>
          <a:prstGeom prst="rect">
            <a:avLst/>
          </a:prstGeom>
        </p:spPr>
      </p:pic>
      <p:sp>
        <p:nvSpPr>
          <p:cNvPr id="10" name="TextBox 9"/>
          <p:cNvSpPr txBox="1"/>
          <p:nvPr/>
        </p:nvSpPr>
        <p:spPr>
          <a:xfrm>
            <a:off x="10466364" y="1757127"/>
            <a:ext cx="1293944" cy="369332"/>
          </a:xfrm>
          <a:prstGeom prst="rect">
            <a:avLst/>
          </a:prstGeom>
          <a:noFill/>
        </p:spPr>
        <p:txBody>
          <a:bodyPr wrap="none" rtlCol="0">
            <a:spAutoFit/>
          </a:bodyPr>
          <a:lstStyle/>
          <a:p>
            <a:r>
              <a:rPr lang="sr-Cyrl-RS" dirty="0" smtClean="0"/>
              <a:t>04.10.2019.</a:t>
            </a:r>
            <a:endParaRPr lang="sr-Latn-RS" dirty="0"/>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562" y="360556"/>
            <a:ext cx="1443735" cy="1396571"/>
          </a:xfrm>
          <a:prstGeom prst="rect">
            <a:avLst/>
          </a:prstGeom>
        </p:spPr>
      </p:pic>
    </p:spTree>
    <p:extLst>
      <p:ext uri="{BB962C8B-B14F-4D97-AF65-F5344CB8AC3E}">
        <p14:creationId xmlns:p14="http://schemas.microsoft.com/office/powerpoint/2010/main" val="28028244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950" y="457200"/>
            <a:ext cx="3311637" cy="21209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1061" y="457200"/>
            <a:ext cx="2805339" cy="21209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6770" y="3746990"/>
            <a:ext cx="3642510" cy="273188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3500" y="450029"/>
            <a:ext cx="2971800" cy="2128071"/>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18462" r="16450"/>
          <a:stretch/>
        </p:blipFill>
        <p:spPr>
          <a:xfrm>
            <a:off x="4820115" y="3562698"/>
            <a:ext cx="2241085" cy="2916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t="21333" r="587"/>
          <a:stretch/>
        </p:blipFill>
        <p:spPr>
          <a:xfrm>
            <a:off x="1266091" y="3193366"/>
            <a:ext cx="2642767" cy="2788334"/>
          </a:xfrm>
          <a:prstGeom prst="rect">
            <a:avLst/>
          </a:prstGeom>
        </p:spPr>
      </p:pic>
      <p:sp>
        <p:nvSpPr>
          <p:cNvPr id="9" name="TextBox 8"/>
          <p:cNvSpPr txBox="1"/>
          <p:nvPr/>
        </p:nvSpPr>
        <p:spPr>
          <a:xfrm>
            <a:off x="9003323" y="3193366"/>
            <a:ext cx="2065822" cy="369332"/>
          </a:xfrm>
          <a:prstGeom prst="rect">
            <a:avLst/>
          </a:prstGeom>
          <a:noFill/>
        </p:spPr>
        <p:txBody>
          <a:bodyPr wrap="none" rtlCol="0">
            <a:spAutoFit/>
          </a:bodyPr>
          <a:lstStyle/>
          <a:p>
            <a:r>
              <a:rPr lang="sr-Cyrl-RS" b="1" dirty="0" smtClean="0">
                <a:solidFill>
                  <a:srgbClr val="C00000"/>
                </a:solidFill>
                <a:latin typeface="Arial" panose="020B0604020202020204" pitchFamily="34" charset="0"/>
                <a:cs typeface="Arial" panose="020B0604020202020204" pitchFamily="34" charset="0"/>
              </a:rPr>
              <a:t>Тим наставника </a:t>
            </a:r>
            <a:endParaRPr lang="sr-Latn-RS" b="1" dirty="0">
              <a:solidFill>
                <a:srgbClr val="C00000"/>
              </a:solidFill>
              <a:latin typeface="Arial" panose="020B0604020202020204" pitchFamily="34" charset="0"/>
              <a:cs typeface="Arial" panose="020B0604020202020204" pitchFamily="34" charset="0"/>
            </a:endParaRPr>
          </a:p>
        </p:txBody>
      </p:sp>
      <p:sp>
        <p:nvSpPr>
          <p:cNvPr id="10" name="TextBox 9"/>
          <p:cNvSpPr txBox="1"/>
          <p:nvPr/>
        </p:nvSpPr>
        <p:spPr>
          <a:xfrm>
            <a:off x="1045042" y="6109542"/>
            <a:ext cx="2279983" cy="369332"/>
          </a:xfrm>
          <a:prstGeom prst="rect">
            <a:avLst/>
          </a:prstGeom>
          <a:noFill/>
        </p:spPr>
        <p:txBody>
          <a:bodyPr wrap="none" rtlCol="0">
            <a:spAutoFit/>
          </a:bodyPr>
          <a:lstStyle/>
          <a:p>
            <a:r>
              <a:rPr lang="sr-Cyrl-RS" b="1" dirty="0" smtClean="0">
                <a:latin typeface="Arial" panose="020B0604020202020204" pitchFamily="34" charset="0"/>
                <a:cs typeface="Arial" panose="020B0604020202020204" pitchFamily="34" charset="0"/>
              </a:rPr>
              <a:t>Учешће родитеља</a:t>
            </a:r>
            <a:endParaRPr lang="sr-Latn-R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66229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3990536" y="471996"/>
            <a:ext cx="6096000" cy="2031325"/>
          </a:xfrm>
          <a:prstGeom prst="rect">
            <a:avLst/>
          </a:prstGeom>
        </p:spPr>
        <p:txBody>
          <a:bodyPr>
            <a:spAutoFit/>
          </a:bodyPr>
          <a:lstStyle/>
          <a:p>
            <a:r>
              <a:rPr lang="ru-RU" b="1" dirty="0">
                <a:solidFill>
                  <a:srgbClr val="C00000"/>
                </a:solidFill>
                <a:latin typeface="Arial" panose="020B0604020202020204" pitchFamily="34" charset="0"/>
                <a:cs typeface="Arial" panose="020B0604020202020204" pitchFamily="34" charset="0"/>
              </a:rPr>
              <a:t>ОШ“19.октобар“ Маршић</a:t>
            </a:r>
          </a:p>
          <a:p>
            <a:r>
              <a:rPr lang="ru-RU" b="1" dirty="0">
                <a:solidFill>
                  <a:srgbClr val="C00000"/>
                </a:solidFill>
                <a:latin typeface="Arial" panose="020B0604020202020204" pitchFamily="34" charset="0"/>
                <a:cs typeface="Arial" panose="020B0604020202020204" pitchFamily="34" charset="0"/>
              </a:rPr>
              <a:t>Место: ИО Д. Комарице</a:t>
            </a:r>
          </a:p>
          <a:p>
            <a:endParaRPr lang="ru-RU" b="1" dirty="0">
              <a:solidFill>
                <a:srgbClr val="C00000"/>
              </a:solidFill>
              <a:latin typeface="Arial" panose="020B0604020202020204" pitchFamily="34" charset="0"/>
              <a:cs typeface="Arial" panose="020B0604020202020204" pitchFamily="34" charset="0"/>
            </a:endParaRPr>
          </a:p>
          <a:p>
            <a:r>
              <a:rPr lang="ru-RU" b="1" dirty="0">
                <a:solidFill>
                  <a:srgbClr val="C00000"/>
                </a:solidFill>
                <a:latin typeface="Arial" panose="020B0604020202020204" pitchFamily="34" charset="0"/>
                <a:cs typeface="Arial" panose="020B0604020202020204" pitchFamily="34" charset="0"/>
              </a:rPr>
              <a:t>Држава: Република Србија</a:t>
            </a:r>
          </a:p>
          <a:p>
            <a:r>
              <a:rPr lang="ru-RU" b="1" dirty="0">
                <a:solidFill>
                  <a:srgbClr val="C00000"/>
                </a:solidFill>
                <a:latin typeface="Arial" panose="020B0604020202020204" pitchFamily="34" charset="0"/>
                <a:cs typeface="Arial" panose="020B0604020202020204" pitchFamily="34" charset="0"/>
              </a:rPr>
              <a:t>Изабрани ученички радови </a:t>
            </a:r>
            <a:r>
              <a:rPr lang="ru-RU" b="1" dirty="0" smtClean="0">
                <a:solidFill>
                  <a:srgbClr val="C00000"/>
                </a:solidFill>
                <a:latin typeface="Arial" panose="020B0604020202020204" pitchFamily="34" charset="0"/>
                <a:cs typeface="Arial" panose="020B0604020202020204" pitchFamily="34" charset="0"/>
              </a:rPr>
              <a:t> изложба</a:t>
            </a:r>
            <a:endParaRPr lang="ru-RU" b="1" dirty="0">
              <a:solidFill>
                <a:srgbClr val="C00000"/>
              </a:solidFill>
              <a:latin typeface="Arial" panose="020B0604020202020204" pitchFamily="34" charset="0"/>
              <a:cs typeface="Arial" panose="020B0604020202020204" pitchFamily="34" charset="0"/>
            </a:endParaRPr>
          </a:p>
          <a:p>
            <a:endParaRPr lang="ru-RU" b="1" dirty="0">
              <a:solidFill>
                <a:srgbClr val="C00000"/>
              </a:solidFill>
              <a:latin typeface="Arial" panose="020B0604020202020204" pitchFamily="34" charset="0"/>
              <a:cs typeface="Arial" panose="020B0604020202020204" pitchFamily="34" charset="0"/>
            </a:endParaRPr>
          </a:p>
          <a:p>
            <a:r>
              <a:rPr lang="ru-RU" b="1" dirty="0">
                <a:solidFill>
                  <a:srgbClr val="C00000"/>
                </a:solidFill>
                <a:latin typeface="Arial" panose="020B0604020202020204" pitchFamily="34" charset="0"/>
                <a:cs typeface="Arial" panose="020B0604020202020204" pitchFamily="34" charset="0"/>
              </a:rPr>
              <a:t>координатор  Снежана Вељковић</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701" y="485186"/>
            <a:ext cx="3467886" cy="260091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6489" y="325911"/>
            <a:ext cx="3097991" cy="232349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1436" b="25539"/>
          <a:stretch/>
        </p:blipFill>
        <p:spPr>
          <a:xfrm>
            <a:off x="4699000" y="4229280"/>
            <a:ext cx="3340980" cy="218422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5800" y="3873501"/>
            <a:ext cx="3460332" cy="2302216"/>
          </a:xfrm>
          <a:prstGeom prst="rect">
            <a:avLst/>
          </a:prstGeom>
        </p:spPr>
      </p:pic>
      <p:sp>
        <p:nvSpPr>
          <p:cNvPr id="7" name="TextBox 6"/>
          <p:cNvSpPr txBox="1"/>
          <p:nvPr/>
        </p:nvSpPr>
        <p:spPr>
          <a:xfrm>
            <a:off x="8553157" y="6175717"/>
            <a:ext cx="1309974" cy="369332"/>
          </a:xfrm>
          <a:prstGeom prst="rect">
            <a:avLst/>
          </a:prstGeom>
          <a:noFill/>
        </p:spPr>
        <p:txBody>
          <a:bodyPr wrap="none" rtlCol="0">
            <a:spAutoFit/>
          </a:bodyPr>
          <a:lstStyle/>
          <a:p>
            <a:r>
              <a:rPr lang="sr-Cyrl-RS" b="1" dirty="0" smtClean="0">
                <a:latin typeface="Arial" panose="020B0604020202020204" pitchFamily="34" charset="0"/>
                <a:cs typeface="Arial" panose="020B0604020202020204" pitchFamily="34" charset="0"/>
              </a:rPr>
              <a:t>Дружење </a:t>
            </a:r>
            <a:endParaRPr lang="sr-Latn-RS"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r="51" b="36256"/>
          <a:stretch/>
        </p:blipFill>
        <p:spPr>
          <a:xfrm>
            <a:off x="393701" y="4544476"/>
            <a:ext cx="3499372" cy="1754724"/>
          </a:xfrm>
          <a:prstGeom prst="rect">
            <a:avLst/>
          </a:prstGeom>
        </p:spPr>
      </p:pic>
    </p:spTree>
    <p:extLst>
      <p:ext uri="{BB962C8B-B14F-4D97-AF65-F5344CB8AC3E}">
        <p14:creationId xmlns:p14="http://schemas.microsoft.com/office/powerpoint/2010/main" val="30985323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7030A0">
            <a:alpha val="41000"/>
          </a:srgbClr>
        </a:solidFill>
        <a:effectLst/>
      </p:bgPr>
    </p:bg>
    <p:spTree>
      <p:nvGrpSpPr>
        <p:cNvPr id="1" name=""/>
        <p:cNvGrpSpPr/>
        <p:nvPr/>
      </p:nvGrpSpPr>
      <p:grpSpPr>
        <a:xfrm>
          <a:off x="0" y="0"/>
          <a:ext cx="0" cy="0"/>
          <a:chOff x="0" y="0"/>
          <a:chExt cx="0" cy="0"/>
        </a:xfrm>
      </p:grpSpPr>
      <p:sp>
        <p:nvSpPr>
          <p:cNvPr id="2" name="Rectangle 1"/>
          <p:cNvSpPr/>
          <p:nvPr/>
        </p:nvSpPr>
        <p:spPr>
          <a:xfrm>
            <a:off x="2949526" y="561760"/>
            <a:ext cx="8594773" cy="2585323"/>
          </a:xfrm>
          <a:prstGeom prst="rect">
            <a:avLst/>
          </a:prstGeom>
          <a:solidFill>
            <a:srgbClr val="7030A0"/>
          </a:solidFill>
        </p:spPr>
        <p:txBody>
          <a:bodyPr wrap="square">
            <a:spAutoFit/>
          </a:bodyPr>
          <a:lstStyle/>
          <a:p>
            <a:r>
              <a:rPr lang="sr-Latn-RS" b="1" dirty="0" smtClean="0">
                <a:solidFill>
                  <a:schemeClr val="bg1"/>
                </a:solidFill>
                <a:latin typeface="Arial" panose="020B0604020202020204" pitchFamily="34" charset="0"/>
                <a:cs typeface="Arial" panose="020B0604020202020204" pitchFamily="34" charset="0"/>
              </a:rPr>
              <a:t>OS "Vukasin Radunovic" </a:t>
            </a:r>
            <a:endParaRPr lang="sr-Cyrl-RS" b="1" dirty="0" smtClean="0">
              <a:solidFill>
                <a:schemeClr val="bg1"/>
              </a:solidFill>
              <a:latin typeface="Arial" panose="020B0604020202020204" pitchFamily="34" charset="0"/>
              <a:cs typeface="Arial" panose="020B0604020202020204" pitchFamily="34" charset="0"/>
            </a:endParaRPr>
          </a:p>
          <a:p>
            <a:r>
              <a:rPr lang="sr-Latn-RS" b="1" dirty="0" smtClean="0">
                <a:solidFill>
                  <a:schemeClr val="bg1"/>
                </a:solidFill>
                <a:latin typeface="Arial" panose="020B0604020202020204" pitchFamily="34" charset="0"/>
                <a:cs typeface="Arial" panose="020B0604020202020204" pitchFamily="34" charset="0"/>
              </a:rPr>
              <a:t>mesto.: Beranama</a:t>
            </a:r>
          </a:p>
          <a:p>
            <a:r>
              <a:rPr lang="sr-Latn-RS" b="1" dirty="0" smtClean="0">
                <a:solidFill>
                  <a:schemeClr val="bg1"/>
                </a:solidFill>
                <a:latin typeface="Arial" panose="020B0604020202020204" pitchFamily="34" charset="0"/>
                <a:cs typeface="Arial" panose="020B0604020202020204" pitchFamily="34" charset="0"/>
              </a:rPr>
              <a:t>Država: Republika Crna Gora</a:t>
            </a:r>
          </a:p>
          <a:p>
            <a:r>
              <a:rPr lang="sr-Latn-RS" b="1" dirty="0" smtClean="0">
                <a:solidFill>
                  <a:schemeClr val="bg1"/>
                </a:solidFill>
                <a:latin typeface="Arial" panose="020B0604020202020204" pitchFamily="34" charset="0"/>
                <a:cs typeface="Arial" panose="020B0604020202020204" pitchFamily="34" charset="0"/>
              </a:rPr>
              <a:t>Mentor: učiteljica Biljana Joksimović Keković</a:t>
            </a:r>
          </a:p>
          <a:p>
            <a:endParaRPr lang="sr-Latn-RS" b="1" dirty="0">
              <a:solidFill>
                <a:schemeClr val="bg1"/>
              </a:solidFill>
              <a:latin typeface="Arial" panose="020B0604020202020204" pitchFamily="34" charset="0"/>
              <a:cs typeface="Arial" panose="020B0604020202020204" pitchFamily="34" charset="0"/>
            </a:endParaRPr>
          </a:p>
          <a:p>
            <a:r>
              <a:rPr lang="sr-Latn-RS" b="1" dirty="0" smtClean="0">
                <a:solidFill>
                  <a:schemeClr val="bg1"/>
                </a:solidFill>
                <a:latin typeface="Arial" panose="020B0604020202020204" pitchFamily="34" charset="0"/>
                <a:cs typeface="Arial" panose="020B0604020202020204" pitchFamily="34" charset="0"/>
              </a:rPr>
              <a:t>Učenici I-1 su bili vrijedni i nacrtali Mjesec i zvijezde. Pricali gdje se oni kriju danju i kako zamisljaju izgled Mjeseca. </a:t>
            </a:r>
          </a:p>
          <a:p>
            <a:endParaRPr lang="sr-Latn-RS" b="1" dirty="0">
              <a:solidFill>
                <a:schemeClr val="bg1"/>
              </a:solidFill>
              <a:latin typeface="Arial" panose="020B0604020202020204" pitchFamily="34" charset="0"/>
              <a:cs typeface="Arial" panose="020B0604020202020204" pitchFamily="34" charset="0"/>
            </a:endParaRPr>
          </a:p>
          <a:p>
            <a:r>
              <a:rPr lang="sr-Latn-RS" b="1" dirty="0" smtClean="0">
                <a:solidFill>
                  <a:schemeClr val="bg1"/>
                </a:solidFill>
                <a:latin typeface="Arial" panose="020B0604020202020204" pitchFamily="34" charset="0"/>
                <a:cs typeface="Arial" panose="020B0604020202020204" pitchFamily="34" charset="0"/>
              </a:rPr>
              <a:t>Mali, ali radoznali, veseli i vrijedni.</a:t>
            </a:r>
            <a:endParaRPr lang="sr-Latn-RS"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0200" y="3771900"/>
            <a:ext cx="4559299" cy="266009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864" y="3771900"/>
            <a:ext cx="4702635" cy="2717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300" y="283386"/>
            <a:ext cx="2235200" cy="2863697"/>
          </a:xfrm>
          <a:prstGeom prst="rect">
            <a:avLst/>
          </a:prstGeom>
        </p:spPr>
      </p:pic>
    </p:spTree>
    <p:extLst>
      <p:ext uri="{BB962C8B-B14F-4D97-AF65-F5344CB8AC3E}">
        <p14:creationId xmlns:p14="http://schemas.microsoft.com/office/powerpoint/2010/main" val="39711448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3132406" y="537979"/>
            <a:ext cx="6096000" cy="1754326"/>
          </a:xfrm>
          <a:prstGeom prst="rect">
            <a:avLst/>
          </a:prstGeom>
        </p:spPr>
        <p:txBody>
          <a:bodyPr>
            <a:spAutoFit/>
          </a:bodyPr>
          <a:lstStyle/>
          <a:p>
            <a:r>
              <a:rPr lang="ru-RU" b="1" dirty="0" smtClean="0">
                <a:solidFill>
                  <a:srgbClr val="002060"/>
                </a:solidFill>
                <a:latin typeface="Arial" panose="020B0604020202020204" pitchFamily="34" charset="0"/>
                <a:cs typeface="Arial" panose="020B0604020202020204" pitchFamily="34" charset="0"/>
              </a:rPr>
              <a:t>ОШ ,, Никодије Стојановић Татко"</a:t>
            </a:r>
          </a:p>
          <a:p>
            <a:r>
              <a:rPr lang="ru-RU" b="1" dirty="0" smtClean="0">
                <a:solidFill>
                  <a:srgbClr val="002060"/>
                </a:solidFill>
                <a:latin typeface="Arial" panose="020B0604020202020204" pitchFamily="34" charset="0"/>
                <a:cs typeface="Arial" panose="020B0604020202020204" pitchFamily="34" charset="0"/>
              </a:rPr>
              <a:t>Место: Прокупље</a:t>
            </a:r>
          </a:p>
          <a:p>
            <a:r>
              <a:rPr lang="ru-RU" b="1" dirty="0" smtClean="0">
                <a:solidFill>
                  <a:srgbClr val="002060"/>
                </a:solidFill>
                <a:latin typeface="Arial" panose="020B0604020202020204" pitchFamily="34" charset="0"/>
                <a:cs typeface="Arial" panose="020B0604020202020204" pitchFamily="34" charset="0"/>
              </a:rPr>
              <a:t>Држава: Република Србија</a:t>
            </a:r>
            <a:endParaRPr lang="sr-Latn-RS" b="1" dirty="0" smtClean="0">
              <a:solidFill>
                <a:srgbClr val="002060"/>
              </a:solidFill>
              <a:latin typeface="Arial" panose="020B0604020202020204" pitchFamily="34" charset="0"/>
              <a:cs typeface="Arial" panose="020B0604020202020204" pitchFamily="34" charset="0"/>
            </a:endParaRPr>
          </a:p>
          <a:p>
            <a:endParaRPr lang="ru-RU" b="1" dirty="0" smtClean="0">
              <a:solidFill>
                <a:srgbClr val="002060"/>
              </a:solidFill>
              <a:latin typeface="Arial" panose="020B0604020202020204" pitchFamily="34" charset="0"/>
              <a:cs typeface="Arial" panose="020B0604020202020204" pitchFamily="34" charset="0"/>
            </a:endParaRPr>
          </a:p>
          <a:p>
            <a:r>
              <a:rPr lang="ru-RU" b="1" dirty="0" smtClean="0">
                <a:solidFill>
                  <a:srgbClr val="002060"/>
                </a:solidFill>
                <a:latin typeface="Arial" panose="020B0604020202020204" pitchFamily="34" charset="0"/>
                <a:cs typeface="Arial" panose="020B0604020202020204" pitchFamily="34" charset="0"/>
              </a:rPr>
              <a:t>Учитељица Љиљана Соколовић</a:t>
            </a:r>
          </a:p>
          <a:p>
            <a:r>
              <a:rPr lang="ru-RU" b="1" dirty="0" smtClean="0">
                <a:solidFill>
                  <a:srgbClr val="002060"/>
                </a:solidFill>
                <a:latin typeface="Arial" panose="020B0604020202020204" pitchFamily="34" charset="0"/>
                <a:cs typeface="Arial" panose="020B0604020202020204" pitchFamily="34" charset="0"/>
              </a:rPr>
              <a:t>Одељење: IV/3</a:t>
            </a:r>
            <a:endParaRPr lang="ru-RU" b="1" dirty="0">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3048000" y="2828836"/>
            <a:ext cx="6096000" cy="1477328"/>
          </a:xfrm>
          <a:prstGeom prst="rect">
            <a:avLst/>
          </a:prstGeom>
        </p:spPr>
        <p:txBody>
          <a:bodyPr>
            <a:spAutoFit/>
          </a:bodyPr>
          <a:lstStyle/>
          <a:p>
            <a:r>
              <a:rPr lang="sr-Cyrl-RS" b="1" dirty="0" smtClean="0">
                <a:latin typeface="Arial" panose="020B0604020202020204" pitchFamily="34" charset="0"/>
                <a:cs typeface="Arial" panose="020B0604020202020204" pitchFamily="34" charset="0"/>
              </a:rPr>
              <a:t>Домаћи  задатак:</a:t>
            </a:r>
          </a:p>
          <a:p>
            <a:r>
              <a:rPr lang="sr-Cyrl-RS" b="1" dirty="0" smtClean="0">
                <a:latin typeface="Arial" panose="020B0604020202020204" pitchFamily="34" charset="0"/>
                <a:cs typeface="Arial" panose="020B0604020202020204" pitchFamily="34" charset="0"/>
              </a:rPr>
              <a:t>Помоћу </a:t>
            </a:r>
            <a:r>
              <a:rPr lang="sr-Cyrl-RS" b="1" dirty="0">
                <a:latin typeface="Arial" panose="020B0604020202020204" pitchFamily="34" charset="0"/>
                <a:cs typeface="Arial" panose="020B0604020202020204" pitchFamily="34" charset="0"/>
              </a:rPr>
              <a:t>сајта </a:t>
            </a:r>
            <a:r>
              <a:rPr lang="sr-Latn-RS" b="1" dirty="0">
                <a:latin typeface="Arial" panose="020B0604020202020204" pitchFamily="34" charset="0"/>
                <a:cs typeface="Arial" panose="020B0604020202020204" pitchFamily="34" charset="0"/>
              </a:rPr>
              <a:t>Stellarium on line </a:t>
            </a:r>
            <a:r>
              <a:rPr lang="sr-Cyrl-RS" b="1" dirty="0">
                <a:latin typeface="Arial" panose="020B0604020202020204" pitchFamily="34" charset="0"/>
                <a:cs typeface="Arial" panose="020B0604020202020204" pitchFamily="34" charset="0"/>
              </a:rPr>
              <a:t>посматрали смо звездану карту неба изнад нас. </a:t>
            </a:r>
            <a:endParaRPr lang="sr-Cyrl-RS" b="1" dirty="0" smtClean="0">
              <a:latin typeface="Arial" panose="020B0604020202020204" pitchFamily="34" charset="0"/>
              <a:cs typeface="Arial" panose="020B0604020202020204" pitchFamily="34" charset="0"/>
            </a:endParaRPr>
          </a:p>
          <a:p>
            <a:r>
              <a:rPr lang="sr-Cyrl-RS" b="1" dirty="0" smtClean="0">
                <a:latin typeface="Arial" panose="020B0604020202020204" pitchFamily="34" charset="0"/>
                <a:cs typeface="Arial" panose="020B0604020202020204" pitchFamily="34" charset="0"/>
              </a:rPr>
              <a:t>Деци </a:t>
            </a:r>
            <a:r>
              <a:rPr lang="sr-Cyrl-RS" b="1" dirty="0">
                <a:latin typeface="Arial" panose="020B0604020202020204" pitchFamily="34" charset="0"/>
                <a:cs typeface="Arial" panose="020B0604020202020204" pitchFamily="34" charset="0"/>
              </a:rPr>
              <a:t>је ово путовање било веома занимљиво и узбудљиво</a:t>
            </a:r>
            <a:r>
              <a:rPr lang="sr-Cyrl-RS" b="1" dirty="0" smtClean="0">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49844" y="470047"/>
            <a:ext cx="2934867" cy="191377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4962" y="4201001"/>
            <a:ext cx="1522523" cy="244115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297" y="496684"/>
            <a:ext cx="1763503" cy="313511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48016">
            <a:off x="9642300" y="3755875"/>
            <a:ext cx="2024112" cy="269881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265" y="4637185"/>
            <a:ext cx="3700060" cy="209381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4687">
            <a:off x="7253814" y="4395537"/>
            <a:ext cx="1409748" cy="2335463"/>
          </a:xfrm>
          <a:prstGeom prst="rect">
            <a:avLst/>
          </a:prstGeom>
        </p:spPr>
      </p:pic>
      <p:sp>
        <p:nvSpPr>
          <p:cNvPr id="10" name="Rectangle 9"/>
          <p:cNvSpPr/>
          <p:nvPr/>
        </p:nvSpPr>
        <p:spPr>
          <a:xfrm>
            <a:off x="9467491" y="2805871"/>
            <a:ext cx="1172116" cy="369332"/>
          </a:xfrm>
          <a:prstGeom prst="rect">
            <a:avLst/>
          </a:prstGeom>
        </p:spPr>
        <p:txBody>
          <a:bodyPr wrap="none">
            <a:spAutoFit/>
          </a:bodyPr>
          <a:lstStyle/>
          <a:p>
            <a:r>
              <a:rPr lang="sr-Latn-RS" dirty="0"/>
              <a:t>8.10.2019 </a:t>
            </a:r>
          </a:p>
        </p:txBody>
      </p:sp>
    </p:spTree>
    <p:extLst>
      <p:ext uri="{BB962C8B-B14F-4D97-AF65-F5344CB8AC3E}">
        <p14:creationId xmlns:p14="http://schemas.microsoft.com/office/powerpoint/2010/main" val="7630900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899508" y="984628"/>
            <a:ext cx="7840394" cy="2031325"/>
          </a:xfrm>
          <a:prstGeom prst="rect">
            <a:avLst/>
          </a:prstGeom>
        </p:spPr>
        <p:txBody>
          <a:bodyPr wrap="square">
            <a:spAutoFit/>
          </a:bodyPr>
          <a:lstStyle/>
          <a:p>
            <a:r>
              <a:rPr lang="ru-RU" b="1" dirty="0" smtClean="0">
                <a:solidFill>
                  <a:srgbClr val="002060"/>
                </a:solidFill>
                <a:latin typeface="Arial" panose="020B0604020202020204" pitchFamily="34" charset="0"/>
                <a:cs typeface="Arial" panose="020B0604020202020204" pitchFamily="34" charset="0"/>
              </a:rPr>
              <a:t>ОШ“21.октобар“ </a:t>
            </a:r>
          </a:p>
          <a:p>
            <a:r>
              <a:rPr lang="ru-RU" b="1" dirty="0" smtClean="0">
                <a:solidFill>
                  <a:srgbClr val="002060"/>
                </a:solidFill>
                <a:latin typeface="Arial" panose="020B0604020202020204" pitchFamily="34" charset="0"/>
                <a:cs typeface="Arial" panose="020B0604020202020204" pitchFamily="34" charset="0"/>
              </a:rPr>
              <a:t>Место: Крагујевац</a:t>
            </a:r>
          </a:p>
          <a:p>
            <a:r>
              <a:rPr lang="ru-RU" b="1" dirty="0" smtClean="0">
                <a:solidFill>
                  <a:srgbClr val="002060"/>
                </a:solidFill>
                <a:latin typeface="Arial" panose="020B0604020202020204" pitchFamily="34" charset="0"/>
                <a:cs typeface="Arial" panose="020B0604020202020204" pitchFamily="34" charset="0"/>
              </a:rPr>
              <a:t>Држава: Републиа Србија</a:t>
            </a:r>
            <a:endParaRPr lang="sr-Latn-RS" b="1" dirty="0" smtClean="0">
              <a:solidFill>
                <a:srgbClr val="002060"/>
              </a:solidFill>
              <a:latin typeface="Arial" panose="020B0604020202020204" pitchFamily="34" charset="0"/>
              <a:cs typeface="Arial" panose="020B0604020202020204" pitchFamily="34" charset="0"/>
            </a:endParaRPr>
          </a:p>
          <a:p>
            <a:endParaRPr lang="ru-RU" b="1" dirty="0" smtClean="0">
              <a:solidFill>
                <a:srgbClr val="002060"/>
              </a:solidFill>
              <a:latin typeface="Arial" panose="020B0604020202020204" pitchFamily="34" charset="0"/>
              <a:cs typeface="Arial" panose="020B0604020202020204" pitchFamily="34" charset="0"/>
            </a:endParaRPr>
          </a:p>
          <a:p>
            <a:r>
              <a:rPr lang="ru-RU" b="1" dirty="0" smtClean="0">
                <a:solidFill>
                  <a:srgbClr val="002060"/>
                </a:solidFill>
                <a:latin typeface="Arial" panose="020B0604020202020204" pitchFamily="34" charset="0"/>
                <a:cs typeface="Arial" panose="020B0604020202020204" pitchFamily="34" charset="0"/>
              </a:rPr>
              <a:t>Ученици 1/3 учитељице Јованка Игњатовић и Јелена Пантић</a:t>
            </a:r>
            <a:endParaRPr lang="sr-Latn-RS" b="1" dirty="0" smtClean="0">
              <a:solidFill>
                <a:srgbClr val="002060"/>
              </a:solidFill>
              <a:latin typeface="Arial" panose="020B0604020202020204" pitchFamily="34" charset="0"/>
              <a:cs typeface="Arial" panose="020B0604020202020204" pitchFamily="34" charset="0"/>
            </a:endParaRPr>
          </a:p>
          <a:p>
            <a:endParaRPr lang="ru-RU" b="1" dirty="0" smtClean="0">
              <a:solidFill>
                <a:srgbClr val="002060"/>
              </a:solidFill>
              <a:latin typeface="Arial" panose="020B0604020202020204" pitchFamily="34" charset="0"/>
              <a:cs typeface="Arial" panose="020B0604020202020204" pitchFamily="34" charset="0"/>
            </a:endParaRPr>
          </a:p>
          <a:p>
            <a:r>
              <a:rPr lang="ru-RU" b="1" dirty="0" smtClean="0">
                <a:solidFill>
                  <a:srgbClr val="002060"/>
                </a:solidFill>
                <a:latin typeface="Arial" panose="020B0604020202020204" pitchFamily="34" charset="0"/>
                <a:cs typeface="Arial" panose="020B0604020202020204" pitchFamily="34" charset="0"/>
              </a:rPr>
              <a:t>Изложба  ликовних радова на тему "Моја кућа на месецу"</a:t>
            </a:r>
            <a:endParaRPr lang="ru-RU" b="1" dirty="0">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800" y="209928"/>
            <a:ext cx="1809245" cy="241232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797" y="3217224"/>
            <a:ext cx="2715416" cy="221837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550" y="3111499"/>
            <a:ext cx="3600449" cy="3600449"/>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9027" t="3519" r="5278"/>
          <a:stretch/>
        </p:blipFill>
        <p:spPr>
          <a:xfrm>
            <a:off x="9850082" y="3086822"/>
            <a:ext cx="2151418" cy="2056678"/>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4444" t="5185" r="15416" b="185"/>
          <a:stretch/>
        </p:blipFill>
        <p:spPr>
          <a:xfrm>
            <a:off x="7518401" y="4763305"/>
            <a:ext cx="2070100" cy="2094695"/>
          </a:xfrm>
          <a:prstGeom prst="rect">
            <a:avLst/>
          </a:prstGeom>
        </p:spPr>
      </p:pic>
    </p:spTree>
    <p:extLst>
      <p:ext uri="{BB962C8B-B14F-4D97-AF65-F5344CB8AC3E}">
        <p14:creationId xmlns:p14="http://schemas.microsoft.com/office/powerpoint/2010/main" val="1025055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path path="circle">
            <a:fillToRect t="100000" r="100000"/>
          </a:path>
        </a:gradFill>
        <a:effectLst/>
      </p:bgPr>
    </p:bg>
    <p:spTree>
      <p:nvGrpSpPr>
        <p:cNvPr id="1" name=""/>
        <p:cNvGrpSpPr/>
        <p:nvPr/>
      </p:nvGrpSpPr>
      <p:grpSpPr>
        <a:xfrm>
          <a:off x="0" y="0"/>
          <a:ext cx="0" cy="0"/>
          <a:chOff x="0" y="0"/>
          <a:chExt cx="0" cy="0"/>
        </a:xfrm>
      </p:grpSpPr>
      <p:sp>
        <p:nvSpPr>
          <p:cNvPr id="2" name="Rectangle 1"/>
          <p:cNvSpPr/>
          <p:nvPr/>
        </p:nvSpPr>
        <p:spPr>
          <a:xfrm>
            <a:off x="778059" y="698082"/>
            <a:ext cx="6752041" cy="369332"/>
          </a:xfrm>
          <a:prstGeom prst="rect">
            <a:avLst/>
          </a:prstGeom>
        </p:spPr>
        <p:txBody>
          <a:bodyPr wrap="none">
            <a:spAutoFit/>
          </a:bodyPr>
          <a:lstStyle/>
          <a:p>
            <a:r>
              <a:rPr lang="ru-RU" b="1" smtClean="0">
                <a:solidFill>
                  <a:srgbClr val="C00000"/>
                </a:solidFill>
                <a:latin typeface="Arial" panose="020B0604020202020204" pitchFamily="34" charset="0"/>
                <a:cs typeface="Arial" panose="020B0604020202020204" pitchFamily="34" charset="0"/>
              </a:rPr>
              <a:t>КОРЕЛАЦИЈА СА САДРЖАЈИМА НАСТАВНИХ ПРЕДМЕТА</a:t>
            </a:r>
            <a:endParaRPr lang="sr-Latn-RS"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548640" y="1239187"/>
            <a:ext cx="10719581" cy="923330"/>
          </a:xfrm>
          <a:prstGeom prst="rect">
            <a:avLst/>
          </a:prstGeom>
        </p:spPr>
        <p:txBody>
          <a:bodyPr wrap="square">
            <a:spAutoFit/>
          </a:bodyPr>
          <a:lstStyle/>
          <a:p>
            <a:r>
              <a:rPr lang="ru-RU" b="1" dirty="0" smtClean="0">
                <a:solidFill>
                  <a:srgbClr val="C00000"/>
                </a:solidFill>
                <a:latin typeface="Arial" panose="020B0604020202020204" pitchFamily="34" charset="0"/>
                <a:cs typeface="Arial" panose="020B0604020202020204" pitchFamily="34" charset="0"/>
              </a:rPr>
              <a:t>Српски језик, Природа и друштво, Свет око нас, Математика, Физичко васпитање, Музичка култура, Ликовна култура, Географија, Физика, пројектни програми 1. и 2.разреда као и ваннаставне активности.</a:t>
            </a:r>
            <a:endParaRPr lang="sr-Latn-RS" b="1" dirty="0">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4618891" y="2334290"/>
            <a:ext cx="2579077" cy="369332"/>
          </a:xfrm>
          <a:prstGeom prst="rect">
            <a:avLst/>
          </a:prstGeom>
        </p:spPr>
        <p:txBody>
          <a:bodyPr wrap="square">
            <a:spAutoFit/>
          </a:bodyPr>
          <a:lstStyle/>
          <a:p>
            <a:r>
              <a:rPr lang="sr-Cyrl-RS" b="1" dirty="0" smtClean="0">
                <a:solidFill>
                  <a:srgbClr val="FFC000"/>
                </a:solidFill>
                <a:latin typeface="Arial" panose="020B0604020202020204" pitchFamily="34" charset="0"/>
                <a:cs typeface="Arial" panose="020B0604020202020204" pitchFamily="34" charset="0"/>
              </a:rPr>
              <a:t>ГЛАВНИ </a:t>
            </a:r>
            <a:r>
              <a:rPr lang="sr-Latn-RS" b="1" dirty="0" smtClean="0">
                <a:solidFill>
                  <a:srgbClr val="FFC000"/>
                </a:solidFill>
                <a:latin typeface="Arial" panose="020B0604020202020204" pitchFamily="34" charset="0"/>
                <a:cs typeface="Arial" panose="020B0604020202020204" pitchFamily="34" charset="0"/>
              </a:rPr>
              <a:t>   </a:t>
            </a:r>
            <a:r>
              <a:rPr lang="sr-Cyrl-RS" b="1" dirty="0" smtClean="0">
                <a:solidFill>
                  <a:srgbClr val="FFC000"/>
                </a:solidFill>
                <a:latin typeface="Arial" panose="020B0604020202020204" pitchFamily="34" charset="0"/>
                <a:cs typeface="Arial" panose="020B0604020202020204" pitchFamily="34" charset="0"/>
              </a:rPr>
              <a:t>КОРАЦИ</a:t>
            </a:r>
            <a:endParaRPr lang="sr-Cyrl-RS" b="1" dirty="0">
              <a:solidFill>
                <a:srgbClr val="FFC000"/>
              </a:solidFill>
              <a:latin typeface="Arial" panose="020B0604020202020204" pitchFamily="34" charset="0"/>
              <a:cs typeface="Arial" panose="020B0604020202020204" pitchFamily="34" charset="0"/>
            </a:endParaRPr>
          </a:p>
        </p:txBody>
      </p:sp>
      <p:sp>
        <p:nvSpPr>
          <p:cNvPr id="5" name="Rectangle 4"/>
          <p:cNvSpPr/>
          <p:nvPr/>
        </p:nvSpPr>
        <p:spPr>
          <a:xfrm>
            <a:off x="5017476" y="2875395"/>
            <a:ext cx="6968197" cy="1477328"/>
          </a:xfrm>
          <a:prstGeom prst="rect">
            <a:avLst/>
          </a:prstGeom>
        </p:spPr>
        <p:txBody>
          <a:bodyPr wrap="square">
            <a:spAutoFit/>
          </a:bodyPr>
          <a:lstStyle/>
          <a:p>
            <a:pPr marL="285750" indent="-285750">
              <a:buFont typeface="Wingdings" panose="05000000000000000000" pitchFamily="2" charset="2"/>
              <a:buChar char="v"/>
            </a:pPr>
            <a:r>
              <a:rPr lang="sr-Cyrl-RS" b="1" dirty="0" smtClean="0">
                <a:solidFill>
                  <a:srgbClr val="FFC000"/>
                </a:solidFill>
                <a:latin typeface="Arial" panose="020B0604020202020204" pitchFamily="34" charset="0"/>
                <a:cs typeface="Arial" panose="020B0604020202020204" pitchFamily="34" charset="0"/>
              </a:rPr>
              <a:t>Иницијатива за покретање пројекта и дефинисање тем</a:t>
            </a:r>
            <a:r>
              <a:rPr lang="sr-Latn-RS" b="1" dirty="0" smtClean="0">
                <a:solidFill>
                  <a:srgbClr val="FFC000"/>
                </a:solidFill>
                <a:latin typeface="Arial" panose="020B0604020202020204" pitchFamily="34" charset="0"/>
                <a:cs typeface="Arial" panose="020B0604020202020204" pitchFamily="34" charset="0"/>
              </a:rPr>
              <a:t>e</a:t>
            </a:r>
          </a:p>
          <a:p>
            <a:pPr marL="285750" indent="-285750">
              <a:buFont typeface="Wingdings" panose="05000000000000000000" pitchFamily="2" charset="2"/>
              <a:buChar char="v"/>
            </a:pPr>
            <a:r>
              <a:rPr lang="sr-Cyrl-RS" b="1" dirty="0" smtClean="0">
                <a:solidFill>
                  <a:srgbClr val="FFC000"/>
                </a:solidFill>
                <a:latin typeface="Arial" panose="020B0604020202020204" pitchFamily="34" charset="0"/>
                <a:cs typeface="Arial" panose="020B0604020202020204" pitchFamily="34" charset="0"/>
              </a:rPr>
              <a:t>Планирање пројекта</a:t>
            </a:r>
          </a:p>
          <a:p>
            <a:pPr marL="285750" indent="-285750">
              <a:buFont typeface="Wingdings" panose="05000000000000000000" pitchFamily="2" charset="2"/>
              <a:buChar char="v"/>
            </a:pPr>
            <a:r>
              <a:rPr lang="sr-Cyrl-RS" b="1" dirty="0" smtClean="0">
                <a:solidFill>
                  <a:srgbClr val="FFC000"/>
                </a:solidFill>
                <a:latin typeface="Arial" panose="020B0604020202020204" pitchFamily="34" charset="0"/>
                <a:cs typeface="Arial" panose="020B0604020202020204" pitchFamily="34" charset="0"/>
              </a:rPr>
              <a:t>Спровођење пројекта</a:t>
            </a:r>
          </a:p>
          <a:p>
            <a:pPr marL="285750" indent="-285750">
              <a:buFont typeface="Wingdings" panose="05000000000000000000" pitchFamily="2" charset="2"/>
              <a:buChar char="v"/>
            </a:pPr>
            <a:r>
              <a:rPr lang="sr-Cyrl-RS" b="1" dirty="0" smtClean="0">
                <a:solidFill>
                  <a:srgbClr val="FFC000"/>
                </a:solidFill>
                <a:latin typeface="Arial" panose="020B0604020202020204" pitchFamily="34" charset="0"/>
                <a:cs typeface="Arial" panose="020B0604020202020204" pitchFamily="34" charset="0"/>
              </a:rPr>
              <a:t>Презентација пројекта</a:t>
            </a:r>
          </a:p>
          <a:p>
            <a:pPr marL="285750" indent="-285750">
              <a:buFont typeface="Wingdings" panose="05000000000000000000" pitchFamily="2" charset="2"/>
              <a:buChar char="v"/>
            </a:pPr>
            <a:r>
              <a:rPr lang="sr-Cyrl-RS" b="1" dirty="0" smtClean="0">
                <a:solidFill>
                  <a:srgbClr val="FFC000"/>
                </a:solidFill>
                <a:latin typeface="Arial" panose="020B0604020202020204" pitchFamily="34" charset="0"/>
                <a:cs typeface="Arial" panose="020B0604020202020204" pitchFamily="34" charset="0"/>
              </a:rPr>
              <a:t>Евалуација</a:t>
            </a:r>
            <a:endParaRPr lang="sr-Latn-RS" b="1" dirty="0">
              <a:solidFill>
                <a:srgbClr val="FFC000"/>
              </a:solidFill>
              <a:latin typeface="Arial" panose="020B0604020202020204" pitchFamily="34" charset="0"/>
              <a:cs typeface="Arial" panose="020B0604020202020204" pitchFamily="34" charset="0"/>
            </a:endParaRPr>
          </a:p>
        </p:txBody>
      </p:sp>
      <p:sp>
        <p:nvSpPr>
          <p:cNvPr id="6" name="Rectangle 5"/>
          <p:cNvSpPr/>
          <p:nvPr/>
        </p:nvSpPr>
        <p:spPr>
          <a:xfrm>
            <a:off x="1080427" y="4791780"/>
            <a:ext cx="2098844" cy="369332"/>
          </a:xfrm>
          <a:prstGeom prst="rect">
            <a:avLst/>
          </a:prstGeom>
        </p:spPr>
        <p:txBody>
          <a:bodyPr wrap="none">
            <a:spAutoFit/>
          </a:bodyPr>
          <a:lstStyle/>
          <a:p>
            <a:r>
              <a:rPr lang="sr-Cyrl-RS" b="1" dirty="0" smtClean="0">
                <a:solidFill>
                  <a:srgbClr val="92D050"/>
                </a:solidFill>
                <a:latin typeface="Arial" panose="020B0604020202020204" pitchFamily="34" charset="0"/>
                <a:cs typeface="Arial" panose="020B0604020202020204" pitchFamily="34" charset="0"/>
              </a:rPr>
              <a:t>ОБЛИЦИ   РАДА:</a:t>
            </a:r>
            <a:endParaRPr lang="sr-Latn-RS" b="1" dirty="0">
              <a:solidFill>
                <a:srgbClr val="92D050"/>
              </a:solidFill>
              <a:latin typeface="Arial" panose="020B0604020202020204" pitchFamily="34" charset="0"/>
              <a:cs typeface="Arial" panose="020B0604020202020204" pitchFamily="34" charset="0"/>
            </a:endParaRPr>
          </a:p>
        </p:txBody>
      </p:sp>
      <p:sp>
        <p:nvSpPr>
          <p:cNvPr id="7" name="Rectangle 6"/>
          <p:cNvSpPr/>
          <p:nvPr/>
        </p:nvSpPr>
        <p:spPr>
          <a:xfrm>
            <a:off x="3179271" y="4791780"/>
            <a:ext cx="5676747" cy="369332"/>
          </a:xfrm>
          <a:prstGeom prst="rect">
            <a:avLst/>
          </a:prstGeom>
        </p:spPr>
        <p:txBody>
          <a:bodyPr wrap="none">
            <a:spAutoFit/>
          </a:bodyPr>
          <a:lstStyle/>
          <a:p>
            <a:r>
              <a:rPr lang="ru-RU" b="1" dirty="0" smtClean="0">
                <a:solidFill>
                  <a:srgbClr val="92D050"/>
                </a:solidFill>
                <a:latin typeface="Arial" panose="020B0604020202020204" pitchFamily="34" charset="0"/>
                <a:cs typeface="Arial" panose="020B0604020202020204" pitchFamily="34" charset="0"/>
              </a:rPr>
              <a:t>Фронтални, групни, индивидуални и рад у пару</a:t>
            </a:r>
            <a:endParaRPr lang="sr-Latn-RS" b="1" dirty="0">
              <a:solidFill>
                <a:srgbClr val="92D050"/>
              </a:solidFill>
              <a:latin typeface="Arial" panose="020B0604020202020204" pitchFamily="34" charset="0"/>
              <a:cs typeface="Arial" panose="020B0604020202020204" pitchFamily="34" charset="0"/>
            </a:endParaRPr>
          </a:p>
        </p:txBody>
      </p:sp>
      <p:sp>
        <p:nvSpPr>
          <p:cNvPr id="8" name="Rectangle 7"/>
          <p:cNvSpPr/>
          <p:nvPr/>
        </p:nvSpPr>
        <p:spPr>
          <a:xfrm>
            <a:off x="1080427" y="5495164"/>
            <a:ext cx="1943545" cy="369332"/>
          </a:xfrm>
          <a:prstGeom prst="rect">
            <a:avLst/>
          </a:prstGeom>
        </p:spPr>
        <p:txBody>
          <a:bodyPr wrap="none">
            <a:spAutoFit/>
          </a:bodyPr>
          <a:lstStyle/>
          <a:p>
            <a:r>
              <a:rPr lang="sr-Cyrl-RS" b="1" dirty="0" smtClean="0">
                <a:solidFill>
                  <a:srgbClr val="002060"/>
                </a:solidFill>
                <a:latin typeface="Arial" panose="020B0604020202020204" pitchFamily="34" charset="0"/>
                <a:cs typeface="Arial" panose="020B0604020202020204" pitchFamily="34" charset="0"/>
              </a:rPr>
              <a:t>МЕТОДЕ РАДА:</a:t>
            </a:r>
            <a:endParaRPr lang="sr-Latn-RS" b="1" dirty="0">
              <a:solidFill>
                <a:srgbClr val="002060"/>
              </a:solidFill>
              <a:latin typeface="Arial" panose="020B0604020202020204" pitchFamily="34" charset="0"/>
              <a:cs typeface="Arial" panose="020B0604020202020204" pitchFamily="34" charset="0"/>
            </a:endParaRPr>
          </a:p>
        </p:txBody>
      </p:sp>
      <p:sp>
        <p:nvSpPr>
          <p:cNvPr id="9" name="Rectangle 8"/>
          <p:cNvSpPr/>
          <p:nvPr/>
        </p:nvSpPr>
        <p:spPr>
          <a:xfrm>
            <a:off x="3093507" y="5517551"/>
            <a:ext cx="8873185" cy="923330"/>
          </a:xfrm>
          <a:prstGeom prst="rect">
            <a:avLst/>
          </a:prstGeom>
        </p:spPr>
        <p:txBody>
          <a:bodyPr wrap="square">
            <a:spAutoFit/>
          </a:bodyPr>
          <a:lstStyle/>
          <a:p>
            <a:r>
              <a:rPr lang="ru-RU" b="1" dirty="0" smtClean="0">
                <a:solidFill>
                  <a:srgbClr val="002060"/>
                </a:solidFill>
                <a:latin typeface="Arial" panose="020B0604020202020204" pitchFamily="34" charset="0"/>
                <a:cs typeface="Arial" panose="020B0604020202020204" pitchFamily="34" charset="0"/>
              </a:rPr>
              <a:t>Усменог  </a:t>
            </a:r>
            <a:r>
              <a:rPr lang="ru-RU" b="1" dirty="0" smtClean="0">
                <a:solidFill>
                  <a:srgbClr val="002060"/>
                </a:solidFill>
                <a:latin typeface="Arial" panose="020B0604020202020204" pitchFamily="34" charset="0"/>
                <a:cs typeface="Arial" panose="020B0604020202020204" pitchFamily="34" charset="0"/>
              </a:rPr>
              <a:t>излагања, метода разговора, </a:t>
            </a:r>
            <a:r>
              <a:rPr lang="ru-RU" b="1" dirty="0" smtClean="0">
                <a:solidFill>
                  <a:srgbClr val="002060"/>
                </a:solidFill>
                <a:latin typeface="Arial" panose="020B0604020202020204" pitchFamily="34" charset="0"/>
                <a:cs typeface="Arial" panose="020B0604020202020204" pitchFamily="34" charset="0"/>
              </a:rPr>
              <a:t>демонстративна </a:t>
            </a:r>
            <a:r>
              <a:rPr lang="ru-RU" b="1" dirty="0" smtClean="0">
                <a:solidFill>
                  <a:srgbClr val="002060"/>
                </a:solidFill>
                <a:latin typeface="Arial" panose="020B0604020202020204" pitchFamily="34" charset="0"/>
                <a:cs typeface="Arial" panose="020B0604020202020204" pitchFamily="34" charset="0"/>
              </a:rPr>
              <a:t>метода, метода писаних радова, метода практичних радова, </a:t>
            </a:r>
            <a:r>
              <a:rPr lang="ru-RU" b="1" dirty="0">
                <a:solidFill>
                  <a:srgbClr val="002060"/>
                </a:solidFill>
                <a:latin typeface="Arial" panose="020B0604020202020204" pitchFamily="34" charset="0"/>
                <a:cs typeface="Arial" panose="020B0604020202020204" pitchFamily="34" charset="0"/>
              </a:rPr>
              <a:t>Савремене методе: истраживачка метода, интерактивна </a:t>
            </a:r>
            <a:r>
              <a:rPr lang="ru-RU" b="1" dirty="0" smtClean="0">
                <a:solidFill>
                  <a:srgbClr val="002060"/>
                </a:solidFill>
                <a:latin typeface="Arial" panose="020B0604020202020204" pitchFamily="34" charset="0"/>
                <a:cs typeface="Arial" panose="020B0604020202020204" pitchFamily="34" charset="0"/>
              </a:rPr>
              <a:t>метода, пројектна метода.</a:t>
            </a:r>
            <a:endParaRPr lang="sr-Latn-RS"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24874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3301218" y="497954"/>
            <a:ext cx="6096000" cy="2308324"/>
          </a:xfrm>
          <a:prstGeom prst="rect">
            <a:avLst/>
          </a:prstGeom>
        </p:spPr>
        <p:txBody>
          <a:bodyPr>
            <a:spAutoFit/>
          </a:bodyPr>
          <a:lstStyle/>
          <a:p>
            <a:r>
              <a:rPr lang="ru-RU" b="1" dirty="0" smtClean="0">
                <a:solidFill>
                  <a:srgbClr val="002060"/>
                </a:solidFill>
                <a:latin typeface="Arial" panose="020B0604020202020204" pitchFamily="34" charset="0"/>
                <a:cs typeface="Arial" panose="020B0604020202020204" pitchFamily="34" charset="0"/>
              </a:rPr>
              <a:t>ОШ“21.октобар“ </a:t>
            </a:r>
          </a:p>
          <a:p>
            <a:r>
              <a:rPr lang="ru-RU" b="1" dirty="0" smtClean="0">
                <a:solidFill>
                  <a:srgbClr val="002060"/>
                </a:solidFill>
                <a:latin typeface="Arial" panose="020B0604020202020204" pitchFamily="34" charset="0"/>
                <a:cs typeface="Arial" panose="020B0604020202020204" pitchFamily="34" charset="0"/>
              </a:rPr>
              <a:t>Место: Крагујевац</a:t>
            </a:r>
          </a:p>
          <a:p>
            <a:r>
              <a:rPr lang="ru-RU" b="1" dirty="0" smtClean="0">
                <a:solidFill>
                  <a:srgbClr val="002060"/>
                </a:solidFill>
                <a:latin typeface="Arial" panose="020B0604020202020204" pitchFamily="34" charset="0"/>
                <a:cs typeface="Arial" panose="020B0604020202020204" pitchFamily="34" charset="0"/>
              </a:rPr>
              <a:t>Држава: Републиа Србија</a:t>
            </a:r>
            <a:endParaRPr lang="sr-Latn-RS" b="1" dirty="0" smtClean="0">
              <a:solidFill>
                <a:srgbClr val="002060"/>
              </a:solidFill>
              <a:latin typeface="Arial" panose="020B0604020202020204" pitchFamily="34" charset="0"/>
              <a:cs typeface="Arial" panose="020B0604020202020204" pitchFamily="34" charset="0"/>
            </a:endParaRPr>
          </a:p>
          <a:p>
            <a:endParaRPr lang="ru-RU" b="1" dirty="0" smtClean="0">
              <a:solidFill>
                <a:srgbClr val="002060"/>
              </a:solidFill>
              <a:latin typeface="Arial" panose="020B0604020202020204" pitchFamily="34" charset="0"/>
              <a:cs typeface="Arial" panose="020B0604020202020204" pitchFamily="34" charset="0"/>
            </a:endParaRPr>
          </a:p>
          <a:p>
            <a:r>
              <a:rPr lang="ru-RU" b="1" dirty="0" smtClean="0">
                <a:solidFill>
                  <a:srgbClr val="002060"/>
                </a:solidFill>
                <a:latin typeface="Arial" panose="020B0604020202020204" pitchFamily="34" charset="0"/>
                <a:cs typeface="Arial" panose="020B0604020202020204" pitchFamily="34" charset="0"/>
              </a:rPr>
              <a:t> </a:t>
            </a:r>
            <a:r>
              <a:rPr lang="sr-Latn-RS" b="1" dirty="0" smtClean="0">
                <a:solidFill>
                  <a:srgbClr val="002060"/>
                </a:solidFill>
                <a:latin typeface="Arial" panose="020B0604020202020204" pitchFamily="34" charset="0"/>
                <a:cs typeface="Arial" panose="020B0604020202020204" pitchFamily="34" charset="0"/>
              </a:rPr>
              <a:t>„</a:t>
            </a:r>
            <a:r>
              <a:rPr lang="ru-RU" b="1" dirty="0" smtClean="0">
                <a:solidFill>
                  <a:srgbClr val="002060"/>
                </a:solidFill>
                <a:latin typeface="Arial" panose="020B0604020202020204" pitchFamily="34" charset="0"/>
                <a:cs typeface="Arial" panose="020B0604020202020204" pitchFamily="34" charset="0"/>
              </a:rPr>
              <a:t>Месец у песмама</a:t>
            </a:r>
            <a:r>
              <a:rPr lang="sr-Latn-RS" b="1" dirty="0" smtClean="0">
                <a:solidFill>
                  <a:srgbClr val="002060"/>
                </a:solidFill>
                <a:latin typeface="Arial" panose="020B0604020202020204" pitchFamily="34" charset="0"/>
                <a:cs typeface="Arial" panose="020B0604020202020204" pitchFamily="34" charset="0"/>
              </a:rPr>
              <a:t>“</a:t>
            </a:r>
          </a:p>
          <a:p>
            <a:endParaRPr lang="ru-RU" b="1" dirty="0" smtClean="0">
              <a:solidFill>
                <a:srgbClr val="002060"/>
              </a:solidFill>
              <a:latin typeface="Arial" panose="020B0604020202020204" pitchFamily="34" charset="0"/>
              <a:cs typeface="Arial" panose="020B0604020202020204" pitchFamily="34" charset="0"/>
            </a:endParaRPr>
          </a:p>
          <a:p>
            <a:r>
              <a:rPr lang="ru-RU" b="1" dirty="0" smtClean="0">
                <a:solidFill>
                  <a:srgbClr val="002060"/>
                </a:solidFill>
                <a:latin typeface="Arial" panose="020B0604020202020204" pitchFamily="34" charset="0"/>
                <a:cs typeface="Arial" panose="020B0604020202020204" pitchFamily="34" charset="0"/>
              </a:rPr>
              <a:t>Одељење 4/3 је имало драмски приказ песме "Месец и његова бака". </a:t>
            </a:r>
            <a:endParaRPr lang="ru-RU" b="1" dirty="0">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97218" y="497954"/>
            <a:ext cx="2210582" cy="2947443"/>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111" r="13784" b="5516"/>
          <a:stretch/>
        </p:blipFill>
        <p:spPr>
          <a:xfrm>
            <a:off x="831851" y="406400"/>
            <a:ext cx="869949" cy="124278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900" y="2019300"/>
            <a:ext cx="2540000" cy="217747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0800" y="4301069"/>
            <a:ext cx="2006601" cy="245533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3762" y="3211102"/>
            <a:ext cx="2878938" cy="215920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7100" y="4423835"/>
            <a:ext cx="2946399" cy="2209799"/>
          </a:xfrm>
          <a:prstGeom prst="rect">
            <a:avLst/>
          </a:prstGeom>
        </p:spPr>
      </p:pic>
    </p:spTree>
    <p:extLst>
      <p:ext uri="{BB962C8B-B14F-4D97-AF65-F5344CB8AC3E}">
        <p14:creationId xmlns:p14="http://schemas.microsoft.com/office/powerpoint/2010/main" val="23587953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3259015" y="507666"/>
            <a:ext cx="6096000" cy="1477328"/>
          </a:xfrm>
          <a:prstGeom prst="rect">
            <a:avLst/>
          </a:prstGeom>
        </p:spPr>
        <p:txBody>
          <a:bodyPr>
            <a:spAutoFit/>
          </a:bodyPr>
          <a:lstStyle/>
          <a:p>
            <a:r>
              <a:rPr lang="sr-Latn-RS" b="1" dirty="0" smtClean="0">
                <a:solidFill>
                  <a:srgbClr val="002060"/>
                </a:solidFill>
                <a:latin typeface="Arial" panose="020B0604020202020204" pitchFamily="34" charset="0"/>
                <a:cs typeface="Arial" panose="020B0604020202020204" pitchFamily="34" charset="0"/>
              </a:rPr>
              <a:t>OŠ“Jugoslavija“ </a:t>
            </a:r>
          </a:p>
          <a:p>
            <a:r>
              <a:rPr lang="sr-Latn-RS" b="1" dirty="0" smtClean="0">
                <a:solidFill>
                  <a:srgbClr val="002060"/>
                </a:solidFill>
                <a:latin typeface="Arial" panose="020B0604020202020204" pitchFamily="34" charset="0"/>
                <a:cs typeface="Arial" panose="020B0604020202020204" pitchFamily="34" charset="0"/>
              </a:rPr>
              <a:t>Mesto: Bar </a:t>
            </a:r>
          </a:p>
          <a:p>
            <a:r>
              <a:rPr lang="sr-Latn-RS" b="1" dirty="0" smtClean="0">
                <a:solidFill>
                  <a:srgbClr val="002060"/>
                </a:solidFill>
                <a:latin typeface="Arial" panose="020B0604020202020204" pitchFamily="34" charset="0"/>
                <a:cs typeface="Arial" panose="020B0604020202020204" pitchFamily="34" charset="0"/>
              </a:rPr>
              <a:t>Država: Republika  Crna Gora</a:t>
            </a:r>
          </a:p>
          <a:p>
            <a:endParaRPr lang="sr-Latn-RS" b="1" dirty="0" smtClean="0">
              <a:solidFill>
                <a:srgbClr val="002060"/>
              </a:solidFill>
              <a:latin typeface="Arial" panose="020B0604020202020204" pitchFamily="34" charset="0"/>
              <a:cs typeface="Arial" panose="020B0604020202020204" pitchFamily="34" charset="0"/>
            </a:endParaRPr>
          </a:p>
          <a:p>
            <a:r>
              <a:rPr lang="sr-Latn-RS" b="1" dirty="0" smtClean="0">
                <a:solidFill>
                  <a:srgbClr val="002060"/>
                </a:solidFill>
                <a:latin typeface="Arial" panose="020B0604020202020204" pitchFamily="34" charset="0"/>
                <a:cs typeface="Arial" panose="020B0604020202020204" pitchFamily="34" charset="0"/>
              </a:rPr>
              <a:t>Koordinator Marina Andrijević Petrović</a:t>
            </a:r>
            <a:endParaRPr lang="sr-Latn-RS" b="1" dirty="0">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201" y="473564"/>
            <a:ext cx="2789114" cy="209183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5948" r="3128" b="8102"/>
          <a:stretch/>
        </p:blipFill>
        <p:spPr>
          <a:xfrm>
            <a:off x="8745751" y="621359"/>
            <a:ext cx="2921472" cy="1944040"/>
          </a:xfrm>
          <a:prstGeom prst="rect">
            <a:avLst/>
          </a:prstGeom>
        </p:spPr>
      </p:pic>
      <p:pic>
        <p:nvPicPr>
          <p:cNvPr id="5" name="Picture 4"/>
          <p:cNvPicPr>
            <a:picLocks noChangeAspect="1"/>
          </p:cNvPicPr>
          <p:nvPr/>
        </p:nvPicPr>
        <p:blipFill>
          <a:blip r:embed="rId4"/>
          <a:stretch>
            <a:fillRect/>
          </a:stretch>
        </p:blipFill>
        <p:spPr>
          <a:xfrm>
            <a:off x="218332" y="3950968"/>
            <a:ext cx="2777377" cy="2589532"/>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2462" r="4513"/>
          <a:stretch/>
        </p:blipFill>
        <p:spPr>
          <a:xfrm>
            <a:off x="8620564" y="3950376"/>
            <a:ext cx="3314178" cy="2361523"/>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4410" t="2256" r="2667"/>
          <a:stretch/>
        </p:blipFill>
        <p:spPr>
          <a:xfrm>
            <a:off x="5689643" y="3950377"/>
            <a:ext cx="2639251" cy="208212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9451" y="4416218"/>
            <a:ext cx="1906450" cy="1429838"/>
          </a:xfrm>
          <a:prstGeom prst="rect">
            <a:avLst/>
          </a:prstGeom>
        </p:spPr>
      </p:pic>
    </p:spTree>
    <p:extLst>
      <p:ext uri="{BB962C8B-B14F-4D97-AF65-F5344CB8AC3E}">
        <p14:creationId xmlns:p14="http://schemas.microsoft.com/office/powerpoint/2010/main" val="15834361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70C0">
            <a:alpha val="66000"/>
          </a:srgbClr>
        </a:solidFill>
        <a:effectLst/>
      </p:bgPr>
    </p:bg>
    <p:spTree>
      <p:nvGrpSpPr>
        <p:cNvPr id="1" name=""/>
        <p:cNvGrpSpPr/>
        <p:nvPr/>
      </p:nvGrpSpPr>
      <p:grpSpPr>
        <a:xfrm>
          <a:off x="0" y="0"/>
          <a:ext cx="0" cy="0"/>
          <a:chOff x="0" y="0"/>
          <a:chExt cx="0" cy="0"/>
        </a:xfrm>
      </p:grpSpPr>
      <p:sp>
        <p:nvSpPr>
          <p:cNvPr id="2" name="Rectangle 1"/>
          <p:cNvSpPr/>
          <p:nvPr/>
        </p:nvSpPr>
        <p:spPr>
          <a:xfrm>
            <a:off x="2977661" y="672124"/>
            <a:ext cx="6940062" cy="1477328"/>
          </a:xfrm>
          <a:prstGeom prst="rect">
            <a:avLst/>
          </a:prstGeom>
        </p:spPr>
        <p:txBody>
          <a:bodyPr wrap="square">
            <a:spAutoFit/>
          </a:bodyPr>
          <a:lstStyle/>
          <a:p>
            <a:r>
              <a:rPr lang="sr-Latn-RS" b="1" dirty="0">
                <a:solidFill>
                  <a:srgbClr val="C00000"/>
                </a:solidFill>
                <a:latin typeface="Arial" panose="020B0604020202020204" pitchFamily="34" charset="0"/>
                <a:cs typeface="Arial" panose="020B0604020202020204" pitchFamily="34" charset="0"/>
              </a:rPr>
              <a:t>OU: Todor Angelevski</a:t>
            </a:r>
          </a:p>
          <a:p>
            <a:r>
              <a:rPr lang="sr-Latn-RS" b="1" dirty="0">
                <a:solidFill>
                  <a:srgbClr val="C00000"/>
                </a:solidFill>
                <a:latin typeface="Arial" panose="020B0604020202020204" pitchFamily="34" charset="0"/>
                <a:cs typeface="Arial" panose="020B0604020202020204" pitchFamily="34" charset="0"/>
              </a:rPr>
              <a:t>Mesto: Bitola</a:t>
            </a:r>
          </a:p>
          <a:p>
            <a:r>
              <a:rPr lang="sr-Latn-RS" b="1" dirty="0">
                <a:solidFill>
                  <a:srgbClr val="C00000"/>
                </a:solidFill>
                <a:latin typeface="Arial" panose="020B0604020202020204" pitchFamily="34" charset="0"/>
                <a:cs typeface="Arial" panose="020B0604020202020204" pitchFamily="34" charset="0"/>
              </a:rPr>
              <a:t>Država:  Republika severna Makedonija</a:t>
            </a:r>
          </a:p>
          <a:p>
            <a:endParaRPr lang="sr-Latn-RS" b="1" dirty="0" smtClean="0">
              <a:solidFill>
                <a:srgbClr val="C00000"/>
              </a:solidFill>
              <a:latin typeface="Arial" panose="020B0604020202020204" pitchFamily="34" charset="0"/>
              <a:cs typeface="Arial" panose="020B0604020202020204" pitchFamily="34" charset="0"/>
            </a:endParaRPr>
          </a:p>
          <a:p>
            <a:r>
              <a:rPr lang="sr-Cyrl-RS" b="1" dirty="0" smtClean="0">
                <a:solidFill>
                  <a:srgbClr val="C00000"/>
                </a:solidFill>
                <a:latin typeface="Arial" panose="020B0604020202020204" pitchFamily="34" charset="0"/>
                <a:cs typeface="Arial" panose="020B0604020202020204" pitchFamily="34" charset="0"/>
              </a:rPr>
              <a:t> </a:t>
            </a:r>
            <a:r>
              <a:rPr lang="sr-Latn-RS" b="1" dirty="0" smtClean="0">
                <a:solidFill>
                  <a:srgbClr val="C00000"/>
                </a:solidFill>
                <a:latin typeface="Arial" panose="020B0604020202020204" pitchFamily="34" charset="0"/>
                <a:cs typeface="Arial" panose="020B0604020202020204" pitchFamily="34" charset="0"/>
              </a:rPr>
              <a:t>nastavnik</a:t>
            </a:r>
            <a:r>
              <a:rPr lang="sr-Cyrl-RS" b="1" dirty="0" smtClean="0">
                <a:solidFill>
                  <a:srgbClr val="C00000"/>
                </a:solidFill>
                <a:latin typeface="Arial" panose="020B0604020202020204" pitchFamily="34" charset="0"/>
                <a:cs typeface="Arial" panose="020B0604020202020204" pitchFamily="34" charset="0"/>
              </a:rPr>
              <a:t> </a:t>
            </a:r>
            <a:r>
              <a:rPr lang="sr-Latn-RS" b="1" dirty="0" smtClean="0">
                <a:solidFill>
                  <a:srgbClr val="C00000"/>
                </a:solidFill>
                <a:latin typeface="Arial" panose="020B0604020202020204" pitchFamily="34" charset="0"/>
                <a:cs typeface="Arial" panose="020B0604020202020204" pitchFamily="34" charset="0"/>
              </a:rPr>
              <a:t> Snezana Tasevska</a:t>
            </a:r>
            <a:endParaRPr lang="sr-Latn-RS" b="1"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800" y="3861500"/>
            <a:ext cx="3797299" cy="2816330"/>
          </a:xfrm>
          <a:prstGeom prst="rect">
            <a:avLst/>
          </a:prstGeom>
        </p:spPr>
      </p:pic>
      <p:sp>
        <p:nvSpPr>
          <p:cNvPr id="4" name="Rectangle 3"/>
          <p:cNvSpPr/>
          <p:nvPr/>
        </p:nvSpPr>
        <p:spPr>
          <a:xfrm>
            <a:off x="2977661" y="2616618"/>
            <a:ext cx="7601243" cy="1200329"/>
          </a:xfrm>
          <a:prstGeom prst="rect">
            <a:avLst/>
          </a:prstGeom>
        </p:spPr>
        <p:txBody>
          <a:bodyPr wrap="square">
            <a:spAutoFit/>
          </a:bodyPr>
          <a:lstStyle/>
          <a:p>
            <a:r>
              <a:rPr lang="ru-RU" b="1" dirty="0">
                <a:solidFill>
                  <a:srgbClr val="002060"/>
                </a:solidFill>
                <a:latin typeface="Arial" panose="020B0604020202020204" pitchFamily="34" charset="0"/>
                <a:cs typeface="Arial" panose="020B0604020202020204" pitchFamily="34" charset="0"/>
              </a:rPr>
              <a:t>Број на </a:t>
            </a:r>
            <a:r>
              <a:rPr lang="ru-RU" b="1" dirty="0" smtClean="0">
                <a:solidFill>
                  <a:srgbClr val="002060"/>
                </a:solidFill>
                <a:latin typeface="Arial" panose="020B0604020202020204" pitchFamily="34" charset="0"/>
                <a:cs typeface="Arial" panose="020B0604020202020204" pitchFamily="34" charset="0"/>
              </a:rPr>
              <a:t>ученици:11</a:t>
            </a:r>
            <a:endParaRPr lang="ru-RU" b="1" dirty="0">
              <a:solidFill>
                <a:srgbClr val="002060"/>
              </a:solidFill>
              <a:latin typeface="Arial" panose="020B0604020202020204" pitchFamily="34" charset="0"/>
              <a:cs typeface="Arial" panose="020B0604020202020204" pitchFamily="34" charset="0"/>
            </a:endParaRPr>
          </a:p>
          <a:p>
            <a:r>
              <a:rPr lang="ru-RU" b="1" dirty="0">
                <a:solidFill>
                  <a:srgbClr val="002060"/>
                </a:solidFill>
                <a:latin typeface="Arial" panose="020B0604020202020204" pitchFamily="34" charset="0"/>
                <a:cs typeface="Arial" panose="020B0604020202020204" pitchFamily="34" charset="0"/>
              </a:rPr>
              <a:t>Одделение: II 6</a:t>
            </a:r>
          </a:p>
          <a:p>
            <a:endParaRPr lang="ru-RU" b="1" dirty="0">
              <a:solidFill>
                <a:srgbClr val="002060"/>
              </a:solidFill>
              <a:latin typeface="Arial" panose="020B0604020202020204" pitchFamily="34" charset="0"/>
              <a:cs typeface="Arial" panose="020B0604020202020204" pitchFamily="34" charset="0"/>
            </a:endParaRPr>
          </a:p>
          <a:p>
            <a:r>
              <a:rPr lang="ru-RU" b="1" dirty="0">
                <a:solidFill>
                  <a:srgbClr val="002060"/>
                </a:solidFill>
                <a:latin typeface="Arial" panose="020B0604020202020204" pitchFamily="34" charset="0"/>
                <a:cs typeface="Arial" panose="020B0604020202020204" pitchFamily="34" charset="0"/>
              </a:rPr>
              <a:t>СЕКОЈ ИМА СВОЈА ЅВЕЗДА ЗА ИСПОЛНУВАЊЕ ЖЕЛБА</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5400" y="3853569"/>
            <a:ext cx="3898900" cy="2924174"/>
          </a:xfrm>
          <a:prstGeom prst="rect">
            <a:avLst/>
          </a:prstGeom>
        </p:spPr>
      </p:pic>
    </p:spTree>
    <p:extLst>
      <p:ext uri="{BB962C8B-B14F-4D97-AF65-F5344CB8AC3E}">
        <p14:creationId xmlns:p14="http://schemas.microsoft.com/office/powerpoint/2010/main" val="18074567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C000">
            <a:alpha val="41000"/>
          </a:srgbClr>
        </a:solidFill>
        <a:effectLst/>
      </p:bgPr>
    </p:bg>
    <p:spTree>
      <p:nvGrpSpPr>
        <p:cNvPr id="1" name=""/>
        <p:cNvGrpSpPr/>
        <p:nvPr/>
      </p:nvGrpSpPr>
      <p:grpSpPr>
        <a:xfrm>
          <a:off x="0" y="0"/>
          <a:ext cx="0" cy="0"/>
          <a:chOff x="0" y="0"/>
          <a:chExt cx="0" cy="0"/>
        </a:xfrm>
      </p:grpSpPr>
      <p:sp>
        <p:nvSpPr>
          <p:cNvPr id="2" name="Rectangle 1"/>
          <p:cNvSpPr/>
          <p:nvPr/>
        </p:nvSpPr>
        <p:spPr>
          <a:xfrm>
            <a:off x="3118338" y="819333"/>
            <a:ext cx="6096000" cy="1754326"/>
          </a:xfrm>
          <a:prstGeom prst="rect">
            <a:avLst/>
          </a:prstGeom>
        </p:spPr>
        <p:txBody>
          <a:bodyPr>
            <a:spAutoFit/>
          </a:bodyPr>
          <a:lstStyle/>
          <a:p>
            <a:r>
              <a:rPr lang="ru-RU" b="1" dirty="0" smtClean="0">
                <a:solidFill>
                  <a:srgbClr val="C00000"/>
                </a:solidFill>
                <a:latin typeface="Arial" panose="020B0604020202020204" pitchFamily="34" charset="0"/>
                <a:cs typeface="Arial" panose="020B0604020202020204" pitchFamily="34" charset="0"/>
              </a:rPr>
              <a:t>ОШ“Свети Сава“</a:t>
            </a:r>
          </a:p>
          <a:p>
            <a:r>
              <a:rPr lang="ru-RU" b="1" dirty="0" smtClean="0">
                <a:solidFill>
                  <a:srgbClr val="C00000"/>
                </a:solidFill>
                <a:latin typeface="Arial" panose="020B0604020202020204" pitchFamily="34" charset="0"/>
                <a:cs typeface="Arial" panose="020B0604020202020204" pitchFamily="34" charset="0"/>
              </a:rPr>
              <a:t>Место: Суботинац </a:t>
            </a:r>
          </a:p>
          <a:p>
            <a:r>
              <a:rPr lang="ru-RU" b="1" dirty="0" smtClean="0">
                <a:solidFill>
                  <a:srgbClr val="C00000"/>
                </a:solidFill>
                <a:latin typeface="Arial" panose="020B0604020202020204" pitchFamily="34" charset="0"/>
                <a:cs typeface="Arial" panose="020B0604020202020204" pitchFamily="34" charset="0"/>
              </a:rPr>
              <a:t>Држава: Републиа Србија</a:t>
            </a:r>
            <a:endParaRPr lang="sr-Latn-RS" b="1" dirty="0" smtClean="0">
              <a:solidFill>
                <a:srgbClr val="C00000"/>
              </a:solidFill>
              <a:latin typeface="Arial" panose="020B0604020202020204" pitchFamily="34" charset="0"/>
              <a:cs typeface="Arial" panose="020B0604020202020204" pitchFamily="34" charset="0"/>
            </a:endParaRPr>
          </a:p>
          <a:p>
            <a:endParaRPr lang="ru-RU" b="1" dirty="0" smtClean="0">
              <a:solidFill>
                <a:srgbClr val="C00000"/>
              </a:solidFill>
              <a:latin typeface="Arial" panose="020B0604020202020204" pitchFamily="34" charset="0"/>
              <a:cs typeface="Arial" panose="020B0604020202020204" pitchFamily="34" charset="0"/>
            </a:endParaRPr>
          </a:p>
          <a:p>
            <a:r>
              <a:rPr lang="ru-RU" b="1" dirty="0" smtClean="0">
                <a:solidFill>
                  <a:srgbClr val="C00000"/>
                </a:solidFill>
                <a:latin typeface="Arial" panose="020B0604020202020204" pitchFamily="34" charset="0"/>
                <a:cs typeface="Arial" panose="020B0604020202020204" pitchFamily="34" charset="0"/>
              </a:rPr>
              <a:t>Учитељице Анита и Весна</a:t>
            </a:r>
          </a:p>
          <a:p>
            <a:r>
              <a:rPr lang="ru-RU" b="1" dirty="0" smtClean="0">
                <a:solidFill>
                  <a:srgbClr val="C00000"/>
                </a:solidFill>
                <a:latin typeface="Arial" panose="020B0604020202020204" pitchFamily="34" charset="0"/>
                <a:cs typeface="Arial" panose="020B0604020202020204" pitchFamily="34" charset="0"/>
              </a:rPr>
              <a:t>Ученици од 1. -</a:t>
            </a:r>
            <a:r>
              <a:rPr lang="sr-Latn-RS" b="1" dirty="0" smtClean="0">
                <a:solidFill>
                  <a:srgbClr val="C00000"/>
                </a:solidFill>
                <a:latin typeface="Arial" panose="020B0604020202020204" pitchFamily="34" charset="0"/>
                <a:cs typeface="Arial" panose="020B0604020202020204" pitchFamily="34" charset="0"/>
              </a:rPr>
              <a:t> </a:t>
            </a:r>
            <a:r>
              <a:rPr lang="ru-RU" b="1" dirty="0" smtClean="0">
                <a:solidFill>
                  <a:srgbClr val="C00000"/>
                </a:solidFill>
                <a:latin typeface="Arial" panose="020B0604020202020204" pitchFamily="34" charset="0"/>
                <a:cs typeface="Arial" panose="020B0604020202020204" pitchFamily="34" charset="0"/>
              </a:rPr>
              <a:t>4.разреда</a:t>
            </a:r>
            <a:endParaRPr lang="ru-RU" b="1"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1" y="146783"/>
            <a:ext cx="2026184" cy="348621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010" y="4495910"/>
            <a:ext cx="3770291" cy="212079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7972" y="706050"/>
            <a:ext cx="1870128" cy="292694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0901" y="724937"/>
            <a:ext cx="1634212" cy="2926947"/>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18342" r="7282" b="37350"/>
          <a:stretch/>
        </p:blipFill>
        <p:spPr>
          <a:xfrm>
            <a:off x="6116023" y="4495910"/>
            <a:ext cx="4844566" cy="2019190"/>
          </a:xfrm>
          <a:prstGeom prst="rect">
            <a:avLst/>
          </a:prstGeom>
        </p:spPr>
      </p:pic>
    </p:spTree>
    <p:extLst>
      <p:ext uri="{BB962C8B-B14F-4D97-AF65-F5344CB8AC3E}">
        <p14:creationId xmlns:p14="http://schemas.microsoft.com/office/powerpoint/2010/main" val="14002185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31000">
              <a:schemeClr val="accent1">
                <a:lumMod val="45000"/>
                <a:lumOff val="55000"/>
              </a:schemeClr>
            </a:gs>
            <a:gs pos="100000">
              <a:srgbClr val="7030A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Rectangle 1"/>
          <p:cNvSpPr/>
          <p:nvPr/>
        </p:nvSpPr>
        <p:spPr>
          <a:xfrm>
            <a:off x="3259015" y="507666"/>
            <a:ext cx="6096000" cy="1477328"/>
          </a:xfrm>
          <a:prstGeom prst="rect">
            <a:avLst/>
          </a:prstGeom>
        </p:spPr>
        <p:txBody>
          <a:bodyPr>
            <a:spAutoFit/>
          </a:bodyPr>
          <a:lstStyle/>
          <a:p>
            <a:r>
              <a:rPr lang="sr-Latn-RS" b="1" dirty="0" smtClean="0">
                <a:solidFill>
                  <a:srgbClr val="002060"/>
                </a:solidFill>
                <a:latin typeface="Arial" panose="020B0604020202020204" pitchFamily="34" charset="0"/>
                <a:cs typeface="Arial" panose="020B0604020202020204" pitchFamily="34" charset="0"/>
              </a:rPr>
              <a:t>OŠ“Jugoslavija“ </a:t>
            </a:r>
          </a:p>
          <a:p>
            <a:r>
              <a:rPr lang="sr-Latn-RS" b="1" dirty="0" smtClean="0">
                <a:solidFill>
                  <a:srgbClr val="002060"/>
                </a:solidFill>
                <a:latin typeface="Arial" panose="020B0604020202020204" pitchFamily="34" charset="0"/>
                <a:cs typeface="Arial" panose="020B0604020202020204" pitchFamily="34" charset="0"/>
              </a:rPr>
              <a:t>Mesto: Bar </a:t>
            </a:r>
          </a:p>
          <a:p>
            <a:r>
              <a:rPr lang="sr-Latn-RS" b="1" dirty="0" smtClean="0">
                <a:solidFill>
                  <a:srgbClr val="002060"/>
                </a:solidFill>
                <a:latin typeface="Arial" panose="020B0604020202020204" pitchFamily="34" charset="0"/>
                <a:cs typeface="Arial" panose="020B0604020202020204" pitchFamily="34" charset="0"/>
              </a:rPr>
              <a:t>Država: Republika  Crna Gora</a:t>
            </a:r>
          </a:p>
          <a:p>
            <a:endParaRPr lang="sr-Latn-RS" b="1" dirty="0" smtClean="0">
              <a:solidFill>
                <a:srgbClr val="002060"/>
              </a:solidFill>
              <a:latin typeface="Arial" panose="020B0604020202020204" pitchFamily="34" charset="0"/>
              <a:cs typeface="Arial" panose="020B0604020202020204" pitchFamily="34" charset="0"/>
            </a:endParaRPr>
          </a:p>
          <a:p>
            <a:r>
              <a:rPr lang="sr-Latn-RS" b="1" dirty="0" smtClean="0">
                <a:solidFill>
                  <a:srgbClr val="002060"/>
                </a:solidFill>
                <a:latin typeface="Arial" panose="020B0604020202020204" pitchFamily="34" charset="0"/>
                <a:cs typeface="Arial" panose="020B0604020202020204" pitchFamily="34" charset="0"/>
              </a:rPr>
              <a:t>Koordinator Marina Andrijević Petrović</a:t>
            </a:r>
            <a:endParaRPr lang="sr-Latn-RS" b="1" dirty="0">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3016" y="2634565"/>
            <a:ext cx="2519484" cy="3359312"/>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 t="10872" r="-718"/>
          <a:stretch/>
        </p:blipFill>
        <p:spPr>
          <a:xfrm>
            <a:off x="8789409" y="609600"/>
            <a:ext cx="3137590" cy="208240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50998">
            <a:off x="1039090" y="4363232"/>
            <a:ext cx="2803173" cy="210238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57595">
            <a:off x="9076224" y="4257592"/>
            <a:ext cx="2756190" cy="206714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227" y="843250"/>
            <a:ext cx="2591973" cy="1943980"/>
          </a:xfrm>
          <a:prstGeom prst="rect">
            <a:avLst/>
          </a:prstGeom>
        </p:spPr>
      </p:pic>
    </p:spTree>
    <p:extLst>
      <p:ext uri="{BB962C8B-B14F-4D97-AF65-F5344CB8AC3E}">
        <p14:creationId xmlns:p14="http://schemas.microsoft.com/office/powerpoint/2010/main" val="2066134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B050">
            <a:alpha val="34000"/>
          </a:srgbClr>
        </a:solidFill>
        <a:effectLst/>
      </p:bgPr>
    </p:bg>
    <p:spTree>
      <p:nvGrpSpPr>
        <p:cNvPr id="1" name=""/>
        <p:cNvGrpSpPr/>
        <p:nvPr/>
      </p:nvGrpSpPr>
      <p:grpSpPr>
        <a:xfrm>
          <a:off x="0" y="0"/>
          <a:ext cx="0" cy="0"/>
          <a:chOff x="0" y="0"/>
          <a:chExt cx="0" cy="0"/>
        </a:xfrm>
      </p:grpSpPr>
      <p:sp>
        <p:nvSpPr>
          <p:cNvPr id="3" name="Rectangle 2"/>
          <p:cNvSpPr/>
          <p:nvPr/>
        </p:nvSpPr>
        <p:spPr>
          <a:xfrm>
            <a:off x="1150008" y="269299"/>
            <a:ext cx="4444486" cy="2585323"/>
          </a:xfrm>
          <a:prstGeom prst="rect">
            <a:avLst/>
          </a:prstGeom>
        </p:spPr>
        <p:txBody>
          <a:bodyPr wrap="none">
            <a:spAutoFit/>
          </a:bodyPr>
          <a:lstStyle/>
          <a:p>
            <a:r>
              <a:rPr lang="sr-Cyrl-RS" b="1" dirty="0">
                <a:solidFill>
                  <a:srgbClr val="002060"/>
                </a:solidFill>
                <a:latin typeface="Arial" panose="020B0604020202020204" pitchFamily="34" charset="0"/>
                <a:cs typeface="Arial" panose="020B0604020202020204" pitchFamily="34" charset="0"/>
              </a:rPr>
              <a:t>ОШ „Војислав Вока Савић</a:t>
            </a:r>
            <a:r>
              <a:rPr lang="sr-Cyrl-RS" b="1" dirty="0" smtClean="0">
                <a:solidFill>
                  <a:srgbClr val="002060"/>
                </a:solidFill>
                <a:latin typeface="Arial" panose="020B0604020202020204" pitchFamily="34" charset="0"/>
                <a:cs typeface="Arial" panose="020B0604020202020204" pitchFamily="34" charset="0"/>
              </a:rPr>
              <a:t>“</a:t>
            </a:r>
          </a:p>
          <a:p>
            <a:r>
              <a:rPr lang="sr-Cyrl-RS" b="1" dirty="0" smtClean="0">
                <a:solidFill>
                  <a:srgbClr val="002060"/>
                </a:solidFill>
                <a:latin typeface="Arial" panose="020B0604020202020204" pitchFamily="34" charset="0"/>
                <a:cs typeface="Arial" panose="020B0604020202020204" pitchFamily="34" charset="0"/>
              </a:rPr>
              <a:t>Место: Лазаревац</a:t>
            </a:r>
          </a:p>
          <a:p>
            <a:r>
              <a:rPr lang="sr-Cyrl-RS" b="1" dirty="0" smtClean="0">
                <a:solidFill>
                  <a:srgbClr val="002060"/>
                </a:solidFill>
                <a:latin typeface="Arial" panose="020B0604020202020204" pitchFamily="34" charset="0"/>
                <a:cs typeface="Arial" panose="020B0604020202020204" pitchFamily="34" charset="0"/>
              </a:rPr>
              <a:t>Држава: Република Србија</a:t>
            </a:r>
          </a:p>
          <a:p>
            <a:endParaRPr lang="sr-Cyrl-RS" b="1" dirty="0">
              <a:solidFill>
                <a:srgbClr val="002060"/>
              </a:solidFill>
              <a:latin typeface="Arial" panose="020B0604020202020204" pitchFamily="34" charset="0"/>
              <a:cs typeface="Arial" panose="020B0604020202020204" pitchFamily="34" charset="0"/>
            </a:endParaRPr>
          </a:p>
          <a:p>
            <a:r>
              <a:rPr lang="sr-Cyrl-RS" b="1" dirty="0">
                <a:solidFill>
                  <a:srgbClr val="002060"/>
                </a:solidFill>
                <a:latin typeface="Arial" panose="020B0604020202020204" pitchFamily="34" charset="0"/>
                <a:cs typeface="Arial" panose="020B0604020202020204" pitchFamily="34" charset="0"/>
              </a:rPr>
              <a:t>Тема -  „Поход на Мјесец“ </a:t>
            </a:r>
            <a:endParaRPr lang="sr-Cyrl-RS" b="1" dirty="0" smtClean="0">
              <a:solidFill>
                <a:srgbClr val="002060"/>
              </a:solidFill>
              <a:latin typeface="Arial" panose="020B0604020202020204" pitchFamily="34" charset="0"/>
              <a:cs typeface="Arial" panose="020B0604020202020204" pitchFamily="34" charset="0"/>
            </a:endParaRPr>
          </a:p>
          <a:p>
            <a:r>
              <a:rPr lang="sr-Latn-RS" b="1" dirty="0">
                <a:solidFill>
                  <a:srgbClr val="002060"/>
                </a:solidFill>
                <a:latin typeface="Arial" panose="020B0604020202020204" pitchFamily="34" charset="0"/>
                <a:cs typeface="Arial" panose="020B0604020202020204" pitchFamily="34" charset="0"/>
              </a:rPr>
              <a:t>WSWA Event ID 26946 </a:t>
            </a:r>
            <a:endParaRPr lang="sr-Cyrl-RS" b="1" dirty="0" smtClean="0">
              <a:solidFill>
                <a:srgbClr val="002060"/>
              </a:solidFill>
              <a:latin typeface="Arial" panose="020B0604020202020204" pitchFamily="34" charset="0"/>
              <a:cs typeface="Arial" panose="020B0604020202020204" pitchFamily="34" charset="0"/>
            </a:endParaRPr>
          </a:p>
          <a:p>
            <a:endParaRPr lang="sr-Cyrl-RS" b="1" dirty="0">
              <a:solidFill>
                <a:srgbClr val="002060"/>
              </a:solidFill>
              <a:latin typeface="Arial" panose="020B0604020202020204" pitchFamily="34" charset="0"/>
              <a:cs typeface="Arial" panose="020B0604020202020204" pitchFamily="34" charset="0"/>
            </a:endParaRPr>
          </a:p>
          <a:p>
            <a:r>
              <a:rPr lang="sr-Cyrl-RS" b="1" dirty="0" smtClean="0">
                <a:solidFill>
                  <a:srgbClr val="002060"/>
                </a:solidFill>
                <a:latin typeface="Arial" panose="020B0604020202020204" pitchFamily="34" charset="0"/>
                <a:cs typeface="Arial" panose="020B0604020202020204" pitchFamily="34" charset="0"/>
              </a:rPr>
              <a:t> </a:t>
            </a:r>
            <a:r>
              <a:rPr lang="ru-RU" b="1" dirty="0">
                <a:solidFill>
                  <a:srgbClr val="002060"/>
                </a:solidFill>
                <a:latin typeface="Arial" panose="020B0604020202020204" pitchFamily="34" charset="0"/>
                <a:cs typeface="Arial" panose="020B0604020202020204" pitchFamily="34" charset="0"/>
              </a:rPr>
              <a:t>Координатор пројекта: </a:t>
            </a:r>
            <a:endParaRPr lang="ru-RU" b="1" dirty="0" smtClean="0">
              <a:solidFill>
                <a:srgbClr val="002060"/>
              </a:solidFill>
              <a:latin typeface="Arial" panose="020B0604020202020204" pitchFamily="34" charset="0"/>
              <a:cs typeface="Arial" panose="020B0604020202020204" pitchFamily="34" charset="0"/>
            </a:endParaRPr>
          </a:p>
          <a:p>
            <a:r>
              <a:rPr lang="ru-RU" b="1" dirty="0" smtClean="0">
                <a:solidFill>
                  <a:srgbClr val="002060"/>
                </a:solidFill>
                <a:latin typeface="Arial" panose="020B0604020202020204" pitchFamily="34" charset="0"/>
                <a:cs typeface="Arial" panose="020B0604020202020204" pitchFamily="34" charset="0"/>
              </a:rPr>
              <a:t>Јелена </a:t>
            </a:r>
            <a:r>
              <a:rPr lang="ru-RU" b="1" dirty="0">
                <a:solidFill>
                  <a:srgbClr val="002060"/>
                </a:solidFill>
                <a:latin typeface="Arial" panose="020B0604020202020204" pitchFamily="34" charset="0"/>
                <a:cs typeface="Arial" panose="020B0604020202020204" pitchFamily="34" charset="0"/>
              </a:rPr>
              <a:t>Томић, професор географије </a:t>
            </a:r>
            <a:endParaRPr lang="sr-Latn-RS" b="1" dirty="0">
              <a:solidFill>
                <a:srgbClr val="002060"/>
              </a:solidFill>
              <a:latin typeface="Arial" panose="020B0604020202020204" pitchFamily="34" charset="0"/>
              <a:cs typeface="Arial" panose="020B0604020202020204" pitchFamily="34" charset="0"/>
            </a:endParaRPr>
          </a:p>
        </p:txBody>
      </p:sp>
      <p:sp>
        <p:nvSpPr>
          <p:cNvPr id="4" name="Rectangle 3"/>
          <p:cNvSpPr/>
          <p:nvPr/>
        </p:nvSpPr>
        <p:spPr>
          <a:xfrm>
            <a:off x="5734738" y="1985416"/>
            <a:ext cx="5238062" cy="4401205"/>
          </a:xfrm>
          <a:prstGeom prst="rect">
            <a:avLst/>
          </a:prstGeom>
        </p:spPr>
        <p:txBody>
          <a:bodyPr wrap="square">
            <a:spAutoFit/>
          </a:bodyPr>
          <a:lstStyle/>
          <a:p>
            <a:pPr algn="ctr"/>
            <a:r>
              <a:rPr lang="sr-Cyrl-RS" sz="1400" b="1" dirty="0">
                <a:latin typeface="Arial" panose="020B0604020202020204" pitchFamily="34" charset="0"/>
                <a:cs typeface="Arial" panose="020B0604020202020204" pitchFamily="34" charset="0"/>
              </a:rPr>
              <a:t>РЕАЛИЗОВАНЕ </a:t>
            </a:r>
            <a:r>
              <a:rPr lang="sr-Cyrl-RS" sz="1400" b="1" dirty="0" smtClean="0">
                <a:latin typeface="Arial" panose="020B0604020202020204" pitchFamily="34" charset="0"/>
                <a:cs typeface="Arial" panose="020B0604020202020204" pitchFamily="34" charset="0"/>
              </a:rPr>
              <a:t>АКТИВНОСТИ</a:t>
            </a:r>
          </a:p>
          <a:p>
            <a:endParaRPr lang="sr-Cyrl-RS" sz="1400" dirty="0" smtClean="0">
              <a:latin typeface="Arial" panose="020B0604020202020204" pitchFamily="34" charset="0"/>
              <a:cs typeface="Arial" panose="020B0604020202020204" pitchFamily="34" charset="0"/>
            </a:endParaRPr>
          </a:p>
          <a:p>
            <a:pPr marL="342900" indent="-342900">
              <a:buAutoNum type="arabicPeriod"/>
            </a:pPr>
            <a:r>
              <a:rPr lang="ru-RU" sz="1400" dirty="0" smtClean="0">
                <a:latin typeface="Arial" panose="020B0604020202020204" pitchFamily="34" charset="0"/>
                <a:cs typeface="Arial" panose="020B0604020202020204" pitchFamily="34" charset="0"/>
              </a:rPr>
              <a:t>Радионица</a:t>
            </a:r>
            <a:r>
              <a:rPr lang="ru-RU" sz="1400" dirty="0">
                <a:latin typeface="Arial" panose="020B0604020202020204" pitchFamily="34" charset="0"/>
                <a:cs typeface="Arial" panose="020B0604020202020204" pitchFamily="34" charset="0"/>
              </a:rPr>
              <a:t>: Месечеве мене </a:t>
            </a:r>
            <a:endParaRPr lang="ru-RU" sz="1400" dirty="0" smtClean="0">
              <a:latin typeface="Arial" panose="020B0604020202020204" pitchFamily="34" charset="0"/>
              <a:cs typeface="Arial" panose="020B0604020202020204" pitchFamily="34" charset="0"/>
            </a:endParaRPr>
          </a:p>
          <a:p>
            <a:pPr marL="342900" indent="-342900">
              <a:buAutoNum type="arabicPeriod"/>
            </a:pPr>
            <a:r>
              <a:rPr lang="ru-RU" sz="1400" dirty="0" smtClean="0">
                <a:latin typeface="Arial" panose="020B0604020202020204" pitchFamily="34" charset="0"/>
                <a:cs typeface="Arial" panose="020B0604020202020204" pitchFamily="34" charset="0"/>
              </a:rPr>
              <a:t>Радионица</a:t>
            </a:r>
            <a:r>
              <a:rPr lang="ru-RU" sz="1400" dirty="0">
                <a:latin typeface="Arial" panose="020B0604020202020204" pitchFamily="34" charset="0"/>
                <a:cs typeface="Arial" panose="020B0604020202020204" pitchFamily="34" charset="0"/>
              </a:rPr>
              <a:t>: Месец у </a:t>
            </a:r>
            <a:r>
              <a:rPr lang="ru-RU" sz="1400" dirty="0" smtClean="0">
                <a:latin typeface="Arial" panose="020B0604020202020204" pitchFamily="34" charset="0"/>
                <a:cs typeface="Arial" panose="020B0604020202020204" pitchFamily="34" charset="0"/>
              </a:rPr>
              <a:t>енигматици</a:t>
            </a:r>
          </a:p>
          <a:p>
            <a:pPr marL="342900" indent="-342900">
              <a:buAutoNum type="arabicPeriod"/>
            </a:pPr>
            <a:r>
              <a:rPr lang="ru-RU" sz="1400" dirty="0" smtClean="0">
                <a:latin typeface="Arial" panose="020B0604020202020204" pitchFamily="34" charset="0"/>
                <a:cs typeface="Arial" panose="020B0604020202020204" pitchFamily="34" charset="0"/>
              </a:rPr>
              <a:t> </a:t>
            </a:r>
            <a:r>
              <a:rPr lang="ru-RU" sz="1400" dirty="0">
                <a:latin typeface="Arial" panose="020B0604020202020204" pitchFamily="34" charset="0"/>
                <a:cs typeface="Arial" panose="020B0604020202020204" pitchFamily="34" charset="0"/>
              </a:rPr>
              <a:t>Радионица на часу француског: </a:t>
            </a:r>
            <a:endParaRPr lang="ru-RU" sz="1400" dirty="0" smtClean="0">
              <a:latin typeface="Arial" panose="020B0604020202020204" pitchFamily="34" charset="0"/>
              <a:cs typeface="Arial" panose="020B0604020202020204" pitchFamily="34" charset="0"/>
            </a:endParaRPr>
          </a:p>
          <a:p>
            <a:r>
              <a:rPr lang="ru-RU" sz="1400" dirty="0" smtClean="0">
                <a:latin typeface="Arial" panose="020B0604020202020204" pitchFamily="34" charset="0"/>
                <a:cs typeface="Arial" panose="020B0604020202020204" pitchFamily="34" charset="0"/>
              </a:rPr>
              <a:t>Израда </a:t>
            </a:r>
            <a:r>
              <a:rPr lang="ru-RU" sz="1400" dirty="0">
                <a:latin typeface="Arial" panose="020B0604020202020204" pitchFamily="34" charset="0"/>
                <a:cs typeface="Arial" panose="020B0604020202020204" pitchFamily="34" charset="0"/>
              </a:rPr>
              <a:t>обележавача за књиге од </a:t>
            </a:r>
            <a:endParaRPr lang="ru-RU" sz="1400" dirty="0" smtClean="0">
              <a:latin typeface="Arial" panose="020B0604020202020204" pitchFamily="34" charset="0"/>
              <a:cs typeface="Arial" panose="020B0604020202020204" pitchFamily="34" charset="0"/>
            </a:endParaRPr>
          </a:p>
          <a:p>
            <a:r>
              <a:rPr lang="ru-RU" sz="1400" dirty="0" smtClean="0">
                <a:latin typeface="Arial" panose="020B0604020202020204" pitchFamily="34" charset="0"/>
                <a:cs typeface="Arial" panose="020B0604020202020204" pitchFamily="34" charset="0"/>
              </a:rPr>
              <a:t>рециклираног </a:t>
            </a:r>
            <a:r>
              <a:rPr lang="ru-RU" sz="1400" dirty="0">
                <a:latin typeface="Arial" panose="020B0604020202020204" pitchFamily="34" charset="0"/>
                <a:cs typeface="Arial" panose="020B0604020202020204" pitchFamily="34" charset="0"/>
              </a:rPr>
              <a:t>материјала </a:t>
            </a:r>
            <a:endParaRPr lang="ru-RU" sz="1400" dirty="0" smtClean="0">
              <a:latin typeface="Arial" panose="020B0604020202020204" pitchFamily="34" charset="0"/>
              <a:cs typeface="Arial" panose="020B0604020202020204" pitchFamily="34" charset="0"/>
            </a:endParaRPr>
          </a:p>
          <a:p>
            <a:r>
              <a:rPr lang="ru-RU" sz="1400" dirty="0">
                <a:latin typeface="Arial" panose="020B0604020202020204" pitchFamily="34" charset="0"/>
                <a:cs typeface="Arial" panose="020B0604020202020204" pitchFamily="34" charset="0"/>
              </a:rPr>
              <a:t>4</a:t>
            </a:r>
            <a:r>
              <a:rPr lang="ru-RU" sz="1400" dirty="0" smtClean="0">
                <a:latin typeface="Arial" panose="020B0604020202020204" pitchFamily="34" charset="0"/>
                <a:cs typeface="Arial" panose="020B0604020202020204" pitchFamily="34" charset="0"/>
              </a:rPr>
              <a:t>.-5. Ликовна </a:t>
            </a:r>
            <a:r>
              <a:rPr lang="ru-RU" sz="1400" dirty="0">
                <a:latin typeface="Arial" panose="020B0604020202020204" pitchFamily="34" charset="0"/>
                <a:cs typeface="Arial" panose="020B0604020202020204" pitchFamily="34" charset="0"/>
              </a:rPr>
              <a:t>радионица: Насликај </a:t>
            </a:r>
            <a:r>
              <a:rPr lang="ru-RU" sz="1400" dirty="0" smtClean="0">
                <a:latin typeface="Arial" panose="020B0604020202020204" pitchFamily="34" charset="0"/>
                <a:cs typeface="Arial" panose="020B0604020202020204" pitchFamily="34" charset="0"/>
              </a:rPr>
              <a:t>Месец</a:t>
            </a:r>
          </a:p>
          <a:p>
            <a:r>
              <a:rPr lang="ru-RU" sz="1400" dirty="0" smtClean="0">
                <a:latin typeface="Arial" panose="020B0604020202020204" pitchFamily="34" charset="0"/>
                <a:cs typeface="Arial" panose="020B0604020202020204" pitchFamily="34" charset="0"/>
              </a:rPr>
              <a:t>6. </a:t>
            </a:r>
            <a:r>
              <a:rPr lang="ru-RU" sz="1400" dirty="0">
                <a:latin typeface="Arial" panose="020B0604020202020204" pitchFamily="34" charset="0"/>
                <a:cs typeface="Arial" panose="020B0604020202020204" pitchFamily="34" charset="0"/>
              </a:rPr>
              <a:t>Радионица: Космонаути </a:t>
            </a:r>
            <a:endParaRPr lang="ru-RU" sz="1400" dirty="0" smtClean="0">
              <a:latin typeface="Arial" panose="020B0604020202020204" pitchFamily="34" charset="0"/>
              <a:cs typeface="Arial" panose="020B0604020202020204" pitchFamily="34" charset="0"/>
            </a:endParaRPr>
          </a:p>
          <a:p>
            <a:r>
              <a:rPr lang="ru-RU" sz="1400" dirty="0" smtClean="0">
                <a:latin typeface="Arial" panose="020B0604020202020204" pitchFamily="34" charset="0"/>
                <a:cs typeface="Arial" panose="020B0604020202020204" pitchFamily="34" charset="0"/>
              </a:rPr>
              <a:t>Израда </a:t>
            </a:r>
            <a:r>
              <a:rPr lang="ru-RU" sz="1400" dirty="0">
                <a:latin typeface="Arial" panose="020B0604020202020204" pitchFamily="34" charset="0"/>
                <a:cs typeface="Arial" panose="020B0604020202020204" pitchFamily="34" charset="0"/>
              </a:rPr>
              <a:t>костима космонаута у сарадњи са родитељима </a:t>
            </a:r>
          </a:p>
          <a:p>
            <a:r>
              <a:rPr lang="ru-RU" sz="1400" dirty="0" smtClean="0">
                <a:latin typeface="Arial" panose="020B0604020202020204" pitchFamily="34" charset="0"/>
                <a:cs typeface="Arial" panose="020B0604020202020204" pitchFamily="34" charset="0"/>
              </a:rPr>
              <a:t>7. Музичке </a:t>
            </a:r>
            <a:r>
              <a:rPr lang="ru-RU" sz="1400" dirty="0">
                <a:latin typeface="Arial" panose="020B0604020202020204" pitchFamily="34" charset="0"/>
                <a:cs typeface="Arial" panose="020B0604020202020204" pitchFamily="34" charset="0"/>
              </a:rPr>
              <a:t>радионице: Свемирски хор </a:t>
            </a:r>
            <a:endParaRPr lang="ru-RU" sz="1400" dirty="0" smtClean="0">
              <a:latin typeface="Arial" panose="020B0604020202020204" pitchFamily="34" charset="0"/>
              <a:cs typeface="Arial" panose="020B0604020202020204" pitchFamily="34" charset="0"/>
            </a:endParaRPr>
          </a:p>
          <a:p>
            <a:r>
              <a:rPr lang="ru-RU" sz="1400" dirty="0">
                <a:latin typeface="Arial" panose="020B0604020202020204" pitchFamily="34" charset="0"/>
                <a:cs typeface="Arial" panose="020B0604020202020204" pitchFamily="34" charset="0"/>
              </a:rPr>
              <a:t>8. Месец у француској књижевности </a:t>
            </a:r>
            <a:endParaRPr lang="ru-RU" sz="1400" dirty="0" smtClean="0">
              <a:latin typeface="Arial" panose="020B0604020202020204" pitchFamily="34" charset="0"/>
              <a:cs typeface="Arial" panose="020B0604020202020204" pitchFamily="34" charset="0"/>
            </a:endParaRPr>
          </a:p>
          <a:p>
            <a:r>
              <a:rPr lang="ru-RU" sz="1400" dirty="0">
                <a:latin typeface="Arial" panose="020B0604020202020204" pitchFamily="34" charset="0"/>
                <a:cs typeface="Arial" panose="020B0604020202020204" pitchFamily="34" charset="0"/>
              </a:rPr>
              <a:t>9. </a:t>
            </a:r>
            <a:r>
              <a:rPr lang="ru-RU" sz="1400" dirty="0" smtClean="0">
                <a:latin typeface="Arial" panose="020B0604020202020204" pitchFamily="34" charset="0"/>
                <a:cs typeface="Arial" panose="020B0604020202020204" pitchFamily="34" charset="0"/>
              </a:rPr>
              <a:t>Месец </a:t>
            </a:r>
            <a:r>
              <a:rPr lang="ru-RU" sz="1400" dirty="0">
                <a:latin typeface="Arial" panose="020B0604020202020204" pitchFamily="34" charset="0"/>
                <a:cs typeface="Arial" panose="020B0604020202020204" pitchFamily="34" charset="0"/>
              </a:rPr>
              <a:t>у енглеској књижевности </a:t>
            </a:r>
          </a:p>
          <a:p>
            <a:r>
              <a:rPr lang="ru-RU" sz="1400" dirty="0">
                <a:latin typeface="Arial" panose="020B0604020202020204" pitchFamily="34" charset="0"/>
                <a:cs typeface="Arial" panose="020B0604020202020204" pitchFamily="34" charset="0"/>
              </a:rPr>
              <a:t>10. Потрага за Месецом </a:t>
            </a:r>
            <a:endParaRPr lang="ru-RU" sz="1400" dirty="0" smtClean="0">
              <a:latin typeface="Arial" panose="020B0604020202020204" pitchFamily="34" charset="0"/>
              <a:cs typeface="Arial" panose="020B0604020202020204" pitchFamily="34" charset="0"/>
            </a:endParaRPr>
          </a:p>
          <a:p>
            <a:r>
              <a:rPr lang="ru-RU" sz="1400" dirty="0" smtClean="0">
                <a:latin typeface="Arial" panose="020B0604020202020204" pitchFamily="34" charset="0"/>
                <a:cs typeface="Arial" panose="020B0604020202020204" pitchFamily="34" charset="0"/>
              </a:rPr>
              <a:t>-</a:t>
            </a:r>
            <a:r>
              <a:rPr lang="ru-RU" sz="1400" dirty="0">
                <a:latin typeface="Arial" panose="020B0604020202020204" pitchFamily="34" charset="0"/>
                <a:cs typeface="Arial" panose="020B0604020202020204" pitchFamily="34" charset="0"/>
              </a:rPr>
              <a:t>Угледни час географија-српски језик и књижевност </a:t>
            </a:r>
            <a:endParaRPr lang="ru-RU" sz="1400" dirty="0" smtClean="0">
              <a:latin typeface="Arial" panose="020B0604020202020204" pitchFamily="34" charset="0"/>
              <a:cs typeface="Arial" panose="020B0604020202020204" pitchFamily="34" charset="0"/>
            </a:endParaRPr>
          </a:p>
          <a:p>
            <a:r>
              <a:rPr lang="ru-RU" sz="1400" dirty="0">
                <a:latin typeface="Arial" panose="020B0604020202020204" pitchFamily="34" charset="0"/>
                <a:cs typeface="Arial" panose="020B0604020202020204" pitchFamily="34" charset="0"/>
              </a:rPr>
              <a:t>11. Завршни догађај: јавни час „Поход на Мјесец</a:t>
            </a:r>
            <a:r>
              <a:rPr lang="ru-RU" sz="1400" dirty="0" smtClean="0">
                <a:latin typeface="Arial" panose="020B0604020202020204" pitchFamily="34" charset="0"/>
                <a:cs typeface="Arial" panose="020B0604020202020204" pitchFamily="34" charset="0"/>
              </a:rPr>
              <a:t>“</a:t>
            </a:r>
          </a:p>
          <a:p>
            <a:r>
              <a:rPr lang="ru-RU" sz="1400" dirty="0" smtClean="0">
                <a:latin typeface="Arial" panose="020B0604020202020204" pitchFamily="34" charset="0"/>
                <a:cs typeface="Arial" panose="020B0604020202020204" pitchFamily="34" charset="0"/>
              </a:rPr>
              <a:t> </a:t>
            </a:r>
            <a:r>
              <a:rPr lang="ru-RU" sz="1400" dirty="0">
                <a:latin typeface="Arial" panose="020B0604020202020204" pitchFamily="34" charset="0"/>
                <a:cs typeface="Arial" panose="020B0604020202020204" pitchFamily="34" charset="0"/>
              </a:rPr>
              <a:t>и изложба радова насталих на </a:t>
            </a:r>
            <a:r>
              <a:rPr lang="ru-RU" sz="1400" dirty="0" smtClean="0">
                <a:latin typeface="Arial" panose="020B0604020202020204" pitchFamily="34" charset="0"/>
                <a:cs typeface="Arial" panose="020B0604020202020204" pitchFamily="34" charset="0"/>
              </a:rPr>
              <a:t>радионицама</a:t>
            </a:r>
          </a:p>
          <a:p>
            <a:endParaRPr lang="ru-RU" sz="1400" dirty="0" smtClean="0">
              <a:latin typeface="Arial" panose="020B0604020202020204" pitchFamily="34" charset="0"/>
              <a:cs typeface="Arial" panose="020B0604020202020204" pitchFamily="34" charset="0"/>
            </a:endParaRPr>
          </a:p>
          <a:p>
            <a:r>
              <a:rPr lang="ru-RU" sz="1400" dirty="0" smtClean="0">
                <a:latin typeface="Arial" panose="020B0604020202020204" pitchFamily="34" charset="0"/>
                <a:cs typeface="Arial" panose="020B0604020202020204" pitchFamily="34" charset="0"/>
              </a:rPr>
              <a:t>У периоду од 03.10.- 07.10.2019.</a:t>
            </a:r>
            <a:endParaRPr lang="ru-RU" sz="1400" dirty="0">
              <a:latin typeface="Arial" panose="020B0604020202020204" pitchFamily="34" charset="0"/>
              <a:cs typeface="Arial" panose="020B0604020202020204" pitchFamily="34" charset="0"/>
            </a:endParaRPr>
          </a:p>
          <a:p>
            <a:endParaRPr lang="sr-Latn-RS" sz="1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8818520" y="269299"/>
            <a:ext cx="2983841" cy="1662363"/>
          </a:xfrm>
          <a:prstGeom prst="rect">
            <a:avLst/>
          </a:prstGeom>
        </p:spPr>
      </p:pic>
      <p:sp>
        <p:nvSpPr>
          <p:cNvPr id="6" name="TextBox 5"/>
          <p:cNvSpPr txBox="1"/>
          <p:nvPr/>
        </p:nvSpPr>
        <p:spPr>
          <a:xfrm>
            <a:off x="2379477" y="5624611"/>
            <a:ext cx="9098260" cy="923330"/>
          </a:xfrm>
          <a:prstGeom prst="rect">
            <a:avLst/>
          </a:prstGeom>
          <a:noFill/>
        </p:spPr>
        <p:txBody>
          <a:bodyPr wrap="none" rtlCol="0">
            <a:spAutoFit/>
          </a:bodyPr>
          <a:lstStyle/>
          <a:p>
            <a:pPr algn="r"/>
            <a:r>
              <a:rPr lang="sr-Cyrl-RS" dirty="0" smtClean="0">
                <a:solidFill>
                  <a:schemeClr val="accent2">
                    <a:lumMod val="75000"/>
                  </a:schemeClr>
                </a:solidFill>
                <a:latin typeface="Arial" panose="020B0604020202020204" pitchFamily="34" charset="0"/>
                <a:cs typeface="Arial" panose="020B0604020202020204" pitchFamily="34" charset="0"/>
              </a:rPr>
              <a:t>КВИЗ</a:t>
            </a:r>
          </a:p>
          <a:p>
            <a:pPr algn="r"/>
            <a:r>
              <a:rPr lang="sr-Latn-RS" dirty="0" smtClean="0"/>
              <a:t>Kahoot</a:t>
            </a:r>
            <a:endParaRPr lang="sr-Cyrl-RS" dirty="0" smtClean="0"/>
          </a:p>
          <a:p>
            <a:pPr algn="r"/>
            <a:r>
              <a:rPr lang="sr-Cyrl-RS" u="sng" dirty="0">
                <a:hlinkClick r:id="rId3"/>
              </a:rPr>
              <a:t>https://create.kahoot.it/details/pohod-na -mjesec/b321c874-0751-49e0-bb43-1d0a 9587d641</a:t>
            </a:r>
            <a:r>
              <a:rPr lang="sr-Cyrl-RS" dirty="0"/>
              <a:t> </a:t>
            </a:r>
            <a:endParaRPr lang="sr-Latn-RS" dirty="0">
              <a:solidFill>
                <a:schemeClr val="accent2">
                  <a:lumMod val="7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336" y="2854623"/>
            <a:ext cx="3631264" cy="204258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5086" y="269299"/>
            <a:ext cx="2955314" cy="1662364"/>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5641" t="5760" r="5744" b="7265"/>
          <a:stretch/>
        </p:blipFill>
        <p:spPr>
          <a:xfrm>
            <a:off x="422030" y="5105053"/>
            <a:ext cx="1909941" cy="1442888"/>
          </a:xfrm>
          <a:prstGeom prst="rect">
            <a:avLst/>
          </a:prstGeom>
        </p:spPr>
      </p:pic>
    </p:spTree>
    <p:extLst>
      <p:ext uri="{BB962C8B-B14F-4D97-AF65-F5344CB8AC3E}">
        <p14:creationId xmlns:p14="http://schemas.microsoft.com/office/powerpoint/2010/main" val="30647609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3090203" y="355099"/>
            <a:ext cx="6925994" cy="2308324"/>
          </a:xfrm>
          <a:prstGeom prst="rect">
            <a:avLst/>
          </a:prstGeom>
        </p:spPr>
        <p:txBody>
          <a:bodyPr wrap="square">
            <a:spAutoFit/>
          </a:bodyPr>
          <a:lstStyle/>
          <a:p>
            <a:r>
              <a:rPr lang="ru-RU" b="1" dirty="0" smtClean="0">
                <a:solidFill>
                  <a:schemeClr val="bg1"/>
                </a:solidFill>
                <a:latin typeface="Arial" panose="020B0604020202020204" pitchFamily="34" charset="0"/>
                <a:cs typeface="Arial" panose="020B0604020202020204" pitchFamily="34" charset="0"/>
              </a:rPr>
              <a:t>ОШ "Јован Поповић" </a:t>
            </a:r>
          </a:p>
          <a:p>
            <a:r>
              <a:rPr lang="ru-RU" b="1" dirty="0" smtClean="0">
                <a:solidFill>
                  <a:schemeClr val="bg1"/>
                </a:solidFill>
                <a:latin typeface="Arial" panose="020B0604020202020204" pitchFamily="34" charset="0"/>
                <a:cs typeface="Arial" panose="020B0604020202020204" pitchFamily="34" charset="0"/>
              </a:rPr>
              <a:t>Место: Сусек  ИО Баноштор </a:t>
            </a:r>
          </a:p>
          <a:p>
            <a:r>
              <a:rPr lang="ru-RU" b="1" dirty="0" smtClean="0">
                <a:solidFill>
                  <a:schemeClr val="bg1"/>
                </a:solidFill>
                <a:latin typeface="Arial" panose="020B0604020202020204" pitchFamily="34" charset="0"/>
                <a:cs typeface="Arial" panose="020B0604020202020204" pitchFamily="34" charset="0"/>
              </a:rPr>
              <a:t>Држава: Република Србија</a:t>
            </a:r>
            <a:endParaRPr lang="sr-Latn-RS" b="1" dirty="0" smtClean="0">
              <a:solidFill>
                <a:schemeClr val="bg1"/>
              </a:solidFill>
              <a:latin typeface="Arial" panose="020B0604020202020204" pitchFamily="34" charset="0"/>
              <a:cs typeface="Arial" panose="020B0604020202020204" pitchFamily="34" charset="0"/>
            </a:endParaRPr>
          </a:p>
          <a:p>
            <a:endParaRPr lang="ru-RU" b="1" dirty="0" smtClean="0">
              <a:solidFill>
                <a:schemeClr val="bg1"/>
              </a:solidFill>
              <a:latin typeface="Arial" panose="020B0604020202020204" pitchFamily="34" charset="0"/>
              <a:cs typeface="Arial" panose="020B0604020202020204" pitchFamily="34" charset="0"/>
            </a:endParaRPr>
          </a:p>
          <a:p>
            <a:r>
              <a:rPr lang="ru-RU" b="1" dirty="0" smtClean="0">
                <a:solidFill>
                  <a:schemeClr val="bg1"/>
                </a:solidFill>
                <a:latin typeface="Arial" panose="020B0604020202020204" pitchFamily="34" charset="0"/>
                <a:cs typeface="Arial" panose="020B0604020202020204" pitchFamily="34" charset="0"/>
              </a:rPr>
              <a:t>I, II, III и  IV разред  </a:t>
            </a:r>
            <a:endParaRPr lang="sr-Latn-RS" b="1" dirty="0" smtClean="0">
              <a:solidFill>
                <a:schemeClr val="bg1"/>
              </a:solidFill>
              <a:latin typeface="Arial" panose="020B0604020202020204" pitchFamily="34" charset="0"/>
              <a:cs typeface="Arial" panose="020B0604020202020204" pitchFamily="34" charset="0"/>
            </a:endParaRPr>
          </a:p>
          <a:p>
            <a:r>
              <a:rPr lang="ru-RU" b="1" dirty="0" smtClean="0">
                <a:solidFill>
                  <a:schemeClr val="bg1"/>
                </a:solidFill>
                <a:latin typeface="Arial" panose="020B0604020202020204" pitchFamily="34" charset="0"/>
                <a:cs typeface="Arial" panose="020B0604020202020204" pitchFamily="34" charset="0"/>
              </a:rPr>
              <a:t>Тема:</a:t>
            </a:r>
            <a:r>
              <a:rPr lang="sr-Latn-RS" b="1" dirty="0" smtClean="0">
                <a:solidFill>
                  <a:schemeClr val="bg1"/>
                </a:solidFill>
                <a:latin typeface="Arial" panose="020B0604020202020204" pitchFamily="34" charset="0"/>
                <a:cs typeface="Arial" panose="020B0604020202020204" pitchFamily="34" charset="0"/>
              </a:rPr>
              <a:t>  „</a:t>
            </a:r>
            <a:r>
              <a:rPr lang="ru-RU" b="1" dirty="0" smtClean="0">
                <a:solidFill>
                  <a:schemeClr val="bg1"/>
                </a:solidFill>
                <a:latin typeface="Arial" panose="020B0604020202020204" pitchFamily="34" charset="0"/>
                <a:cs typeface="Arial" panose="020B0604020202020204" pitchFamily="34" charset="0"/>
              </a:rPr>
              <a:t>Месец- Капија ка звездама</a:t>
            </a:r>
            <a:r>
              <a:rPr lang="sr-Latn-RS" b="1" dirty="0" smtClean="0">
                <a:solidFill>
                  <a:schemeClr val="bg1"/>
                </a:solidFill>
                <a:latin typeface="Arial" panose="020B0604020202020204" pitchFamily="34" charset="0"/>
                <a:cs typeface="Arial" panose="020B0604020202020204" pitchFamily="34" charset="0"/>
              </a:rPr>
              <a:t>“</a:t>
            </a:r>
          </a:p>
          <a:p>
            <a:endParaRPr lang="ru-RU" b="1" dirty="0" smtClean="0">
              <a:solidFill>
                <a:schemeClr val="bg1"/>
              </a:solidFill>
              <a:latin typeface="Arial" panose="020B0604020202020204" pitchFamily="34" charset="0"/>
              <a:cs typeface="Arial" panose="020B0604020202020204" pitchFamily="34" charset="0"/>
            </a:endParaRPr>
          </a:p>
          <a:p>
            <a:r>
              <a:rPr lang="ru-RU" b="1" dirty="0" smtClean="0">
                <a:solidFill>
                  <a:schemeClr val="bg1"/>
                </a:solidFill>
                <a:latin typeface="Arial" panose="020B0604020202020204" pitchFamily="34" charset="0"/>
                <a:cs typeface="Arial" panose="020B0604020202020204" pitchFamily="34" charset="0"/>
              </a:rPr>
              <a:t>Учитељице Ана Здравковић и Ђурђица Стојковић</a:t>
            </a:r>
            <a:endParaRPr lang="ru-RU"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7137" y="3187700"/>
            <a:ext cx="3528485" cy="247386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0600" y="4195765"/>
            <a:ext cx="3949700" cy="236982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343" y="888923"/>
            <a:ext cx="2129057" cy="3550347"/>
          </a:xfrm>
          <a:prstGeom prst="rect">
            <a:avLst/>
          </a:prstGeom>
        </p:spPr>
      </p:pic>
    </p:spTree>
    <p:extLst>
      <p:ext uri="{BB962C8B-B14F-4D97-AF65-F5344CB8AC3E}">
        <p14:creationId xmlns:p14="http://schemas.microsoft.com/office/powerpoint/2010/main" val="20947341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3441895" y="490192"/>
            <a:ext cx="6096000" cy="2585323"/>
          </a:xfrm>
          <a:prstGeom prst="rect">
            <a:avLst/>
          </a:prstGeom>
        </p:spPr>
        <p:txBody>
          <a:bodyPr>
            <a:spAutoFit/>
          </a:bodyPr>
          <a:lstStyle/>
          <a:p>
            <a:r>
              <a:rPr lang="ru-RU" b="1" dirty="0" smtClean="0">
                <a:solidFill>
                  <a:srgbClr val="FFFF00"/>
                </a:solidFill>
                <a:latin typeface="Arial" panose="020B0604020202020204" pitchFamily="34" charset="0"/>
                <a:cs typeface="Arial" panose="020B0604020202020204" pitchFamily="34" charset="0"/>
              </a:rPr>
              <a:t>ОШ ,, Никодије Стојановић Татко"</a:t>
            </a:r>
          </a:p>
          <a:p>
            <a:r>
              <a:rPr lang="ru-RU" b="1" dirty="0" smtClean="0">
                <a:solidFill>
                  <a:srgbClr val="FFFF00"/>
                </a:solidFill>
                <a:latin typeface="Arial" panose="020B0604020202020204" pitchFamily="34" charset="0"/>
                <a:cs typeface="Arial" panose="020B0604020202020204" pitchFamily="34" charset="0"/>
              </a:rPr>
              <a:t>Место: Прокупље</a:t>
            </a:r>
          </a:p>
          <a:p>
            <a:r>
              <a:rPr lang="ru-RU" b="1" dirty="0" smtClean="0">
                <a:solidFill>
                  <a:srgbClr val="FFFF00"/>
                </a:solidFill>
                <a:latin typeface="Arial" panose="020B0604020202020204" pitchFamily="34" charset="0"/>
                <a:cs typeface="Arial" panose="020B0604020202020204" pitchFamily="34" charset="0"/>
              </a:rPr>
              <a:t>Држава: Република Србија</a:t>
            </a:r>
            <a:endParaRPr lang="sr-Latn-RS" b="1" dirty="0" smtClean="0">
              <a:solidFill>
                <a:srgbClr val="FFFF00"/>
              </a:solidFill>
              <a:latin typeface="Arial" panose="020B0604020202020204" pitchFamily="34" charset="0"/>
              <a:cs typeface="Arial" panose="020B0604020202020204" pitchFamily="34" charset="0"/>
            </a:endParaRPr>
          </a:p>
          <a:p>
            <a:endParaRPr lang="ru-RU" b="1" dirty="0" smtClean="0">
              <a:solidFill>
                <a:srgbClr val="FFFF00"/>
              </a:solidFill>
              <a:latin typeface="Arial" panose="020B0604020202020204" pitchFamily="34" charset="0"/>
              <a:cs typeface="Arial" panose="020B0604020202020204" pitchFamily="34" charset="0"/>
            </a:endParaRPr>
          </a:p>
          <a:p>
            <a:r>
              <a:rPr lang="ru-RU" b="1" dirty="0" smtClean="0">
                <a:solidFill>
                  <a:srgbClr val="FFFF00"/>
                </a:solidFill>
                <a:latin typeface="Arial" panose="020B0604020202020204" pitchFamily="34" charset="0"/>
                <a:cs typeface="Arial" panose="020B0604020202020204" pitchFamily="34" charset="0"/>
              </a:rPr>
              <a:t>Учитељица Љиљана Соколовић</a:t>
            </a:r>
          </a:p>
          <a:p>
            <a:r>
              <a:rPr lang="ru-RU" b="1" dirty="0" smtClean="0">
                <a:solidFill>
                  <a:srgbClr val="FFFF00"/>
                </a:solidFill>
                <a:latin typeface="Arial" panose="020B0604020202020204" pitchFamily="34" charset="0"/>
                <a:cs typeface="Arial" panose="020B0604020202020204" pitchFamily="34" charset="0"/>
              </a:rPr>
              <a:t>Одељење: IV/3</a:t>
            </a:r>
            <a:endParaRPr lang="sr-Latn-RS" b="1" dirty="0" smtClean="0">
              <a:solidFill>
                <a:srgbClr val="FFFF00"/>
              </a:solidFill>
              <a:latin typeface="Arial" panose="020B0604020202020204" pitchFamily="34" charset="0"/>
              <a:cs typeface="Arial" panose="020B0604020202020204" pitchFamily="34" charset="0"/>
            </a:endParaRPr>
          </a:p>
          <a:p>
            <a:endParaRPr lang="ru-RU" b="1" dirty="0" smtClean="0">
              <a:solidFill>
                <a:srgbClr val="FFFF00"/>
              </a:solidFill>
              <a:latin typeface="Arial" panose="020B0604020202020204" pitchFamily="34" charset="0"/>
              <a:cs typeface="Arial" panose="020B0604020202020204" pitchFamily="34" charset="0"/>
            </a:endParaRPr>
          </a:p>
          <a:p>
            <a:r>
              <a:rPr lang="ru-RU" b="1" dirty="0" smtClean="0">
                <a:solidFill>
                  <a:srgbClr val="FFFF00"/>
                </a:solidFill>
                <a:latin typeface="Arial" panose="020B0604020202020204" pitchFamily="34" charset="0"/>
                <a:cs typeface="Arial" panose="020B0604020202020204" pitchFamily="34" charset="0"/>
              </a:rPr>
              <a:t>На крилима маште одговорили смо на тему: </a:t>
            </a:r>
          </a:p>
          <a:p>
            <a:r>
              <a:rPr lang="ru-RU" b="1" dirty="0" smtClean="0">
                <a:solidFill>
                  <a:srgbClr val="FFFF00"/>
                </a:solidFill>
                <a:latin typeface="Arial" panose="020B0604020202020204" pitchFamily="34" charset="0"/>
                <a:cs typeface="Arial" panose="020B0604020202020204" pitchFamily="34" charset="0"/>
              </a:rPr>
              <a:t>„Ја, астронаут“</a:t>
            </a:r>
            <a:endParaRPr lang="ru-RU" b="1" dirty="0">
              <a:solidFill>
                <a:srgbClr val="FFFF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549" y="2895600"/>
            <a:ext cx="2660651" cy="24003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8896" y="3671882"/>
            <a:ext cx="2125504" cy="283400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2029" y="3195804"/>
            <a:ext cx="3104928" cy="2328696"/>
          </a:xfrm>
          <a:prstGeom prst="rect">
            <a:avLst/>
          </a:prstGeom>
        </p:spPr>
      </p:pic>
    </p:spTree>
    <p:extLst>
      <p:ext uri="{BB962C8B-B14F-4D97-AF65-F5344CB8AC3E}">
        <p14:creationId xmlns:p14="http://schemas.microsoft.com/office/powerpoint/2010/main" val="6999539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alpha val="65000"/>
          </a:schemeClr>
        </a:solidFill>
        <a:effectLst/>
      </p:bgPr>
    </p:bg>
    <p:spTree>
      <p:nvGrpSpPr>
        <p:cNvPr id="1" name=""/>
        <p:cNvGrpSpPr/>
        <p:nvPr/>
      </p:nvGrpSpPr>
      <p:grpSpPr>
        <a:xfrm>
          <a:off x="0" y="0"/>
          <a:ext cx="0" cy="0"/>
          <a:chOff x="0" y="0"/>
          <a:chExt cx="0" cy="0"/>
        </a:xfrm>
      </p:grpSpPr>
      <p:sp>
        <p:nvSpPr>
          <p:cNvPr id="2" name="Rectangle 1"/>
          <p:cNvSpPr/>
          <p:nvPr/>
        </p:nvSpPr>
        <p:spPr>
          <a:xfrm>
            <a:off x="2513427" y="715404"/>
            <a:ext cx="5765408" cy="3416320"/>
          </a:xfrm>
          <a:prstGeom prst="rect">
            <a:avLst/>
          </a:prstGeom>
        </p:spPr>
        <p:txBody>
          <a:bodyPr wrap="square">
            <a:spAutoFit/>
          </a:bodyPr>
          <a:lstStyle/>
          <a:p>
            <a:r>
              <a:rPr lang="sr-Latn-RS" b="1" dirty="0" smtClean="0">
                <a:latin typeface="Arial" panose="020B0604020202020204" pitchFamily="34" charset="0"/>
                <a:cs typeface="Arial" panose="020B0604020202020204" pitchFamily="34" charset="0"/>
              </a:rPr>
              <a:t>OŠ "Tanasko Rajić"</a:t>
            </a:r>
          </a:p>
          <a:p>
            <a:r>
              <a:rPr lang="sr-Latn-RS" b="1" dirty="0" smtClean="0">
                <a:latin typeface="Arial" panose="020B0604020202020204" pitchFamily="34" charset="0"/>
                <a:cs typeface="Arial" panose="020B0604020202020204" pitchFamily="34" charset="0"/>
              </a:rPr>
              <a:t>Mesto : Čačak</a:t>
            </a:r>
          </a:p>
          <a:p>
            <a:r>
              <a:rPr lang="sr-Latn-RS" b="1" dirty="0" smtClean="0">
                <a:latin typeface="Arial" panose="020B0604020202020204" pitchFamily="34" charset="0"/>
                <a:cs typeface="Arial" panose="020B0604020202020204" pitchFamily="34" charset="0"/>
              </a:rPr>
              <a:t>Država : Republika Srbija</a:t>
            </a:r>
          </a:p>
          <a:p>
            <a:endParaRPr lang="sr-Latn-RS" b="1" dirty="0" smtClean="0">
              <a:latin typeface="Arial" panose="020B0604020202020204" pitchFamily="34" charset="0"/>
              <a:cs typeface="Arial" panose="020B0604020202020204" pitchFamily="34" charset="0"/>
            </a:endParaRPr>
          </a:p>
          <a:p>
            <a:r>
              <a:rPr lang="sr-Latn-RS" b="1" dirty="0" smtClean="0">
                <a:latin typeface="Arial" panose="020B0604020202020204" pitchFamily="34" charset="0"/>
                <a:cs typeface="Arial" panose="020B0604020202020204" pitchFamily="34" charset="0"/>
              </a:rPr>
              <a:t>Likovni konkurs: 1- 4. razred</a:t>
            </a:r>
          </a:p>
          <a:p>
            <a:r>
              <a:rPr lang="sr-Latn-RS" b="1" dirty="0" smtClean="0">
                <a:latin typeface="Arial" panose="020B0604020202020204" pitchFamily="34" charset="0"/>
                <a:cs typeface="Arial" panose="020B0604020202020204" pitchFamily="34" charset="0"/>
              </a:rPr>
              <a:t>Tema: „Proviri kroz mesečevu kapiju do zvezda, </a:t>
            </a:r>
            <a:endParaRPr lang="sr-Cyrl-RS" b="1" dirty="0" smtClean="0">
              <a:latin typeface="Arial" panose="020B0604020202020204" pitchFamily="34" charset="0"/>
              <a:cs typeface="Arial" panose="020B0604020202020204" pitchFamily="34" charset="0"/>
            </a:endParaRPr>
          </a:p>
          <a:p>
            <a:r>
              <a:rPr lang="sr-Latn-RS" b="1" dirty="0" smtClean="0">
                <a:latin typeface="Arial" panose="020B0604020202020204" pitchFamily="34" charset="0"/>
                <a:cs typeface="Arial" panose="020B0604020202020204" pitchFamily="34" charset="0"/>
              </a:rPr>
              <a:t>tamo je moja lepa kuća“</a:t>
            </a:r>
            <a:endParaRPr lang="sr-Cyrl-RS" b="1" dirty="0" smtClean="0">
              <a:latin typeface="Arial" panose="020B0604020202020204" pitchFamily="34" charset="0"/>
              <a:cs typeface="Arial" panose="020B0604020202020204" pitchFamily="34" charset="0"/>
            </a:endParaRPr>
          </a:p>
          <a:p>
            <a:endParaRPr lang="sr-Latn-RS" b="1" dirty="0" smtClean="0">
              <a:latin typeface="Arial" panose="020B0604020202020204" pitchFamily="34" charset="0"/>
              <a:cs typeface="Arial" panose="020B0604020202020204" pitchFamily="34" charset="0"/>
            </a:endParaRPr>
          </a:p>
          <a:p>
            <a:r>
              <a:rPr lang="sr-Latn-RS" b="1" dirty="0" smtClean="0">
                <a:latin typeface="Arial" panose="020B0604020202020204" pitchFamily="34" charset="0"/>
                <a:cs typeface="Arial" panose="020B0604020202020204" pitchFamily="34" charset="0"/>
              </a:rPr>
              <a:t>Komisija za odabir radova:</a:t>
            </a:r>
            <a:endParaRPr lang="sr-Cyrl-RS" b="1" dirty="0" smtClean="0">
              <a:latin typeface="Arial" panose="020B0604020202020204" pitchFamily="34" charset="0"/>
              <a:cs typeface="Arial" panose="020B0604020202020204" pitchFamily="34" charset="0"/>
            </a:endParaRPr>
          </a:p>
          <a:p>
            <a:r>
              <a:rPr lang="sr-Latn-RS" b="1" dirty="0" smtClean="0">
                <a:latin typeface="Arial" panose="020B0604020202020204" pitchFamily="34" charset="0"/>
                <a:cs typeface="Arial" panose="020B0604020202020204" pitchFamily="34" charset="0"/>
              </a:rPr>
              <a:t> članovi matematičke sekcije „Kefalica“</a:t>
            </a:r>
          </a:p>
          <a:p>
            <a:endParaRPr lang="sr-Latn-RS" b="1" dirty="0" smtClean="0">
              <a:latin typeface="Arial" panose="020B0604020202020204" pitchFamily="34" charset="0"/>
              <a:cs typeface="Arial" panose="020B0604020202020204" pitchFamily="34" charset="0"/>
            </a:endParaRPr>
          </a:p>
          <a:p>
            <a:r>
              <a:rPr lang="sr-Latn-RS" b="1" dirty="0" smtClean="0">
                <a:latin typeface="Arial" panose="020B0604020202020204" pitchFamily="34" charset="0"/>
                <a:cs typeface="Arial" panose="020B0604020202020204" pitchFamily="34" charset="0"/>
              </a:rPr>
              <a:t>Voditelj sekcije: Snežana Tošović, prof.mat.</a:t>
            </a:r>
            <a:endParaRPr lang="sr-Latn-RS"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8401" y="3007606"/>
            <a:ext cx="1985892" cy="361071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8537" y="3007606"/>
            <a:ext cx="1922137" cy="349479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078" y="443862"/>
            <a:ext cx="1965121" cy="3572947"/>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3629" t="2371" r="8593" b="9135"/>
          <a:stretch/>
        </p:blipFill>
        <p:spPr>
          <a:xfrm>
            <a:off x="113450" y="4827165"/>
            <a:ext cx="2399977" cy="1535985"/>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2103" t="-1350" r="12973" b="4804"/>
          <a:stretch/>
        </p:blipFill>
        <p:spPr>
          <a:xfrm>
            <a:off x="3178774" y="4572000"/>
            <a:ext cx="2929925" cy="2151231"/>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9026" t="837" r="9744" b="4530"/>
          <a:stretch/>
        </p:blipFill>
        <p:spPr>
          <a:xfrm>
            <a:off x="8548093" y="443862"/>
            <a:ext cx="3043686" cy="1994537"/>
          </a:xfrm>
          <a:prstGeom prst="rect">
            <a:avLst/>
          </a:prstGeom>
        </p:spPr>
      </p:pic>
    </p:spTree>
    <p:extLst>
      <p:ext uri="{BB962C8B-B14F-4D97-AF65-F5344CB8AC3E}">
        <p14:creationId xmlns:p14="http://schemas.microsoft.com/office/powerpoint/2010/main" val="15653268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2091983" y="711285"/>
            <a:ext cx="6096000" cy="1477328"/>
          </a:xfrm>
          <a:prstGeom prst="rect">
            <a:avLst/>
          </a:prstGeom>
        </p:spPr>
        <p:txBody>
          <a:bodyPr>
            <a:spAutoFit/>
          </a:bodyPr>
          <a:lstStyle/>
          <a:p>
            <a:r>
              <a:rPr lang="ru-RU" b="1" dirty="0" smtClean="0">
                <a:solidFill>
                  <a:srgbClr val="002060"/>
                </a:solidFill>
                <a:latin typeface="Arial" panose="020B0604020202020204" pitchFamily="34" charset="0"/>
                <a:cs typeface="Arial" panose="020B0604020202020204" pitchFamily="34" charset="0"/>
              </a:rPr>
              <a:t>ОШ“Стојан Живковић Столе</a:t>
            </a:r>
            <a:r>
              <a:rPr lang="sr-Latn-RS" b="1" dirty="0" smtClean="0">
                <a:solidFill>
                  <a:srgbClr val="002060"/>
                </a:solidFill>
                <a:latin typeface="Arial" panose="020B0604020202020204" pitchFamily="34" charset="0"/>
                <a:cs typeface="Arial" panose="020B0604020202020204" pitchFamily="34" charset="0"/>
              </a:rPr>
              <a:t>“ </a:t>
            </a:r>
            <a:endParaRPr lang="ru-RU" b="1" dirty="0" smtClean="0">
              <a:solidFill>
                <a:srgbClr val="002060"/>
              </a:solidFill>
              <a:latin typeface="Arial" panose="020B0604020202020204" pitchFamily="34" charset="0"/>
              <a:cs typeface="Arial" panose="020B0604020202020204" pitchFamily="34" charset="0"/>
            </a:endParaRPr>
          </a:p>
          <a:p>
            <a:r>
              <a:rPr lang="sr-Cyrl-RS" b="1" dirty="0" smtClean="0">
                <a:solidFill>
                  <a:srgbClr val="002060"/>
                </a:solidFill>
                <a:latin typeface="Arial" panose="020B0604020202020204" pitchFamily="34" charset="0"/>
                <a:cs typeface="Arial" panose="020B0604020202020204" pitchFamily="34" charset="0"/>
              </a:rPr>
              <a:t>Медсто : </a:t>
            </a:r>
            <a:r>
              <a:rPr lang="ru-RU" b="1" dirty="0" smtClean="0">
                <a:solidFill>
                  <a:srgbClr val="002060"/>
                </a:solidFill>
                <a:latin typeface="Arial" panose="020B0604020202020204" pitchFamily="34" charset="0"/>
                <a:cs typeface="Arial" panose="020B0604020202020204" pitchFamily="34" charset="0"/>
              </a:rPr>
              <a:t>Трњане</a:t>
            </a:r>
          </a:p>
          <a:p>
            <a:r>
              <a:rPr lang="ru-RU" b="1" dirty="0" smtClean="0">
                <a:solidFill>
                  <a:srgbClr val="002060"/>
                </a:solidFill>
                <a:latin typeface="Arial" panose="020B0604020202020204" pitchFamily="34" charset="0"/>
                <a:cs typeface="Arial" panose="020B0604020202020204" pitchFamily="34" charset="0"/>
              </a:rPr>
              <a:t>Држава:  Република Србија</a:t>
            </a:r>
          </a:p>
          <a:p>
            <a:endParaRPr lang="ru-RU" b="1" dirty="0" smtClean="0">
              <a:solidFill>
                <a:srgbClr val="002060"/>
              </a:solidFill>
              <a:latin typeface="Arial" panose="020B0604020202020204" pitchFamily="34" charset="0"/>
              <a:cs typeface="Arial" panose="020B0604020202020204" pitchFamily="34" charset="0"/>
            </a:endParaRPr>
          </a:p>
          <a:p>
            <a:r>
              <a:rPr lang="ru-RU" b="1" dirty="0" smtClean="0">
                <a:solidFill>
                  <a:srgbClr val="002060"/>
                </a:solidFill>
                <a:latin typeface="Arial" panose="020B0604020202020204" pitchFamily="34" charset="0"/>
                <a:cs typeface="Arial" panose="020B0604020202020204" pitchFamily="34" charset="0"/>
              </a:rPr>
              <a:t>Ментор – Ружица Живковић</a:t>
            </a:r>
            <a:endParaRPr lang="ru-RU" b="1" dirty="0">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173" y="2810717"/>
            <a:ext cx="2594827" cy="242454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00044" y="3542594"/>
            <a:ext cx="2515076" cy="335343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6164" y="3353391"/>
            <a:ext cx="3179670" cy="220920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8430" y="450166"/>
            <a:ext cx="2703760" cy="2064433"/>
          </a:xfrm>
          <a:prstGeom prst="rect">
            <a:avLst/>
          </a:prstGeom>
        </p:spPr>
      </p:pic>
    </p:spTree>
    <p:extLst>
      <p:ext uri="{BB962C8B-B14F-4D97-AF65-F5344CB8AC3E}">
        <p14:creationId xmlns:p14="http://schemas.microsoft.com/office/powerpoint/2010/main" val="2087703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path path="circle">
            <a:fillToRect t="100000" r="100000"/>
          </a:path>
        </a:gradFill>
        <a:effectLst/>
      </p:bgPr>
    </p:bg>
    <p:spTree>
      <p:nvGrpSpPr>
        <p:cNvPr id="1" name=""/>
        <p:cNvGrpSpPr/>
        <p:nvPr/>
      </p:nvGrpSpPr>
      <p:grpSpPr>
        <a:xfrm>
          <a:off x="0" y="0"/>
          <a:ext cx="0" cy="0"/>
          <a:chOff x="0" y="0"/>
          <a:chExt cx="0" cy="0"/>
        </a:xfrm>
      </p:grpSpPr>
      <p:sp>
        <p:nvSpPr>
          <p:cNvPr id="2" name="Rectangle 1"/>
          <p:cNvSpPr/>
          <p:nvPr/>
        </p:nvSpPr>
        <p:spPr>
          <a:xfrm>
            <a:off x="8423813" y="326321"/>
            <a:ext cx="2902634" cy="369332"/>
          </a:xfrm>
          <a:prstGeom prst="rect">
            <a:avLst/>
          </a:prstGeom>
        </p:spPr>
        <p:txBody>
          <a:bodyPr wrap="square">
            <a:spAutoFit/>
          </a:bodyPr>
          <a:lstStyle/>
          <a:p>
            <a:r>
              <a:rPr lang="sr-Cyrl-RS" b="1" dirty="0" smtClean="0">
                <a:solidFill>
                  <a:srgbClr val="002060"/>
                </a:solidFill>
                <a:latin typeface="Arial" panose="020B0604020202020204" pitchFamily="34" charset="0"/>
                <a:cs typeface="Arial" panose="020B0604020202020204" pitchFamily="34" charset="0"/>
              </a:rPr>
              <a:t>АКТИВНОСТИ</a:t>
            </a:r>
            <a:r>
              <a:rPr lang="sr-Latn-RS" b="1" dirty="0" smtClean="0">
                <a:solidFill>
                  <a:srgbClr val="002060"/>
                </a:solidFill>
                <a:latin typeface="Arial" panose="020B0604020202020204" pitchFamily="34" charset="0"/>
                <a:cs typeface="Arial" panose="020B0604020202020204" pitchFamily="34" charset="0"/>
              </a:rPr>
              <a:t>   </a:t>
            </a:r>
            <a:r>
              <a:rPr lang="sr-Cyrl-RS" b="1" dirty="0" smtClean="0">
                <a:solidFill>
                  <a:srgbClr val="002060"/>
                </a:solidFill>
                <a:latin typeface="Arial" panose="020B0604020202020204" pitchFamily="34" charset="0"/>
                <a:cs typeface="Arial" panose="020B0604020202020204" pitchFamily="34" charset="0"/>
              </a:rPr>
              <a:t>ученика</a:t>
            </a:r>
            <a:endParaRPr lang="sr-Cyrl-RS" b="1" dirty="0">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475177" y="162253"/>
            <a:ext cx="11197882" cy="6273512"/>
          </a:xfrm>
          <a:prstGeom prst="rect">
            <a:avLst/>
          </a:prstGeom>
        </p:spPr>
        <p:txBody>
          <a:bodyPr wrap="square">
            <a:spAutoFit/>
          </a:bodyPr>
          <a:lstStyle/>
          <a:p>
            <a:pPr marL="285750" indent="-285750">
              <a:lnSpc>
                <a:spcPct val="150000"/>
              </a:lnSpc>
              <a:buFont typeface="Wingdings" panose="05000000000000000000" pitchFamily="2" charset="2"/>
              <a:buChar char="ü"/>
            </a:pPr>
            <a:r>
              <a:rPr lang="ru-RU" b="1" dirty="0" smtClean="0">
                <a:solidFill>
                  <a:srgbClr val="002060"/>
                </a:solidFill>
                <a:latin typeface="Arial" panose="020B0604020202020204" pitchFamily="34" charset="0"/>
                <a:cs typeface="Arial" panose="020B0604020202020204" pitchFamily="34" charset="0"/>
              </a:rPr>
              <a:t>Упознавање ученика са пројектом;</a:t>
            </a:r>
          </a:p>
          <a:p>
            <a:pPr marL="285750" indent="-285750">
              <a:lnSpc>
                <a:spcPct val="150000"/>
              </a:lnSpc>
              <a:buFont typeface="Wingdings" panose="05000000000000000000" pitchFamily="2" charset="2"/>
              <a:buChar char="ü"/>
            </a:pPr>
            <a:r>
              <a:rPr lang="sr-Cyrl-RS" b="1" dirty="0">
                <a:solidFill>
                  <a:srgbClr val="002060"/>
                </a:solidFill>
                <a:latin typeface="Arial" panose="020B0604020202020204" pitchFamily="34" charset="0"/>
                <a:cs typeface="Arial" panose="020B0604020202020204" pitchFamily="34" charset="0"/>
              </a:rPr>
              <a:t>г</a:t>
            </a:r>
            <a:r>
              <a:rPr lang="ru-RU" b="1" dirty="0" smtClean="0">
                <a:solidFill>
                  <a:srgbClr val="002060"/>
                </a:solidFill>
                <a:latin typeface="Arial" panose="020B0604020202020204" pitchFamily="34" charset="0"/>
                <a:cs typeface="Arial" panose="020B0604020202020204" pitchFamily="34" charset="0"/>
              </a:rPr>
              <a:t>ледање видео материјала по избору;</a:t>
            </a:r>
          </a:p>
          <a:p>
            <a:pPr marL="285750" indent="-285750">
              <a:lnSpc>
                <a:spcPct val="150000"/>
              </a:lnSpc>
              <a:buFont typeface="Wingdings" panose="05000000000000000000" pitchFamily="2" charset="2"/>
              <a:buChar char="ü"/>
            </a:pPr>
            <a:r>
              <a:rPr lang="ru-RU" b="1" dirty="0" smtClean="0">
                <a:solidFill>
                  <a:srgbClr val="002060"/>
                </a:solidFill>
                <a:latin typeface="Arial" panose="020B0604020202020204" pitchFamily="34" charset="0"/>
                <a:cs typeface="Arial" panose="020B0604020202020204" pitchFamily="34" charset="0"/>
              </a:rPr>
              <a:t>анкетирање „Шта знамо о Свемиру и слетању на Месец?“,</a:t>
            </a:r>
          </a:p>
          <a:p>
            <a:pPr marL="285750" indent="-285750">
              <a:lnSpc>
                <a:spcPct val="150000"/>
              </a:lnSpc>
              <a:buFont typeface="Wingdings" panose="05000000000000000000" pitchFamily="2" charset="2"/>
              <a:buChar char="ü"/>
            </a:pPr>
            <a:r>
              <a:rPr lang="ru-RU" b="1" dirty="0" smtClean="0">
                <a:solidFill>
                  <a:srgbClr val="002060"/>
                </a:solidFill>
                <a:latin typeface="Arial" panose="020B0604020202020204" pitchFamily="34" charset="0"/>
                <a:cs typeface="Arial" panose="020B0604020202020204" pitchFamily="34" charset="0"/>
              </a:rPr>
              <a:t>Истраживање ученика;</a:t>
            </a:r>
          </a:p>
          <a:p>
            <a:pPr marL="285750" indent="-285750">
              <a:lnSpc>
                <a:spcPct val="150000"/>
              </a:lnSpc>
              <a:buFont typeface="Wingdings" panose="05000000000000000000" pitchFamily="2" charset="2"/>
              <a:buChar char="ü"/>
            </a:pPr>
            <a:r>
              <a:rPr lang="ru-RU" b="1" dirty="0" smtClean="0">
                <a:solidFill>
                  <a:srgbClr val="002060"/>
                </a:solidFill>
                <a:latin typeface="Arial" panose="020B0604020202020204" pitchFamily="34" charset="0"/>
                <a:cs typeface="Arial" panose="020B0604020202020204" pitchFamily="34" charset="0"/>
              </a:rPr>
              <a:t>Анализа ученичких (разговор) истраживања;</a:t>
            </a:r>
          </a:p>
          <a:p>
            <a:pPr marL="285750" indent="-285750">
              <a:lnSpc>
                <a:spcPct val="150000"/>
              </a:lnSpc>
              <a:buFont typeface="Wingdings" panose="05000000000000000000" pitchFamily="2" charset="2"/>
              <a:buChar char="ü"/>
            </a:pPr>
            <a:r>
              <a:rPr lang="ru-RU" b="1" dirty="0" smtClean="0">
                <a:solidFill>
                  <a:srgbClr val="002060"/>
                </a:solidFill>
                <a:latin typeface="Arial" panose="020B0604020202020204" pitchFamily="34" charset="0"/>
                <a:cs typeface="Arial" panose="020B0604020202020204" pitchFamily="34" charset="0"/>
              </a:rPr>
              <a:t>„Желим да сазнам“;</a:t>
            </a:r>
          </a:p>
          <a:p>
            <a:pPr marL="285750" indent="-285750">
              <a:lnSpc>
                <a:spcPct val="150000"/>
              </a:lnSpc>
              <a:buFont typeface="Wingdings" panose="05000000000000000000" pitchFamily="2" charset="2"/>
              <a:buChar char="ü"/>
            </a:pPr>
            <a:r>
              <a:rPr lang="ru-RU" b="1" dirty="0" smtClean="0">
                <a:solidFill>
                  <a:srgbClr val="002060"/>
                </a:solidFill>
                <a:latin typeface="Arial" panose="020B0604020202020204" pitchFamily="34" charset="0"/>
                <a:cs typeface="Arial" panose="020B0604020202020204" pitchFamily="34" charset="0"/>
              </a:rPr>
              <a:t>Присуство предавању и посета  планираним активностима;</a:t>
            </a:r>
          </a:p>
          <a:p>
            <a:pPr marL="285750" indent="-285750">
              <a:lnSpc>
                <a:spcPct val="150000"/>
              </a:lnSpc>
              <a:buFont typeface="Wingdings" panose="05000000000000000000" pitchFamily="2" charset="2"/>
              <a:buChar char="ü"/>
            </a:pPr>
            <a:r>
              <a:rPr lang="ru-RU" b="1" dirty="0" smtClean="0">
                <a:solidFill>
                  <a:srgbClr val="002060"/>
                </a:solidFill>
                <a:latin typeface="Arial" panose="020B0604020202020204" pitchFamily="34" charset="0"/>
                <a:cs typeface="Arial" panose="020B0604020202020204" pitchFamily="34" charset="0"/>
              </a:rPr>
              <a:t>  посматрање  делова телескопа ....</a:t>
            </a:r>
          </a:p>
          <a:p>
            <a:pPr marL="285750" indent="-285750">
              <a:lnSpc>
                <a:spcPct val="150000"/>
              </a:lnSpc>
              <a:buFont typeface="Wingdings" panose="05000000000000000000" pitchFamily="2" charset="2"/>
              <a:buChar char="ü"/>
            </a:pPr>
            <a:r>
              <a:rPr lang="ru-RU" b="1" dirty="0" smtClean="0">
                <a:solidFill>
                  <a:srgbClr val="002060"/>
                </a:solidFill>
                <a:latin typeface="Arial" panose="020B0604020202020204" pitchFamily="34" charset="0"/>
                <a:cs typeface="Arial" panose="020B0604020202020204" pitchFamily="34" charset="0"/>
              </a:rPr>
              <a:t>Опремање амбијента и прикупљање потребног материјала за  активности које следе;</a:t>
            </a:r>
          </a:p>
          <a:p>
            <a:pPr marL="285750" indent="-285750">
              <a:lnSpc>
                <a:spcPct val="150000"/>
              </a:lnSpc>
              <a:buFont typeface="Wingdings" panose="05000000000000000000" pitchFamily="2" charset="2"/>
              <a:buChar char="ü"/>
            </a:pPr>
            <a:r>
              <a:rPr lang="ru-RU" b="1" dirty="0" smtClean="0">
                <a:solidFill>
                  <a:srgbClr val="002060"/>
                </a:solidFill>
                <a:latin typeface="Arial" panose="020B0604020202020204" pitchFamily="34" charset="0"/>
                <a:cs typeface="Arial" panose="020B0604020202020204" pitchFamily="34" charset="0"/>
              </a:rPr>
              <a:t>Учешће у литерарном, еколошком и ликовном конкурсу;</a:t>
            </a:r>
          </a:p>
          <a:p>
            <a:pPr marL="285750" indent="-285750">
              <a:lnSpc>
                <a:spcPct val="150000"/>
              </a:lnSpc>
              <a:buFont typeface="Wingdings" panose="05000000000000000000" pitchFamily="2" charset="2"/>
              <a:buChar char="ü"/>
            </a:pPr>
            <a:r>
              <a:rPr lang="ru-RU" b="1" dirty="0" smtClean="0">
                <a:solidFill>
                  <a:srgbClr val="002060"/>
                </a:solidFill>
                <a:latin typeface="Arial" panose="020B0604020202020204" pitchFamily="34" charset="0"/>
                <a:cs typeface="Arial" panose="020B0604020202020204" pitchFamily="34" charset="0"/>
              </a:rPr>
              <a:t>Посета другој школи (или дружење путем скајпа са вршњацима);</a:t>
            </a:r>
          </a:p>
          <a:p>
            <a:pPr marL="285750" indent="-285750">
              <a:lnSpc>
                <a:spcPct val="150000"/>
              </a:lnSpc>
              <a:buFont typeface="Wingdings" panose="05000000000000000000" pitchFamily="2" charset="2"/>
              <a:buChar char="ü"/>
            </a:pPr>
            <a:r>
              <a:rPr lang="ru-RU" b="1" dirty="0" smtClean="0">
                <a:solidFill>
                  <a:srgbClr val="002060"/>
                </a:solidFill>
                <a:latin typeface="Arial" panose="020B0604020202020204" pitchFamily="34" charset="0"/>
                <a:cs typeface="Arial" panose="020B0604020202020204" pitchFamily="34" charset="0"/>
              </a:rPr>
              <a:t>Учешће у активностима у својој школи укључивање родитеља, мештана и стручњака;</a:t>
            </a:r>
          </a:p>
          <a:p>
            <a:pPr marL="285750" indent="-285750">
              <a:lnSpc>
                <a:spcPct val="150000"/>
              </a:lnSpc>
              <a:buFont typeface="Wingdings" panose="05000000000000000000" pitchFamily="2" charset="2"/>
              <a:buChar char="ü"/>
            </a:pPr>
            <a:r>
              <a:rPr lang="ru-RU" b="1" dirty="0" smtClean="0">
                <a:solidFill>
                  <a:srgbClr val="002060"/>
                </a:solidFill>
                <a:latin typeface="Arial" panose="020B0604020202020204" pitchFamily="34" charset="0"/>
                <a:cs typeface="Arial" panose="020B0604020202020204" pitchFamily="34" charset="0"/>
              </a:rPr>
              <a:t>„Научио сам“ попуњавање последње рубрике на крају рада у пројекту и попуњавање евалуација;</a:t>
            </a:r>
          </a:p>
          <a:p>
            <a:pPr marL="285750" indent="-285750">
              <a:lnSpc>
                <a:spcPct val="150000"/>
              </a:lnSpc>
              <a:buFont typeface="Wingdings" panose="05000000000000000000" pitchFamily="2" charset="2"/>
              <a:buChar char="ü"/>
            </a:pPr>
            <a:r>
              <a:rPr lang="ru-RU" b="1" dirty="0" smtClean="0">
                <a:solidFill>
                  <a:srgbClr val="002060"/>
                </a:solidFill>
                <a:latin typeface="Arial" panose="020B0604020202020204" pitchFamily="34" charset="0"/>
                <a:cs typeface="Arial" panose="020B0604020202020204" pitchFamily="34" charset="0"/>
              </a:rPr>
              <a:t>Евалуација одржаног пројекта</a:t>
            </a:r>
            <a:r>
              <a:rPr lang="ru-RU" b="1" dirty="0">
                <a:solidFill>
                  <a:srgbClr val="002060"/>
                </a:solidFill>
                <a:latin typeface="Arial" panose="020B0604020202020204" pitchFamily="34" charset="0"/>
                <a:cs typeface="Arial" panose="020B0604020202020204" pitchFamily="34" charset="0"/>
              </a:rPr>
              <a:t>.</a:t>
            </a:r>
            <a:endParaRPr lang="ru-RU" b="1" dirty="0" smtClean="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89679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00000">
            <a:alpha val="20000"/>
          </a:srgbClr>
        </a:solidFill>
        <a:effectLst/>
      </p:bgPr>
    </p:bg>
    <p:spTree>
      <p:nvGrpSpPr>
        <p:cNvPr id="1" name=""/>
        <p:cNvGrpSpPr/>
        <p:nvPr/>
      </p:nvGrpSpPr>
      <p:grpSpPr>
        <a:xfrm>
          <a:off x="0" y="0"/>
          <a:ext cx="0" cy="0"/>
          <a:chOff x="0" y="0"/>
          <a:chExt cx="0" cy="0"/>
        </a:xfrm>
      </p:grpSpPr>
      <p:sp>
        <p:nvSpPr>
          <p:cNvPr id="2" name="Rectangle 1"/>
          <p:cNvSpPr/>
          <p:nvPr/>
        </p:nvSpPr>
        <p:spPr>
          <a:xfrm>
            <a:off x="2921390" y="462284"/>
            <a:ext cx="6096000" cy="2862322"/>
          </a:xfrm>
          <a:prstGeom prst="rect">
            <a:avLst/>
          </a:prstGeom>
        </p:spPr>
        <p:txBody>
          <a:bodyPr>
            <a:spAutoFit/>
          </a:bodyPr>
          <a:lstStyle/>
          <a:p>
            <a:r>
              <a:rPr lang="ru-RU" b="1" dirty="0" smtClean="0">
                <a:solidFill>
                  <a:srgbClr val="C00000"/>
                </a:solidFill>
                <a:latin typeface="Arial" panose="020B0604020202020204" pitchFamily="34" charset="0"/>
                <a:cs typeface="Arial" panose="020B0604020202020204" pitchFamily="34" charset="0"/>
              </a:rPr>
              <a:t>ОШ „Иса Бајић“</a:t>
            </a:r>
          </a:p>
          <a:p>
            <a:r>
              <a:rPr lang="ru-RU" b="1" dirty="0" smtClean="0">
                <a:solidFill>
                  <a:srgbClr val="C00000"/>
                </a:solidFill>
                <a:latin typeface="Arial" panose="020B0604020202020204" pitchFamily="34" charset="0"/>
                <a:cs typeface="Arial" panose="020B0604020202020204" pitchFamily="34" charset="0"/>
              </a:rPr>
              <a:t>Место : Кула</a:t>
            </a:r>
          </a:p>
          <a:p>
            <a:r>
              <a:rPr lang="ru-RU" b="1" dirty="0" smtClean="0">
                <a:solidFill>
                  <a:srgbClr val="C00000"/>
                </a:solidFill>
                <a:latin typeface="Arial" panose="020B0604020202020204" pitchFamily="34" charset="0"/>
                <a:cs typeface="Arial" panose="020B0604020202020204" pitchFamily="34" charset="0"/>
              </a:rPr>
              <a:t>Држава: Република Србија</a:t>
            </a:r>
          </a:p>
          <a:p>
            <a:endParaRPr lang="ru-RU" b="1" dirty="0" smtClean="0">
              <a:solidFill>
                <a:srgbClr val="C00000"/>
              </a:solidFill>
              <a:latin typeface="Arial" panose="020B0604020202020204" pitchFamily="34" charset="0"/>
              <a:cs typeface="Arial" panose="020B0604020202020204" pitchFamily="34" charset="0"/>
            </a:endParaRPr>
          </a:p>
          <a:p>
            <a:r>
              <a:rPr lang="ru-RU" b="1" dirty="0" smtClean="0">
                <a:solidFill>
                  <a:srgbClr val="C00000"/>
                </a:solidFill>
                <a:latin typeface="Arial" panose="020B0604020202020204" pitchFamily="34" charset="0"/>
                <a:cs typeface="Arial" panose="020B0604020202020204" pitchFamily="34" charset="0"/>
              </a:rPr>
              <a:t>Ментор – Валентина Мујичић</a:t>
            </a:r>
          </a:p>
          <a:p>
            <a:r>
              <a:rPr lang="ru-RU" b="1" dirty="0">
                <a:solidFill>
                  <a:srgbClr val="C00000"/>
                </a:solidFill>
                <a:latin typeface="Arial" panose="020B0604020202020204" pitchFamily="34" charset="0"/>
                <a:cs typeface="Arial" panose="020B0604020202020204" pitchFamily="34" charset="0"/>
              </a:rPr>
              <a:t>МАСКЕ  ЗА СПЕЦИЈАЛНИ ДАН – </a:t>
            </a:r>
            <a:r>
              <a:rPr lang="ru-RU" b="1" dirty="0" smtClean="0">
                <a:solidFill>
                  <a:srgbClr val="C00000"/>
                </a:solidFill>
                <a:latin typeface="Arial" panose="020B0604020202020204" pitchFamily="34" charset="0"/>
                <a:cs typeface="Arial" panose="020B0604020202020204" pitchFamily="34" charset="0"/>
              </a:rPr>
              <a:t>МАСКЕНБАЛ</a:t>
            </a:r>
          </a:p>
          <a:p>
            <a:endParaRPr lang="ru-RU" b="1" dirty="0" smtClean="0">
              <a:solidFill>
                <a:srgbClr val="C00000"/>
              </a:solidFill>
              <a:latin typeface="Arial" panose="020B0604020202020204" pitchFamily="34" charset="0"/>
              <a:cs typeface="Arial" panose="020B0604020202020204" pitchFamily="34" charset="0"/>
            </a:endParaRPr>
          </a:p>
          <a:p>
            <a:r>
              <a:rPr lang="ru-RU" b="1" dirty="0" smtClean="0">
                <a:solidFill>
                  <a:srgbClr val="C00000"/>
                </a:solidFill>
                <a:latin typeface="Arial" panose="020B0604020202020204" pitchFamily="34" charset="0"/>
                <a:cs typeface="Arial" panose="020B0604020202020204" pitchFamily="34" charset="0"/>
              </a:rPr>
              <a:t>Принцеза  Реа из "Рајфајзен" банке и најбољи костими са маскенбала и уручили захвалнице свим учесницима ...</a:t>
            </a:r>
            <a:endParaRPr lang="ru-RU" b="1"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104" y="4114800"/>
            <a:ext cx="1819177" cy="244595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0031" y="616617"/>
            <a:ext cx="2220318" cy="394723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3330575"/>
            <a:ext cx="4345436" cy="325907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104" y="145139"/>
            <a:ext cx="1704296" cy="3029861"/>
          </a:xfrm>
          <a:prstGeom prst="rect">
            <a:avLst/>
          </a:prstGeom>
        </p:spPr>
      </p:pic>
    </p:spTree>
    <p:extLst>
      <p:ext uri="{BB962C8B-B14F-4D97-AF65-F5344CB8AC3E}">
        <p14:creationId xmlns:p14="http://schemas.microsoft.com/office/powerpoint/2010/main" val="11191527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2766645" y="306622"/>
            <a:ext cx="7812259" cy="2308324"/>
          </a:xfrm>
          <a:prstGeom prst="rect">
            <a:avLst/>
          </a:prstGeom>
        </p:spPr>
        <p:txBody>
          <a:bodyPr wrap="square">
            <a:spAutoFit/>
          </a:bodyPr>
          <a:lstStyle/>
          <a:p>
            <a:r>
              <a:rPr lang="sr-Cyrl-RS" b="1" dirty="0" smtClean="0">
                <a:solidFill>
                  <a:srgbClr val="FFFF00"/>
                </a:solidFill>
                <a:latin typeface="Arial" panose="020B0604020202020204" pitchFamily="34" charset="0"/>
                <a:cs typeface="Arial" panose="020B0604020202020204" pitchFamily="34" charset="0"/>
              </a:rPr>
              <a:t>ОШ“21.октобар“ </a:t>
            </a:r>
          </a:p>
          <a:p>
            <a:r>
              <a:rPr lang="sr-Cyrl-RS" b="1" dirty="0" smtClean="0">
                <a:solidFill>
                  <a:srgbClr val="FFFF00"/>
                </a:solidFill>
                <a:latin typeface="Arial" panose="020B0604020202020204" pitchFamily="34" charset="0"/>
                <a:cs typeface="Arial" panose="020B0604020202020204" pitchFamily="34" charset="0"/>
              </a:rPr>
              <a:t>Место: Крагујевац</a:t>
            </a:r>
          </a:p>
          <a:p>
            <a:r>
              <a:rPr lang="sr-Cyrl-RS" b="1" dirty="0" smtClean="0">
                <a:solidFill>
                  <a:srgbClr val="FFFF00"/>
                </a:solidFill>
                <a:latin typeface="Arial" panose="020B0604020202020204" pitchFamily="34" charset="0"/>
                <a:cs typeface="Arial" panose="020B0604020202020204" pitchFamily="34" charset="0"/>
              </a:rPr>
              <a:t>ИО Каменица</a:t>
            </a:r>
          </a:p>
          <a:p>
            <a:r>
              <a:rPr lang="sr-Cyrl-RS" b="1" dirty="0" smtClean="0">
                <a:solidFill>
                  <a:srgbClr val="FFFF00"/>
                </a:solidFill>
                <a:latin typeface="Arial" panose="020B0604020202020204" pitchFamily="34" charset="0"/>
                <a:cs typeface="Arial" panose="020B0604020202020204" pitchFamily="34" charset="0"/>
              </a:rPr>
              <a:t>Држава: Републиа Србија</a:t>
            </a:r>
          </a:p>
          <a:p>
            <a:endParaRPr lang="sr-Cyrl-RS" b="1" dirty="0" smtClean="0">
              <a:solidFill>
                <a:srgbClr val="FFFF00"/>
              </a:solidFill>
              <a:latin typeface="Arial" panose="020B0604020202020204" pitchFamily="34" charset="0"/>
              <a:cs typeface="Arial" panose="020B0604020202020204" pitchFamily="34" charset="0"/>
            </a:endParaRPr>
          </a:p>
          <a:p>
            <a:r>
              <a:rPr lang="sr-Cyrl-RS" b="1" dirty="0" smtClean="0">
                <a:solidFill>
                  <a:srgbClr val="FFFF00"/>
                </a:solidFill>
                <a:latin typeface="Arial" panose="020B0604020202020204" pitchFamily="34" charset="0"/>
                <a:cs typeface="Arial" panose="020B0604020202020204" pitchFamily="34" charset="0"/>
              </a:rPr>
              <a:t>Ученици 1.-4. разреда „Маске –Свемир“</a:t>
            </a:r>
          </a:p>
          <a:p>
            <a:r>
              <a:rPr lang="sr-Cyrl-RS" b="1" dirty="0" smtClean="0">
                <a:solidFill>
                  <a:srgbClr val="FFFF00"/>
                </a:solidFill>
                <a:latin typeface="Arial" panose="020B0604020202020204" pitchFamily="34" charset="0"/>
                <a:cs typeface="Arial" panose="020B0604020202020204" pitchFamily="34" charset="0"/>
              </a:rPr>
              <a:t> учитељице </a:t>
            </a:r>
          </a:p>
          <a:p>
            <a:r>
              <a:rPr lang="sr-Cyrl-RS" b="1" dirty="0" smtClean="0">
                <a:solidFill>
                  <a:srgbClr val="FFFF00"/>
                </a:solidFill>
                <a:latin typeface="Arial" panose="020B0604020202020204" pitchFamily="34" charset="0"/>
                <a:cs typeface="Arial" panose="020B0604020202020204" pitchFamily="34" charset="0"/>
              </a:rPr>
              <a:t>Јованка Игњатовић, Јелена Пантић и Бојана Јелић</a:t>
            </a:r>
            <a:endParaRPr lang="sr-Cyrl-RS" b="1" dirty="0">
              <a:solidFill>
                <a:srgbClr val="FFFF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33024" r="206" b="19711"/>
          <a:stretch/>
        </p:blipFill>
        <p:spPr>
          <a:xfrm>
            <a:off x="3535680" y="2658794"/>
            <a:ext cx="5099919" cy="181160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8980" y="2672863"/>
            <a:ext cx="2296702" cy="179701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967" y="294751"/>
            <a:ext cx="1564933" cy="208657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3390" y="4703494"/>
            <a:ext cx="1955800" cy="19558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7705" y="4612347"/>
            <a:ext cx="2138094" cy="213809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45799" y="283514"/>
            <a:ext cx="2623902" cy="2623902"/>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13259" y="4292599"/>
            <a:ext cx="1556442" cy="2075255"/>
          </a:xfrm>
          <a:prstGeom prst="rect">
            <a:avLst/>
          </a:prstGeom>
        </p:spPr>
      </p:pic>
    </p:spTree>
    <p:extLst>
      <p:ext uri="{BB962C8B-B14F-4D97-AF65-F5344CB8AC3E}">
        <p14:creationId xmlns:p14="http://schemas.microsoft.com/office/powerpoint/2010/main" val="23504445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00000">
            <a:alpha val="65000"/>
          </a:srgbClr>
        </a:solidFill>
        <a:effectLst/>
      </p:bgPr>
    </p:bg>
    <p:spTree>
      <p:nvGrpSpPr>
        <p:cNvPr id="1" name=""/>
        <p:cNvGrpSpPr/>
        <p:nvPr/>
      </p:nvGrpSpPr>
      <p:grpSpPr>
        <a:xfrm>
          <a:off x="0" y="0"/>
          <a:ext cx="0" cy="0"/>
          <a:chOff x="0" y="0"/>
          <a:chExt cx="0" cy="0"/>
        </a:xfrm>
      </p:grpSpPr>
      <p:sp>
        <p:nvSpPr>
          <p:cNvPr id="2" name="Rectangle 1"/>
          <p:cNvSpPr/>
          <p:nvPr/>
        </p:nvSpPr>
        <p:spPr>
          <a:xfrm>
            <a:off x="375138" y="120305"/>
            <a:ext cx="6096000" cy="2308324"/>
          </a:xfrm>
          <a:prstGeom prst="rect">
            <a:avLst/>
          </a:prstGeom>
        </p:spPr>
        <p:txBody>
          <a:bodyPr>
            <a:spAutoFit/>
          </a:bodyPr>
          <a:lstStyle/>
          <a:p>
            <a:r>
              <a:rPr lang="ru-RU" b="1" dirty="0" smtClean="0">
                <a:solidFill>
                  <a:srgbClr val="FFFF00"/>
                </a:solidFill>
                <a:latin typeface="Arial" panose="020B0604020202020204" pitchFamily="34" charset="0"/>
                <a:cs typeface="Arial" panose="020B0604020202020204" pitchFamily="34" charset="0"/>
              </a:rPr>
              <a:t>ОШ „Иса Бајић“</a:t>
            </a:r>
          </a:p>
          <a:p>
            <a:r>
              <a:rPr lang="ru-RU" b="1" dirty="0" smtClean="0">
                <a:solidFill>
                  <a:srgbClr val="FFFF00"/>
                </a:solidFill>
                <a:latin typeface="Arial" panose="020B0604020202020204" pitchFamily="34" charset="0"/>
                <a:cs typeface="Arial" panose="020B0604020202020204" pitchFamily="34" charset="0"/>
              </a:rPr>
              <a:t>Место : Кула</a:t>
            </a:r>
          </a:p>
          <a:p>
            <a:r>
              <a:rPr lang="ru-RU" b="1" dirty="0" smtClean="0">
                <a:solidFill>
                  <a:srgbClr val="FFFF00"/>
                </a:solidFill>
                <a:latin typeface="Arial" panose="020B0604020202020204" pitchFamily="34" charset="0"/>
                <a:cs typeface="Arial" panose="020B0604020202020204" pitchFamily="34" charset="0"/>
              </a:rPr>
              <a:t>Држава: Република Србија</a:t>
            </a:r>
          </a:p>
          <a:p>
            <a:endParaRPr lang="ru-RU" b="1" dirty="0">
              <a:solidFill>
                <a:srgbClr val="FFFF00"/>
              </a:solidFill>
              <a:latin typeface="Arial" panose="020B0604020202020204" pitchFamily="34" charset="0"/>
              <a:cs typeface="Arial" panose="020B0604020202020204" pitchFamily="34" charset="0"/>
            </a:endParaRPr>
          </a:p>
          <a:p>
            <a:endParaRPr lang="ru-RU" b="1" dirty="0" smtClean="0">
              <a:solidFill>
                <a:srgbClr val="FFFF00"/>
              </a:solidFill>
              <a:latin typeface="Arial" panose="020B0604020202020204" pitchFamily="34" charset="0"/>
              <a:cs typeface="Arial" panose="020B0604020202020204" pitchFamily="34" charset="0"/>
            </a:endParaRPr>
          </a:p>
          <a:p>
            <a:r>
              <a:rPr lang="ru-RU" b="1" dirty="0" smtClean="0">
                <a:solidFill>
                  <a:srgbClr val="FFFF00"/>
                </a:solidFill>
                <a:latin typeface="Arial" panose="020B0604020202020204" pitchFamily="34" charset="0"/>
                <a:cs typeface="Arial" panose="020B0604020202020204" pitchFamily="34" charset="0"/>
              </a:rPr>
              <a:t>Ментор – Валентина Мујичић</a:t>
            </a:r>
          </a:p>
          <a:p>
            <a:r>
              <a:rPr lang="ru-RU" b="1" dirty="0" smtClean="0">
                <a:solidFill>
                  <a:srgbClr val="FFFF00"/>
                </a:solidFill>
                <a:latin typeface="Arial" panose="020B0604020202020204" pitchFamily="34" charset="0"/>
                <a:cs typeface="Arial" panose="020B0604020202020204" pitchFamily="34" charset="0"/>
              </a:rPr>
              <a:t>Наша Одисеја у свемиру: свемирска журка (од 1. до 4. разреда)</a:t>
            </a:r>
            <a:endParaRPr lang="ru-RU" b="1" dirty="0">
              <a:solidFill>
                <a:srgbClr val="FFFF00"/>
              </a:solidFill>
              <a:latin typeface="Arial" panose="020B0604020202020204" pitchFamily="34" charset="0"/>
              <a:cs typeface="Arial" panose="020B0604020202020204" pitchFamily="34" charset="0"/>
            </a:endParaRPr>
          </a:p>
        </p:txBody>
      </p:sp>
      <p:sp>
        <p:nvSpPr>
          <p:cNvPr id="3" name="Rectangle 2"/>
          <p:cNvSpPr/>
          <p:nvPr/>
        </p:nvSpPr>
        <p:spPr>
          <a:xfrm>
            <a:off x="5785372" y="2808567"/>
            <a:ext cx="6096000" cy="3139321"/>
          </a:xfrm>
          <a:prstGeom prst="rect">
            <a:avLst/>
          </a:prstGeom>
        </p:spPr>
        <p:txBody>
          <a:bodyPr>
            <a:spAutoFit/>
          </a:bodyPr>
          <a:lstStyle/>
          <a:p>
            <a:r>
              <a:rPr lang="ru-RU" b="1" dirty="0">
                <a:solidFill>
                  <a:schemeClr val="bg1"/>
                </a:solidFill>
                <a:latin typeface="Arial" panose="020B0604020202020204" pitchFamily="34" charset="0"/>
                <a:cs typeface="Arial" panose="020B0604020202020204" pitchFamily="34" charset="0"/>
              </a:rPr>
              <a:t>Млади Бранислав Нушић </a:t>
            </a:r>
            <a:endParaRPr lang="ru-RU" b="1" dirty="0" smtClean="0">
              <a:solidFill>
                <a:schemeClr val="bg1"/>
              </a:solidFill>
              <a:latin typeface="Arial" panose="020B0604020202020204" pitchFamily="34" charset="0"/>
              <a:cs typeface="Arial" panose="020B0604020202020204" pitchFamily="34" charset="0"/>
            </a:endParaRPr>
          </a:p>
          <a:p>
            <a:r>
              <a:rPr lang="ru-RU" b="1" dirty="0" smtClean="0">
                <a:solidFill>
                  <a:schemeClr val="bg1"/>
                </a:solidFill>
                <a:latin typeface="Arial" panose="020B0604020202020204" pitchFamily="34" charset="0"/>
                <a:cs typeface="Arial" panose="020B0604020202020204" pitchFamily="34" charset="0"/>
              </a:rPr>
              <a:t>"</a:t>
            </a:r>
            <a:r>
              <a:rPr lang="ru-RU" b="1" dirty="0">
                <a:solidFill>
                  <a:schemeClr val="bg1"/>
                </a:solidFill>
                <a:latin typeface="Arial" panose="020B0604020202020204" pitchFamily="34" charset="0"/>
                <a:cs typeface="Arial" panose="020B0604020202020204" pitchFamily="34" charset="0"/>
              </a:rPr>
              <a:t>Аутобиографија - Часови географије". </a:t>
            </a:r>
          </a:p>
          <a:p>
            <a:r>
              <a:rPr lang="ru-RU" b="1" dirty="0">
                <a:solidFill>
                  <a:schemeClr val="bg1"/>
                </a:solidFill>
                <a:latin typeface="Arial" panose="020B0604020202020204" pitchFamily="34" charset="0"/>
                <a:cs typeface="Arial" panose="020B0604020202020204" pitchFamily="34" charset="0"/>
              </a:rPr>
              <a:t>8.10.2019.</a:t>
            </a:r>
          </a:p>
          <a:p>
            <a:r>
              <a:rPr lang="ru-RU" b="1" dirty="0">
                <a:solidFill>
                  <a:schemeClr val="bg1"/>
                </a:solidFill>
                <a:latin typeface="Arial" panose="020B0604020202020204" pitchFamily="34" charset="0"/>
                <a:cs typeface="Arial" panose="020B0604020202020204" pitchFamily="34" charset="0"/>
              </a:rPr>
              <a:t>Уживали смо заједно снимајући драматизацију. Укључили смо децу из удружења "Плава птица" и нашег другара из разреда са проблемом из спектра аутизма који одлично говори енглески језик. </a:t>
            </a:r>
            <a:endParaRPr lang="ru-RU" b="1" dirty="0" smtClean="0">
              <a:solidFill>
                <a:schemeClr val="bg1"/>
              </a:solidFill>
              <a:latin typeface="Arial" panose="020B0604020202020204" pitchFamily="34" charset="0"/>
              <a:cs typeface="Arial" panose="020B0604020202020204" pitchFamily="34" charset="0"/>
            </a:endParaRPr>
          </a:p>
          <a:p>
            <a:endParaRPr lang="ru-RU" b="1" dirty="0">
              <a:solidFill>
                <a:schemeClr val="bg1"/>
              </a:solidFill>
              <a:latin typeface="Arial" panose="020B0604020202020204" pitchFamily="34" charset="0"/>
              <a:cs typeface="Arial" panose="020B0604020202020204" pitchFamily="34" charset="0"/>
            </a:endParaRPr>
          </a:p>
          <a:p>
            <a:r>
              <a:rPr lang="ru-RU" b="1" dirty="0" smtClean="0">
                <a:solidFill>
                  <a:schemeClr val="bg1"/>
                </a:solidFill>
                <a:latin typeface="Arial" panose="020B0604020202020204" pitchFamily="34" charset="0"/>
                <a:cs typeface="Arial" panose="020B0604020202020204" pitchFamily="34" charset="0"/>
              </a:rPr>
              <a:t>Дека </a:t>
            </a:r>
            <a:r>
              <a:rPr lang="ru-RU" b="1" dirty="0">
                <a:solidFill>
                  <a:schemeClr val="bg1"/>
                </a:solidFill>
                <a:latin typeface="Arial" panose="020B0604020202020204" pitchFamily="34" charset="0"/>
                <a:cs typeface="Arial" panose="020B0604020202020204" pitchFamily="34" charset="0"/>
              </a:rPr>
              <a:t>из Дома за старе нам се разболео, па чекамо да снимимо улогу професора. До тада, детаљи са снимања...</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2701" y="341384"/>
            <a:ext cx="1539572" cy="276777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848" y="2672970"/>
            <a:ext cx="1780783" cy="239433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3083" y="4864588"/>
            <a:ext cx="1445717" cy="194382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1021" y="3551506"/>
            <a:ext cx="1782310" cy="2396382"/>
          </a:xfrm>
          <a:prstGeom prst="rect">
            <a:avLst/>
          </a:prstGeom>
        </p:spPr>
      </p:pic>
    </p:spTree>
    <p:extLst>
      <p:ext uri="{BB962C8B-B14F-4D97-AF65-F5344CB8AC3E}">
        <p14:creationId xmlns:p14="http://schemas.microsoft.com/office/powerpoint/2010/main" val="25561230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ectangle 1"/>
          <p:cNvSpPr/>
          <p:nvPr/>
        </p:nvSpPr>
        <p:spPr>
          <a:xfrm>
            <a:off x="4867277" y="406012"/>
            <a:ext cx="6096000" cy="2585323"/>
          </a:xfrm>
          <a:prstGeom prst="rect">
            <a:avLst/>
          </a:prstGeom>
        </p:spPr>
        <p:txBody>
          <a:bodyPr>
            <a:spAutoFit/>
          </a:bodyPr>
          <a:lstStyle/>
          <a:p>
            <a:r>
              <a:rPr lang="ru-RU" b="1" dirty="0" smtClean="0">
                <a:solidFill>
                  <a:srgbClr val="FFFF00"/>
                </a:solidFill>
                <a:latin typeface="Arial" panose="020B0604020202020204" pitchFamily="34" charset="0"/>
                <a:cs typeface="Arial" panose="020B0604020202020204" pitchFamily="34" charset="0"/>
              </a:rPr>
              <a:t>ОШ“21.октобар“ </a:t>
            </a:r>
          </a:p>
          <a:p>
            <a:r>
              <a:rPr lang="ru-RU" b="1" dirty="0" smtClean="0">
                <a:solidFill>
                  <a:srgbClr val="FFFF00"/>
                </a:solidFill>
                <a:latin typeface="Arial" panose="020B0604020202020204" pitchFamily="34" charset="0"/>
                <a:cs typeface="Arial" panose="020B0604020202020204" pitchFamily="34" charset="0"/>
              </a:rPr>
              <a:t>Место: Крагујевац</a:t>
            </a:r>
          </a:p>
          <a:p>
            <a:r>
              <a:rPr lang="ru-RU" b="1" dirty="0" smtClean="0">
                <a:solidFill>
                  <a:srgbClr val="FFFF00"/>
                </a:solidFill>
                <a:latin typeface="Arial" panose="020B0604020202020204" pitchFamily="34" charset="0"/>
                <a:cs typeface="Arial" panose="020B0604020202020204" pitchFamily="34" charset="0"/>
              </a:rPr>
              <a:t>ИО Каменица</a:t>
            </a:r>
          </a:p>
          <a:p>
            <a:r>
              <a:rPr lang="ru-RU" b="1" dirty="0" smtClean="0">
                <a:solidFill>
                  <a:srgbClr val="FFFF00"/>
                </a:solidFill>
                <a:latin typeface="Arial" panose="020B0604020202020204" pitchFamily="34" charset="0"/>
                <a:cs typeface="Arial" panose="020B0604020202020204" pitchFamily="34" charset="0"/>
              </a:rPr>
              <a:t>Држава: Републиа Србија</a:t>
            </a:r>
          </a:p>
          <a:p>
            <a:r>
              <a:rPr lang="ru-RU" b="1" dirty="0" smtClean="0">
                <a:solidFill>
                  <a:srgbClr val="FFFF00"/>
                </a:solidFill>
                <a:latin typeface="Arial" panose="020B0604020202020204" pitchFamily="34" charset="0"/>
                <a:cs typeface="Arial" panose="020B0604020202020204" pitchFamily="34" charset="0"/>
              </a:rPr>
              <a:t>Визуелни приповедач под називом</a:t>
            </a:r>
          </a:p>
          <a:p>
            <a:r>
              <a:rPr lang="ru-RU" b="1" dirty="0">
                <a:solidFill>
                  <a:srgbClr val="FFFF00"/>
                </a:solidFill>
                <a:latin typeface="Arial" panose="020B0604020202020204" pitchFamily="34" charset="0"/>
                <a:cs typeface="Arial" panose="020B0604020202020204" pitchFamily="34" charset="0"/>
              </a:rPr>
              <a:t> </a:t>
            </a:r>
            <a:r>
              <a:rPr lang="ru-RU" b="1" dirty="0" smtClean="0">
                <a:solidFill>
                  <a:srgbClr val="FFFF00"/>
                </a:solidFill>
                <a:latin typeface="Arial" panose="020B0604020202020204" pitchFamily="34" charset="0"/>
                <a:cs typeface="Arial" panose="020B0604020202020204" pitchFamily="34" charset="0"/>
              </a:rPr>
              <a:t>"Мали астронаут" Нил  Армстронг  из млађих дана</a:t>
            </a:r>
          </a:p>
          <a:p>
            <a:endParaRPr lang="ru-RU" b="1" dirty="0" smtClean="0">
              <a:solidFill>
                <a:srgbClr val="FFFF00"/>
              </a:solidFill>
              <a:latin typeface="Arial" panose="020B0604020202020204" pitchFamily="34" charset="0"/>
              <a:cs typeface="Arial" panose="020B0604020202020204" pitchFamily="34" charset="0"/>
            </a:endParaRPr>
          </a:p>
          <a:p>
            <a:endParaRPr lang="ru-RU" b="1" dirty="0" smtClean="0">
              <a:solidFill>
                <a:srgbClr val="FFFF00"/>
              </a:solidFill>
              <a:latin typeface="Arial" panose="020B0604020202020204" pitchFamily="34" charset="0"/>
              <a:cs typeface="Arial" panose="020B0604020202020204" pitchFamily="34" charset="0"/>
            </a:endParaRPr>
          </a:p>
          <a:p>
            <a:r>
              <a:rPr lang="ru-RU" b="1" dirty="0" smtClean="0">
                <a:solidFill>
                  <a:srgbClr val="FFFF00"/>
                </a:solidFill>
                <a:latin typeface="Arial" panose="020B0604020202020204" pitchFamily="34" charset="0"/>
                <a:cs typeface="Arial" panose="020B0604020202020204" pitchFamily="34" charset="0"/>
              </a:rPr>
              <a:t>Ученици 1.- 4. разреда</a:t>
            </a:r>
            <a:endParaRPr lang="ru-RU" b="1" dirty="0">
              <a:solidFill>
                <a:srgbClr val="FFFF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1128" r="1407" b="18974"/>
          <a:stretch/>
        </p:blipFill>
        <p:spPr>
          <a:xfrm>
            <a:off x="952617" y="559190"/>
            <a:ext cx="2852982" cy="231101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5799" t="22975" r="587" b="36000"/>
          <a:stretch/>
        </p:blipFill>
        <p:spPr>
          <a:xfrm>
            <a:off x="9118699" y="4284719"/>
            <a:ext cx="2881939" cy="214148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42" y="3574891"/>
            <a:ext cx="2355358" cy="314047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7300" y="3277902"/>
            <a:ext cx="2578100" cy="343746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593444" y="3357950"/>
            <a:ext cx="2265258" cy="3020344"/>
          </a:xfrm>
          <a:prstGeom prst="rect">
            <a:avLst/>
          </a:prstGeom>
        </p:spPr>
      </p:pic>
    </p:spTree>
    <p:extLst>
      <p:ext uri="{BB962C8B-B14F-4D97-AF65-F5344CB8AC3E}">
        <p14:creationId xmlns:p14="http://schemas.microsoft.com/office/powerpoint/2010/main" val="31608847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200" y="2433906"/>
            <a:ext cx="3737317" cy="280298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3126" y="3973388"/>
            <a:ext cx="3578274" cy="2683706"/>
          </a:xfrm>
          <a:prstGeom prst="rect">
            <a:avLst/>
          </a:prstGeom>
        </p:spPr>
      </p:pic>
      <p:sp>
        <p:nvSpPr>
          <p:cNvPr id="4" name="TextBox 3"/>
          <p:cNvSpPr txBox="1"/>
          <p:nvPr/>
        </p:nvSpPr>
        <p:spPr>
          <a:xfrm>
            <a:off x="4445391" y="633046"/>
            <a:ext cx="5449312" cy="1477328"/>
          </a:xfrm>
          <a:prstGeom prst="rect">
            <a:avLst/>
          </a:prstGeom>
          <a:noFill/>
        </p:spPr>
        <p:txBody>
          <a:bodyPr wrap="none" rtlCol="0">
            <a:spAutoFit/>
          </a:bodyPr>
          <a:lstStyle/>
          <a:p>
            <a:r>
              <a:rPr lang="sr-Cyrl-RS" b="1" dirty="0" smtClean="0">
                <a:solidFill>
                  <a:schemeClr val="bg1"/>
                </a:solidFill>
                <a:latin typeface="Arial" panose="020B0604020202020204" pitchFamily="34" charset="0"/>
                <a:cs typeface="Arial" panose="020B0604020202020204" pitchFamily="34" charset="0"/>
              </a:rPr>
              <a:t>ОШ“Милоје Закић“</a:t>
            </a:r>
          </a:p>
          <a:p>
            <a:r>
              <a:rPr lang="sr-Cyrl-RS" b="1" dirty="0" smtClean="0">
                <a:solidFill>
                  <a:schemeClr val="bg1"/>
                </a:solidFill>
                <a:latin typeface="Arial" panose="020B0604020202020204" pitchFamily="34" charset="0"/>
                <a:cs typeface="Arial" panose="020B0604020202020204" pitchFamily="34" charset="0"/>
              </a:rPr>
              <a:t>Место: Куршумлија</a:t>
            </a:r>
          </a:p>
          <a:p>
            <a:r>
              <a:rPr lang="sr-Cyrl-RS" b="1" dirty="0" smtClean="0">
                <a:solidFill>
                  <a:schemeClr val="bg1"/>
                </a:solidFill>
                <a:latin typeface="Arial" panose="020B0604020202020204" pitchFamily="34" charset="0"/>
                <a:cs typeface="Arial" panose="020B0604020202020204" pitchFamily="34" charset="0"/>
              </a:rPr>
              <a:t>Држава : Република Србија</a:t>
            </a:r>
          </a:p>
          <a:p>
            <a:r>
              <a:rPr lang="sr-Cyrl-RS" b="1" dirty="0" smtClean="0">
                <a:solidFill>
                  <a:schemeClr val="bg1"/>
                </a:solidFill>
                <a:latin typeface="Arial" panose="020B0604020202020204" pitchFamily="34" charset="0"/>
                <a:cs typeface="Arial" panose="020B0604020202020204" pitchFamily="34" charset="0"/>
              </a:rPr>
              <a:t>Посета метеоролошкој станици у Куршумлији</a:t>
            </a:r>
          </a:p>
          <a:p>
            <a:r>
              <a:rPr lang="sr-Cyrl-RS" b="1" dirty="0" smtClean="0">
                <a:solidFill>
                  <a:schemeClr val="bg1"/>
                </a:solidFill>
                <a:latin typeface="Arial" panose="020B0604020202020204" pitchFamily="34" charset="0"/>
                <a:cs typeface="Arial" panose="020B0604020202020204" pitchFamily="34" charset="0"/>
              </a:rPr>
              <a:t>Ментор- Милан Чарапић</a:t>
            </a:r>
            <a:endParaRPr lang="sr-Latn-RS"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2901" y="1862758"/>
            <a:ext cx="2796862" cy="3729150"/>
          </a:xfrm>
          <a:prstGeom prst="rect">
            <a:avLst/>
          </a:prstGeom>
        </p:spPr>
      </p:pic>
    </p:spTree>
    <p:extLst>
      <p:ext uri="{BB962C8B-B14F-4D97-AF65-F5344CB8AC3E}">
        <p14:creationId xmlns:p14="http://schemas.microsoft.com/office/powerpoint/2010/main" val="11778992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4000">
              <a:schemeClr val="accent1">
                <a:lumMod val="45000"/>
                <a:lumOff val="55000"/>
              </a:schemeClr>
            </a:gs>
            <a:gs pos="100000">
              <a:srgbClr val="002060"/>
            </a:gs>
          </a:gsLst>
          <a:path path="circle">
            <a:fillToRect l="100000" t="100000"/>
          </a:path>
        </a:gradFill>
        <a:effectLst/>
      </p:bgPr>
    </p:bg>
    <p:spTree>
      <p:nvGrpSpPr>
        <p:cNvPr id="1" name=""/>
        <p:cNvGrpSpPr/>
        <p:nvPr/>
      </p:nvGrpSpPr>
      <p:grpSpPr>
        <a:xfrm>
          <a:off x="0" y="0"/>
          <a:ext cx="0" cy="0"/>
          <a:chOff x="0" y="0"/>
          <a:chExt cx="0" cy="0"/>
        </a:xfrm>
      </p:grpSpPr>
      <p:sp>
        <p:nvSpPr>
          <p:cNvPr id="2" name="Rectangle 1"/>
          <p:cNvSpPr/>
          <p:nvPr/>
        </p:nvSpPr>
        <p:spPr>
          <a:xfrm>
            <a:off x="2475913" y="5785032"/>
            <a:ext cx="7516837" cy="923330"/>
          </a:xfrm>
          <a:prstGeom prst="rect">
            <a:avLst/>
          </a:prstGeom>
          <a:solidFill>
            <a:schemeClr val="bg1"/>
          </a:solidFill>
        </p:spPr>
        <p:txBody>
          <a:bodyPr wrap="square">
            <a:spAutoFit/>
          </a:bodyPr>
          <a:lstStyle/>
          <a:p>
            <a:r>
              <a:rPr lang="sr-Latn-RS" dirty="0"/>
              <a:t>Bravo za AD </a:t>
            </a:r>
            <a:r>
              <a:rPr lang="sr-Cyrl-RS" dirty="0" smtClean="0"/>
              <a:t>„</a:t>
            </a:r>
            <a:r>
              <a:rPr lang="sr-Latn-RS" dirty="0" smtClean="0"/>
              <a:t>Eureka</a:t>
            </a:r>
            <a:r>
              <a:rPr lang="sr-Cyrl-RS" dirty="0" smtClean="0"/>
              <a:t>“</a:t>
            </a:r>
            <a:r>
              <a:rPr lang="sr-Latn-RS" dirty="0" smtClean="0"/>
              <a:t> </a:t>
            </a:r>
            <a:r>
              <a:rPr lang="sr-Latn-RS" dirty="0"/>
              <a:t>i </a:t>
            </a:r>
            <a:r>
              <a:rPr lang="sr-Latn-RS" dirty="0" smtClean="0"/>
              <a:t>Zoran</a:t>
            </a:r>
            <a:r>
              <a:rPr lang="sr-Cyrl-RS" dirty="0" smtClean="0"/>
              <a:t>а</a:t>
            </a:r>
            <a:r>
              <a:rPr lang="sr-Latn-RS" dirty="0" smtClean="0"/>
              <a:t> Tomić</a:t>
            </a:r>
            <a:r>
              <a:rPr lang="sr-Cyrl-RS" dirty="0" smtClean="0"/>
              <a:t>а</a:t>
            </a:r>
            <a:r>
              <a:rPr lang="sr-Latn-RS" dirty="0" smtClean="0"/>
              <a:t> </a:t>
            </a:r>
            <a:r>
              <a:rPr lang="sr-Latn-RS" dirty="0"/>
              <a:t>nacionalnog koordinatora za </a:t>
            </a:r>
            <a:r>
              <a:rPr lang="sr-Cyrl-RS" dirty="0" smtClean="0"/>
              <a:t>„</a:t>
            </a:r>
            <a:r>
              <a:rPr lang="sr-Latn-RS" dirty="0" smtClean="0"/>
              <a:t>World </a:t>
            </a:r>
            <a:r>
              <a:rPr lang="sr-Latn-RS" dirty="0"/>
              <a:t>Space </a:t>
            </a:r>
            <a:r>
              <a:rPr lang="sr-Latn-RS" dirty="0" smtClean="0"/>
              <a:t>Week</a:t>
            </a:r>
            <a:r>
              <a:rPr lang="sr-Cyrl-RS" dirty="0" smtClean="0"/>
              <a:t>“ </a:t>
            </a:r>
            <a:r>
              <a:rPr lang="sr-Latn-RS" dirty="0" smtClean="0"/>
              <a:t> </a:t>
            </a:r>
            <a:r>
              <a:rPr lang="sr-Latn-RS" dirty="0"/>
              <a:t>i </a:t>
            </a:r>
            <a:r>
              <a:rPr lang="sr-Latn-RS" dirty="0" smtClean="0"/>
              <a:t>Snezan</a:t>
            </a:r>
            <a:r>
              <a:rPr lang="sr-Latn-RS" dirty="0"/>
              <a:t>u</a:t>
            </a:r>
            <a:r>
              <a:rPr lang="sr-Latn-RS" dirty="0" smtClean="0"/>
              <a:t> </a:t>
            </a:r>
            <a:r>
              <a:rPr lang="sr-Latn-RS" dirty="0"/>
              <a:t>Josic koja je dogovorila ovo divno dešavanje!</a:t>
            </a:r>
          </a:p>
          <a:p>
            <a:r>
              <a:rPr lang="sr-Latn-RS" dirty="0"/>
              <a:t>Bravo za fantastičan odziv i planiranje u okviru projekta "Susret svetova 3"!</a:t>
            </a:r>
          </a:p>
        </p:txBody>
      </p:sp>
      <p:sp>
        <p:nvSpPr>
          <p:cNvPr id="3" name="Rectangle 2"/>
          <p:cNvSpPr/>
          <p:nvPr/>
        </p:nvSpPr>
        <p:spPr>
          <a:xfrm>
            <a:off x="2654105" y="260981"/>
            <a:ext cx="6096000" cy="2308324"/>
          </a:xfrm>
          <a:prstGeom prst="rect">
            <a:avLst/>
          </a:prstGeom>
        </p:spPr>
        <p:txBody>
          <a:bodyPr>
            <a:spAutoFit/>
          </a:bodyPr>
          <a:lstStyle/>
          <a:p>
            <a:r>
              <a:rPr lang="ru-RU" b="1" dirty="0">
                <a:solidFill>
                  <a:schemeClr val="bg1"/>
                </a:solidFill>
                <a:latin typeface="Arial" panose="020B0604020202020204" pitchFamily="34" charset="0"/>
                <a:cs typeface="Arial" panose="020B0604020202020204" pitchFamily="34" charset="0"/>
              </a:rPr>
              <a:t>ОШ“Јован Курсула“</a:t>
            </a:r>
          </a:p>
          <a:p>
            <a:r>
              <a:rPr lang="ru-RU" b="1" dirty="0">
                <a:solidFill>
                  <a:schemeClr val="bg1"/>
                </a:solidFill>
                <a:latin typeface="Arial" panose="020B0604020202020204" pitchFamily="34" charset="0"/>
                <a:cs typeface="Arial" panose="020B0604020202020204" pitchFamily="34" charset="0"/>
              </a:rPr>
              <a:t>Место: Варварин</a:t>
            </a:r>
          </a:p>
          <a:p>
            <a:r>
              <a:rPr lang="ru-RU" b="1" dirty="0">
                <a:solidFill>
                  <a:schemeClr val="bg1"/>
                </a:solidFill>
                <a:latin typeface="Arial" panose="020B0604020202020204" pitchFamily="34" charset="0"/>
                <a:cs typeface="Arial" panose="020B0604020202020204" pitchFamily="34" charset="0"/>
              </a:rPr>
              <a:t>Држава: Република </a:t>
            </a:r>
            <a:r>
              <a:rPr lang="ru-RU" b="1" dirty="0" smtClean="0">
                <a:solidFill>
                  <a:schemeClr val="bg1"/>
                </a:solidFill>
                <a:latin typeface="Arial" panose="020B0604020202020204" pitchFamily="34" charset="0"/>
                <a:cs typeface="Arial" panose="020B0604020202020204" pitchFamily="34" charset="0"/>
              </a:rPr>
              <a:t>Србија</a:t>
            </a:r>
          </a:p>
          <a:p>
            <a:endParaRPr lang="ru-RU" b="1" dirty="0">
              <a:solidFill>
                <a:schemeClr val="bg1"/>
              </a:solidFill>
              <a:latin typeface="Arial" panose="020B0604020202020204" pitchFamily="34" charset="0"/>
              <a:cs typeface="Arial" panose="020B0604020202020204" pitchFamily="34" charset="0"/>
            </a:endParaRPr>
          </a:p>
          <a:p>
            <a:r>
              <a:rPr lang="ru-RU" b="1" dirty="0">
                <a:solidFill>
                  <a:schemeClr val="bg1"/>
                </a:solidFill>
                <a:latin typeface="Arial" panose="020B0604020202020204" pitchFamily="34" charset="0"/>
                <a:cs typeface="Arial" panose="020B0604020202020204" pitchFamily="34" charset="0"/>
              </a:rPr>
              <a:t>Са </a:t>
            </a:r>
            <a:r>
              <a:rPr lang="ru-RU" b="1" dirty="0" smtClean="0">
                <a:solidFill>
                  <a:schemeClr val="bg1"/>
                </a:solidFill>
                <a:latin typeface="Arial" panose="020B0604020202020204" pitchFamily="34" charset="0"/>
                <a:cs typeface="Arial" panose="020B0604020202020204" pitchFamily="34" charset="0"/>
              </a:rPr>
              <a:t> јавног посматрања у Варварину – присутни мештани и ученици 2/2</a:t>
            </a:r>
          </a:p>
          <a:p>
            <a:endParaRPr lang="ru-RU" b="1" dirty="0">
              <a:solidFill>
                <a:schemeClr val="bg1"/>
              </a:solidFill>
              <a:latin typeface="Arial" panose="020B0604020202020204" pitchFamily="34" charset="0"/>
              <a:cs typeface="Arial" panose="020B0604020202020204" pitchFamily="34" charset="0"/>
            </a:endParaRPr>
          </a:p>
          <a:p>
            <a:r>
              <a:rPr lang="ru-RU" b="1" dirty="0">
                <a:solidFill>
                  <a:schemeClr val="bg1"/>
                </a:solidFill>
                <a:latin typeface="Arial" panose="020B0604020202020204" pitchFamily="34" charset="0"/>
                <a:cs typeface="Arial" panose="020B0604020202020204" pitchFamily="34" charset="0"/>
              </a:rPr>
              <a:t>Ментор – учитељица Снежана Јосић</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687" y="3005082"/>
            <a:ext cx="5190218" cy="267181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4904" y="2980464"/>
            <a:ext cx="4497240" cy="269643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2750" y="1645301"/>
            <a:ext cx="1653150" cy="22042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266" y="368267"/>
            <a:ext cx="1915551" cy="255406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11882" y="271533"/>
            <a:ext cx="1438621" cy="1078966"/>
          </a:xfrm>
          <a:prstGeom prst="rect">
            <a:avLst/>
          </a:prstGeom>
        </p:spPr>
      </p:pic>
    </p:spTree>
    <p:extLst>
      <p:ext uri="{BB962C8B-B14F-4D97-AF65-F5344CB8AC3E}">
        <p14:creationId xmlns:p14="http://schemas.microsoft.com/office/powerpoint/2010/main" val="18164125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32720">
              <a:srgbClr val="3F66AB"/>
            </a:gs>
            <a:gs pos="20000">
              <a:schemeClr val="accent1">
                <a:lumMod val="45000"/>
                <a:lumOff val="55000"/>
              </a:schemeClr>
            </a:gs>
            <a:gs pos="85841">
              <a:srgbClr val="7030A0">
                <a:alpha val="0"/>
              </a:srgbClr>
            </a:gs>
            <a:gs pos="68000">
              <a:srgbClr val="7030A0"/>
            </a:gs>
          </a:gsLst>
          <a:path path="circle">
            <a:fillToRect l="100000" t="100000"/>
          </a:path>
        </a:gradFill>
        <a:effectLst/>
      </p:bgPr>
    </p:bg>
    <p:spTree>
      <p:nvGrpSpPr>
        <p:cNvPr id="1" name=""/>
        <p:cNvGrpSpPr/>
        <p:nvPr/>
      </p:nvGrpSpPr>
      <p:grpSpPr>
        <a:xfrm>
          <a:off x="0" y="0"/>
          <a:ext cx="0" cy="0"/>
          <a:chOff x="0" y="0"/>
          <a:chExt cx="0" cy="0"/>
        </a:xfrm>
      </p:grpSpPr>
      <p:sp>
        <p:nvSpPr>
          <p:cNvPr id="2" name="Rectangle 1"/>
          <p:cNvSpPr/>
          <p:nvPr/>
        </p:nvSpPr>
        <p:spPr>
          <a:xfrm>
            <a:off x="3793586" y="439506"/>
            <a:ext cx="6096000" cy="1754326"/>
          </a:xfrm>
          <a:prstGeom prst="rect">
            <a:avLst/>
          </a:prstGeom>
        </p:spPr>
        <p:txBody>
          <a:bodyPr>
            <a:spAutoFit/>
          </a:bodyPr>
          <a:lstStyle/>
          <a:p>
            <a:r>
              <a:rPr lang="ru-RU" b="1" dirty="0">
                <a:solidFill>
                  <a:schemeClr val="bg1"/>
                </a:solidFill>
                <a:latin typeface="Arial" panose="020B0604020202020204" pitchFamily="34" charset="0"/>
                <a:cs typeface="Arial" panose="020B0604020202020204" pitchFamily="34" charset="0"/>
              </a:rPr>
              <a:t>ОШ“Милоје Закић“</a:t>
            </a:r>
          </a:p>
          <a:p>
            <a:r>
              <a:rPr lang="ru-RU" b="1" dirty="0">
                <a:solidFill>
                  <a:schemeClr val="bg1"/>
                </a:solidFill>
                <a:latin typeface="Arial" panose="020B0604020202020204" pitchFamily="34" charset="0"/>
                <a:cs typeface="Arial" panose="020B0604020202020204" pitchFamily="34" charset="0"/>
              </a:rPr>
              <a:t>Место: Куршумлија</a:t>
            </a:r>
          </a:p>
          <a:p>
            <a:r>
              <a:rPr lang="ru-RU" b="1" dirty="0" smtClean="0">
                <a:solidFill>
                  <a:schemeClr val="bg1"/>
                </a:solidFill>
                <a:latin typeface="Arial" panose="020B0604020202020204" pitchFamily="34" charset="0"/>
                <a:cs typeface="Arial" panose="020B0604020202020204" pitchFamily="34" charset="0"/>
              </a:rPr>
              <a:t>Држава: </a:t>
            </a:r>
            <a:r>
              <a:rPr lang="ru-RU" b="1" dirty="0">
                <a:solidFill>
                  <a:schemeClr val="bg1"/>
                </a:solidFill>
                <a:latin typeface="Arial" panose="020B0604020202020204" pitchFamily="34" charset="0"/>
                <a:cs typeface="Arial" panose="020B0604020202020204" pitchFamily="34" charset="0"/>
              </a:rPr>
              <a:t>Република </a:t>
            </a:r>
            <a:r>
              <a:rPr lang="ru-RU" b="1" dirty="0" smtClean="0">
                <a:solidFill>
                  <a:schemeClr val="bg1"/>
                </a:solidFill>
                <a:latin typeface="Arial" panose="020B0604020202020204" pitchFamily="34" charset="0"/>
                <a:cs typeface="Arial" panose="020B0604020202020204" pitchFamily="34" charset="0"/>
              </a:rPr>
              <a:t>Србија</a:t>
            </a:r>
          </a:p>
          <a:p>
            <a:endParaRPr lang="ru-RU" b="1" dirty="0">
              <a:solidFill>
                <a:schemeClr val="bg1"/>
              </a:solidFill>
              <a:latin typeface="Arial" panose="020B0604020202020204" pitchFamily="34" charset="0"/>
              <a:cs typeface="Arial" panose="020B0604020202020204" pitchFamily="34" charset="0"/>
            </a:endParaRPr>
          </a:p>
          <a:p>
            <a:r>
              <a:rPr lang="ru-RU" b="1" dirty="0">
                <a:solidFill>
                  <a:schemeClr val="bg1"/>
                </a:solidFill>
                <a:latin typeface="Arial" panose="020B0604020202020204" pitchFamily="34" charset="0"/>
                <a:cs typeface="Arial" panose="020B0604020202020204" pitchFamily="34" charset="0"/>
              </a:rPr>
              <a:t>Посета </a:t>
            </a:r>
            <a:r>
              <a:rPr lang="ru-RU" b="1" dirty="0" smtClean="0">
                <a:solidFill>
                  <a:schemeClr val="bg1"/>
                </a:solidFill>
                <a:latin typeface="Arial" panose="020B0604020202020204" pitchFamily="34" charset="0"/>
                <a:cs typeface="Arial" panose="020B0604020202020204" pitchFamily="34" charset="0"/>
              </a:rPr>
              <a:t> астрономској станици Видојевица</a:t>
            </a:r>
            <a:endParaRPr lang="ru-RU" b="1" dirty="0">
              <a:solidFill>
                <a:schemeClr val="bg1"/>
              </a:solidFill>
              <a:latin typeface="Arial" panose="020B0604020202020204" pitchFamily="34" charset="0"/>
              <a:cs typeface="Arial" panose="020B0604020202020204" pitchFamily="34" charset="0"/>
            </a:endParaRPr>
          </a:p>
          <a:p>
            <a:r>
              <a:rPr lang="sr-Cyrl-RS" b="1" dirty="0" smtClean="0">
                <a:solidFill>
                  <a:schemeClr val="bg1"/>
                </a:solidFill>
                <a:latin typeface="Arial" panose="020B0604020202020204" pitchFamily="34" charset="0"/>
                <a:cs typeface="Arial" panose="020B0604020202020204" pitchFamily="34" charset="0"/>
              </a:rPr>
              <a:t>координа</a:t>
            </a:r>
            <a:r>
              <a:rPr lang="ru-RU" b="1" dirty="0" smtClean="0">
                <a:solidFill>
                  <a:schemeClr val="bg1"/>
                </a:solidFill>
                <a:latin typeface="Arial" panose="020B0604020202020204" pitchFamily="34" charset="0"/>
                <a:cs typeface="Arial" panose="020B0604020202020204" pitchFamily="34" charset="0"/>
              </a:rPr>
              <a:t>тор- </a:t>
            </a:r>
            <a:r>
              <a:rPr lang="ru-RU" b="1" dirty="0">
                <a:solidFill>
                  <a:schemeClr val="bg1"/>
                </a:solidFill>
                <a:latin typeface="Arial" panose="020B0604020202020204" pitchFamily="34" charset="0"/>
                <a:cs typeface="Arial" panose="020B0604020202020204" pitchFamily="34" charset="0"/>
              </a:rPr>
              <a:t>Милан Чарапић</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120" y="4368800"/>
            <a:ext cx="3014133" cy="2260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2200" y="2577025"/>
            <a:ext cx="3830227" cy="264267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3370575"/>
            <a:ext cx="2463800" cy="328506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1" y="197912"/>
            <a:ext cx="2908300" cy="218122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9586" y="106079"/>
            <a:ext cx="1565814" cy="2087753"/>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8456" t="15179" r="1955"/>
          <a:stretch/>
        </p:blipFill>
        <p:spPr>
          <a:xfrm>
            <a:off x="10350501" y="4474251"/>
            <a:ext cx="1293002" cy="1837305"/>
          </a:xfrm>
          <a:prstGeom prst="rect">
            <a:avLst/>
          </a:prstGeom>
        </p:spPr>
      </p:pic>
    </p:spTree>
    <p:extLst>
      <p:ext uri="{BB962C8B-B14F-4D97-AF65-F5344CB8AC3E}">
        <p14:creationId xmlns:p14="http://schemas.microsoft.com/office/powerpoint/2010/main" val="21972311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31000">
              <a:srgbClr val="FFC000"/>
            </a:gs>
            <a:gs pos="100000">
              <a:srgbClr val="00B050"/>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657" y="1100155"/>
            <a:ext cx="3763946" cy="3763946"/>
          </a:xfrm>
          <a:prstGeom prst="rect">
            <a:avLst/>
          </a:prstGeom>
        </p:spPr>
      </p:pic>
      <p:sp>
        <p:nvSpPr>
          <p:cNvPr id="3" name="Rectangle 2"/>
          <p:cNvSpPr/>
          <p:nvPr/>
        </p:nvSpPr>
        <p:spPr>
          <a:xfrm>
            <a:off x="4187483" y="817156"/>
            <a:ext cx="4168725" cy="2308324"/>
          </a:xfrm>
          <a:prstGeom prst="rect">
            <a:avLst/>
          </a:prstGeom>
        </p:spPr>
        <p:txBody>
          <a:bodyPr wrap="square">
            <a:spAutoFit/>
          </a:bodyPr>
          <a:lstStyle/>
          <a:p>
            <a:r>
              <a:rPr lang="ru-RU" b="1" dirty="0">
                <a:latin typeface="Arial" panose="020B0604020202020204" pitchFamily="34" charset="0"/>
                <a:cs typeface="Arial" panose="020B0604020202020204" pitchFamily="34" charset="0"/>
              </a:rPr>
              <a:t>ОШ“21.октобар“ </a:t>
            </a:r>
          </a:p>
          <a:p>
            <a:r>
              <a:rPr lang="ru-RU" b="1" dirty="0">
                <a:latin typeface="Arial" panose="020B0604020202020204" pitchFamily="34" charset="0"/>
                <a:cs typeface="Arial" panose="020B0604020202020204" pitchFamily="34" charset="0"/>
              </a:rPr>
              <a:t>Место: Крагујевац</a:t>
            </a:r>
          </a:p>
          <a:p>
            <a:r>
              <a:rPr lang="ru-RU" b="1" dirty="0" smtClean="0">
                <a:latin typeface="Arial" panose="020B0604020202020204" pitchFamily="34" charset="0"/>
                <a:cs typeface="Arial" panose="020B0604020202020204" pitchFamily="34" charset="0"/>
              </a:rPr>
              <a:t>Држава</a:t>
            </a:r>
            <a:r>
              <a:rPr lang="ru-RU" b="1" dirty="0">
                <a:latin typeface="Arial" panose="020B0604020202020204" pitchFamily="34" charset="0"/>
                <a:cs typeface="Arial" panose="020B0604020202020204" pitchFamily="34" charset="0"/>
              </a:rPr>
              <a:t>: Републиа </a:t>
            </a:r>
            <a:r>
              <a:rPr lang="ru-RU" b="1" dirty="0" smtClean="0">
                <a:latin typeface="Arial" panose="020B0604020202020204" pitchFamily="34" charset="0"/>
                <a:cs typeface="Arial" panose="020B0604020202020204" pitchFamily="34" charset="0"/>
              </a:rPr>
              <a:t>Србија</a:t>
            </a:r>
          </a:p>
          <a:p>
            <a:endParaRPr lang="ru-RU" b="1" dirty="0" smtClean="0">
              <a:latin typeface="Arial" panose="020B0604020202020204" pitchFamily="34" charset="0"/>
              <a:cs typeface="Arial" panose="020B0604020202020204" pitchFamily="34" charset="0"/>
            </a:endParaRPr>
          </a:p>
          <a:p>
            <a:r>
              <a:rPr lang="ru-RU" b="1" dirty="0" smtClean="0">
                <a:latin typeface="Arial" panose="020B0604020202020204" pitchFamily="34" charset="0"/>
                <a:cs typeface="Arial" panose="020B0604020202020204" pitchFamily="34" charset="0"/>
              </a:rPr>
              <a:t>Различити материјали и облици</a:t>
            </a:r>
          </a:p>
          <a:p>
            <a:endParaRPr lang="ru-RU" b="1" dirty="0" smtClean="0">
              <a:latin typeface="Arial" panose="020B0604020202020204" pitchFamily="34" charset="0"/>
              <a:cs typeface="Arial" panose="020B0604020202020204" pitchFamily="34" charset="0"/>
            </a:endParaRPr>
          </a:p>
          <a:p>
            <a:r>
              <a:rPr lang="ru-RU" b="1" dirty="0" smtClean="0">
                <a:latin typeface="Arial" panose="020B0604020202020204" pitchFamily="34" charset="0"/>
                <a:cs typeface="Arial" panose="020B0604020202020204" pitchFamily="34" charset="0"/>
              </a:rPr>
              <a:t>Координатор Јованка Игњатовић</a:t>
            </a:r>
          </a:p>
          <a:p>
            <a:endParaRPr lang="ru-RU"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1100154"/>
            <a:ext cx="3763946" cy="376394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94613">
            <a:off x="4623253" y="3439256"/>
            <a:ext cx="2712808" cy="2712808"/>
          </a:xfrm>
          <a:prstGeom prst="rect">
            <a:avLst/>
          </a:prstGeom>
        </p:spPr>
      </p:pic>
    </p:spTree>
    <p:extLst>
      <p:ext uri="{BB962C8B-B14F-4D97-AF65-F5344CB8AC3E}">
        <p14:creationId xmlns:p14="http://schemas.microsoft.com/office/powerpoint/2010/main" val="28042810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31000">
              <a:srgbClr val="92D050"/>
            </a:gs>
            <a:gs pos="100000">
              <a:srgbClr val="7030A0"/>
            </a:gs>
          </a:gsLst>
          <a:path path="shape">
            <a:fillToRect l="50000" t="50000" r="50000" b="5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5799" y="3263900"/>
            <a:ext cx="5999325" cy="3374619"/>
          </a:xfrm>
          <a:prstGeom prst="rect">
            <a:avLst/>
          </a:prstGeom>
        </p:spPr>
      </p:pic>
      <p:sp>
        <p:nvSpPr>
          <p:cNvPr id="3" name="Rectangle 2"/>
          <p:cNvSpPr/>
          <p:nvPr/>
        </p:nvSpPr>
        <p:spPr>
          <a:xfrm>
            <a:off x="4089009" y="965971"/>
            <a:ext cx="6925994" cy="2031325"/>
          </a:xfrm>
          <a:prstGeom prst="rect">
            <a:avLst/>
          </a:prstGeom>
        </p:spPr>
        <p:txBody>
          <a:bodyPr wrap="square">
            <a:spAutoFit/>
          </a:bodyPr>
          <a:lstStyle/>
          <a:p>
            <a:r>
              <a:rPr lang="ru-RU" b="1" dirty="0" smtClean="0">
                <a:solidFill>
                  <a:srgbClr val="C00000"/>
                </a:solidFill>
                <a:latin typeface="Arial" panose="020B0604020202020204" pitchFamily="34" charset="0"/>
                <a:cs typeface="Arial" panose="020B0604020202020204" pitchFamily="34" charset="0"/>
              </a:rPr>
              <a:t>ОШ "Јован Поповић" </a:t>
            </a:r>
          </a:p>
          <a:p>
            <a:r>
              <a:rPr lang="ru-RU" b="1" dirty="0" smtClean="0">
                <a:solidFill>
                  <a:srgbClr val="C00000"/>
                </a:solidFill>
                <a:latin typeface="Arial" panose="020B0604020202020204" pitchFamily="34" charset="0"/>
                <a:cs typeface="Arial" panose="020B0604020202020204" pitchFamily="34" charset="0"/>
              </a:rPr>
              <a:t>Место: Сусек  ИО Баноштор </a:t>
            </a:r>
          </a:p>
          <a:p>
            <a:r>
              <a:rPr lang="ru-RU" b="1" dirty="0" smtClean="0">
                <a:solidFill>
                  <a:srgbClr val="C00000"/>
                </a:solidFill>
                <a:latin typeface="Arial" panose="020B0604020202020204" pitchFamily="34" charset="0"/>
                <a:cs typeface="Arial" panose="020B0604020202020204" pitchFamily="34" charset="0"/>
              </a:rPr>
              <a:t>Држава: Република Србија</a:t>
            </a:r>
          </a:p>
          <a:p>
            <a:endParaRPr lang="ru-RU" b="1" dirty="0" smtClean="0">
              <a:solidFill>
                <a:srgbClr val="C00000"/>
              </a:solidFill>
              <a:latin typeface="Arial" panose="020B0604020202020204" pitchFamily="34" charset="0"/>
              <a:cs typeface="Arial" panose="020B0604020202020204" pitchFamily="34" charset="0"/>
            </a:endParaRPr>
          </a:p>
          <a:p>
            <a:r>
              <a:rPr lang="ru-RU" b="1" dirty="0" smtClean="0">
                <a:solidFill>
                  <a:srgbClr val="C00000"/>
                </a:solidFill>
                <a:latin typeface="Arial" panose="020B0604020202020204" pitchFamily="34" charset="0"/>
                <a:cs typeface="Arial" panose="020B0604020202020204" pitchFamily="34" charset="0"/>
              </a:rPr>
              <a:t>I, II, III и  IV разред  </a:t>
            </a:r>
          </a:p>
          <a:p>
            <a:r>
              <a:rPr lang="ru-RU" b="1" dirty="0" smtClean="0">
                <a:solidFill>
                  <a:srgbClr val="C00000"/>
                </a:solidFill>
                <a:latin typeface="Arial" panose="020B0604020202020204" pitchFamily="34" charset="0"/>
                <a:cs typeface="Arial" panose="020B0604020202020204" pitchFamily="34" charset="0"/>
              </a:rPr>
              <a:t>Тема:«Слетање на Месец»</a:t>
            </a:r>
          </a:p>
          <a:p>
            <a:r>
              <a:rPr lang="ru-RU" b="1" dirty="0" smtClean="0">
                <a:solidFill>
                  <a:srgbClr val="C00000"/>
                </a:solidFill>
                <a:latin typeface="Arial" panose="020B0604020202020204" pitchFamily="34" charset="0"/>
                <a:cs typeface="Arial" panose="020B0604020202020204" pitchFamily="34" charset="0"/>
              </a:rPr>
              <a:t>Учитељице Ана Здравковић и Ђурђица Стојковић</a:t>
            </a:r>
            <a:endParaRPr lang="ru-RU" b="1" dirty="0">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7345">
            <a:off x="656841" y="2508239"/>
            <a:ext cx="3533842" cy="3129974"/>
          </a:xfrm>
          <a:prstGeom prst="rect">
            <a:avLst/>
          </a:prstGeom>
        </p:spPr>
      </p:pic>
    </p:spTree>
    <p:extLst>
      <p:ext uri="{BB962C8B-B14F-4D97-AF65-F5344CB8AC3E}">
        <p14:creationId xmlns:p14="http://schemas.microsoft.com/office/powerpoint/2010/main" val="30168001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55000">
              <a:srgbClr val="00B050"/>
            </a:gs>
            <a:gs pos="7000">
              <a:srgbClr val="FFC000"/>
            </a:gs>
            <a:gs pos="80000">
              <a:srgbClr val="FFC000"/>
            </a:gs>
            <a:gs pos="24000">
              <a:schemeClr val="accent6">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5523914" y="465463"/>
            <a:ext cx="6096000" cy="2031325"/>
          </a:xfrm>
          <a:prstGeom prst="rect">
            <a:avLst/>
          </a:prstGeom>
        </p:spPr>
        <p:txBody>
          <a:bodyPr>
            <a:spAutoFit/>
          </a:bodyPr>
          <a:lstStyle/>
          <a:p>
            <a:r>
              <a:rPr lang="ru-RU" b="1" dirty="0">
                <a:solidFill>
                  <a:srgbClr val="002060"/>
                </a:solidFill>
                <a:latin typeface="Arial" panose="020B0604020202020204" pitchFamily="34" charset="0"/>
                <a:cs typeface="Arial" panose="020B0604020202020204" pitchFamily="34" charset="0"/>
              </a:rPr>
              <a:t>ОШ“19.октобар“ Маршић </a:t>
            </a:r>
            <a:endParaRPr lang="ru-RU" b="1" dirty="0" smtClean="0">
              <a:solidFill>
                <a:srgbClr val="002060"/>
              </a:solidFill>
              <a:latin typeface="Arial" panose="020B0604020202020204" pitchFamily="34" charset="0"/>
              <a:cs typeface="Arial" panose="020B0604020202020204" pitchFamily="34" charset="0"/>
            </a:endParaRPr>
          </a:p>
          <a:p>
            <a:r>
              <a:rPr lang="ru-RU" b="1" dirty="0" smtClean="0">
                <a:solidFill>
                  <a:srgbClr val="002060"/>
                </a:solidFill>
                <a:latin typeface="Arial" panose="020B0604020202020204" pitchFamily="34" charset="0"/>
                <a:cs typeface="Arial" panose="020B0604020202020204" pitchFamily="34" charset="0"/>
              </a:rPr>
              <a:t>Место : ИО </a:t>
            </a:r>
            <a:r>
              <a:rPr lang="ru-RU" b="1" dirty="0">
                <a:solidFill>
                  <a:srgbClr val="002060"/>
                </a:solidFill>
                <a:latin typeface="Arial" panose="020B0604020202020204" pitchFamily="34" charset="0"/>
                <a:cs typeface="Arial" panose="020B0604020202020204" pitchFamily="34" charset="0"/>
              </a:rPr>
              <a:t>Д. Комарице</a:t>
            </a:r>
          </a:p>
          <a:p>
            <a:r>
              <a:rPr lang="ru-RU" b="1" dirty="0">
                <a:solidFill>
                  <a:srgbClr val="002060"/>
                </a:solidFill>
                <a:latin typeface="Arial" panose="020B0604020202020204" pitchFamily="34" charset="0"/>
                <a:cs typeface="Arial" panose="020B0604020202020204" pitchFamily="34" charset="0"/>
              </a:rPr>
              <a:t>Држава: Република </a:t>
            </a:r>
            <a:r>
              <a:rPr lang="ru-RU" b="1" dirty="0" smtClean="0">
                <a:solidFill>
                  <a:srgbClr val="002060"/>
                </a:solidFill>
                <a:latin typeface="Arial" panose="020B0604020202020204" pitchFamily="34" charset="0"/>
                <a:cs typeface="Arial" panose="020B0604020202020204" pitchFamily="34" charset="0"/>
              </a:rPr>
              <a:t>Србија</a:t>
            </a:r>
          </a:p>
          <a:p>
            <a:endParaRPr lang="ru-RU" b="1" dirty="0">
              <a:solidFill>
                <a:srgbClr val="002060"/>
              </a:solidFill>
              <a:latin typeface="Arial" panose="020B0604020202020204" pitchFamily="34" charset="0"/>
              <a:cs typeface="Arial" panose="020B0604020202020204" pitchFamily="34" charset="0"/>
            </a:endParaRPr>
          </a:p>
          <a:p>
            <a:r>
              <a:rPr lang="ru-RU" b="1" dirty="0" smtClean="0">
                <a:solidFill>
                  <a:srgbClr val="002060"/>
                </a:solidFill>
                <a:latin typeface="Arial" panose="020B0604020202020204" pitchFamily="34" charset="0"/>
                <a:cs typeface="Arial" panose="020B0604020202020204" pitchFamily="34" charset="0"/>
              </a:rPr>
              <a:t>Ученици 1.2. и 4.разреда</a:t>
            </a:r>
          </a:p>
          <a:p>
            <a:endParaRPr lang="ru-RU" b="1" dirty="0">
              <a:solidFill>
                <a:srgbClr val="002060"/>
              </a:solidFill>
              <a:latin typeface="Arial" panose="020B0604020202020204" pitchFamily="34" charset="0"/>
              <a:cs typeface="Arial" panose="020B0604020202020204" pitchFamily="34" charset="0"/>
            </a:endParaRPr>
          </a:p>
          <a:p>
            <a:r>
              <a:rPr lang="ru-RU" b="1" dirty="0" smtClean="0">
                <a:solidFill>
                  <a:srgbClr val="002060"/>
                </a:solidFill>
                <a:latin typeface="Arial" panose="020B0604020202020204" pitchFamily="34" charset="0"/>
                <a:cs typeface="Arial" panose="020B0604020202020204" pitchFamily="34" charset="0"/>
              </a:rPr>
              <a:t>Похвале за крај рада у пројекту «Сусрет светова 3»</a:t>
            </a:r>
            <a:endParaRPr lang="ru-RU" b="1" dirty="0">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8188"/>
          <a:stretch/>
        </p:blipFill>
        <p:spPr>
          <a:xfrm rot="20185147">
            <a:off x="559802" y="1889852"/>
            <a:ext cx="4140307" cy="242225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5487" r="24051"/>
          <a:stretch/>
        </p:blipFill>
        <p:spPr>
          <a:xfrm>
            <a:off x="5638800" y="2875238"/>
            <a:ext cx="5549900" cy="3884883"/>
          </a:xfrm>
          <a:prstGeom prst="rect">
            <a:avLst/>
          </a:prstGeom>
        </p:spPr>
      </p:pic>
    </p:spTree>
    <p:extLst>
      <p:ext uri="{BB962C8B-B14F-4D97-AF65-F5344CB8AC3E}">
        <p14:creationId xmlns:p14="http://schemas.microsoft.com/office/powerpoint/2010/main" val="497662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path path="circle">
            <a:fillToRect t="100000" r="100000"/>
          </a:path>
        </a:gradFill>
        <a:effectLst/>
      </p:bgPr>
    </p:bg>
    <p:spTree>
      <p:nvGrpSpPr>
        <p:cNvPr id="1" name=""/>
        <p:cNvGrpSpPr/>
        <p:nvPr/>
      </p:nvGrpSpPr>
      <p:grpSpPr>
        <a:xfrm>
          <a:off x="0" y="0"/>
          <a:ext cx="0" cy="0"/>
          <a:chOff x="0" y="0"/>
          <a:chExt cx="0" cy="0"/>
        </a:xfrm>
      </p:grpSpPr>
      <p:sp>
        <p:nvSpPr>
          <p:cNvPr id="2" name="Rectangle 1"/>
          <p:cNvSpPr/>
          <p:nvPr/>
        </p:nvSpPr>
        <p:spPr>
          <a:xfrm>
            <a:off x="8522286" y="292297"/>
            <a:ext cx="4253132" cy="369332"/>
          </a:xfrm>
          <a:prstGeom prst="rect">
            <a:avLst/>
          </a:prstGeom>
        </p:spPr>
        <p:txBody>
          <a:bodyPr wrap="square">
            <a:spAutoFit/>
          </a:bodyPr>
          <a:lstStyle/>
          <a:p>
            <a:r>
              <a:rPr lang="sr-Cyrl-RS" b="1" dirty="0" smtClean="0">
                <a:solidFill>
                  <a:srgbClr val="C00000"/>
                </a:solidFill>
                <a:latin typeface="Arial" panose="020B0604020202020204" pitchFamily="34" charset="0"/>
                <a:cs typeface="Arial" panose="020B0604020202020204" pitchFamily="34" charset="0"/>
              </a:rPr>
              <a:t>АКТИВНОСТИ</a:t>
            </a:r>
            <a:r>
              <a:rPr lang="sr-Latn-RS" b="1" dirty="0" smtClean="0">
                <a:solidFill>
                  <a:srgbClr val="C00000"/>
                </a:solidFill>
                <a:latin typeface="Arial" panose="020B0604020202020204" pitchFamily="34" charset="0"/>
                <a:cs typeface="Arial" panose="020B0604020202020204" pitchFamily="34" charset="0"/>
              </a:rPr>
              <a:t>   </a:t>
            </a:r>
            <a:r>
              <a:rPr lang="sr-Cyrl-RS" b="1" dirty="0" smtClean="0">
                <a:solidFill>
                  <a:srgbClr val="C00000"/>
                </a:solidFill>
                <a:latin typeface="Arial" panose="020B0604020202020204" pitchFamily="34" charset="0"/>
                <a:cs typeface="Arial" panose="020B0604020202020204" pitchFamily="34" charset="0"/>
              </a:rPr>
              <a:t>наставника</a:t>
            </a:r>
            <a:endParaRPr lang="sr-Cyrl-RS"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230554" y="292297"/>
            <a:ext cx="11657428" cy="6152133"/>
          </a:xfrm>
          <a:prstGeom prst="rect">
            <a:avLst/>
          </a:prstGeom>
        </p:spPr>
        <p:txBody>
          <a:bodyPr wrap="square">
            <a:spAutoFit/>
          </a:bodyPr>
          <a:lstStyle/>
          <a:p>
            <a:pPr marL="285750" indent="-285750">
              <a:lnSpc>
                <a:spcPct val="150000"/>
              </a:lnSpc>
              <a:buFont typeface="Wingdings" panose="05000000000000000000" pitchFamily="2" charset="2"/>
              <a:buChar char="Ø"/>
            </a:pPr>
            <a:r>
              <a:rPr lang="ru-RU" sz="1200" b="1" dirty="0" smtClean="0">
                <a:solidFill>
                  <a:srgbClr val="C00000"/>
                </a:solidFill>
                <a:latin typeface="Arial" panose="020B0604020202020204" pitchFamily="34" charset="0"/>
                <a:cs typeface="Arial" panose="020B0604020202020204" pitchFamily="34" charset="0"/>
              </a:rPr>
              <a:t>Упознавање директора школа и Наставничког већа са укључивањем и</a:t>
            </a:r>
            <a:r>
              <a:rPr lang="sr-Latn-RS" sz="1200" b="1" dirty="0" smtClean="0">
                <a:solidFill>
                  <a:srgbClr val="C00000"/>
                </a:solidFill>
                <a:latin typeface="Arial" panose="020B0604020202020204" pitchFamily="34" charset="0"/>
                <a:cs typeface="Arial" panose="020B0604020202020204" pitchFamily="34" charset="0"/>
              </a:rPr>
              <a:t> </a:t>
            </a:r>
            <a:r>
              <a:rPr lang="ru-RU" sz="1200" b="1" dirty="0" smtClean="0">
                <a:solidFill>
                  <a:srgbClr val="C00000"/>
                </a:solidFill>
                <a:latin typeface="Arial" panose="020B0604020202020204" pitchFamily="34" charset="0"/>
                <a:cs typeface="Arial" panose="020B0604020202020204" pitchFamily="34" charset="0"/>
              </a:rPr>
              <a:t>  радом у  пројекту;</a:t>
            </a:r>
          </a:p>
          <a:p>
            <a:pPr marL="285750" indent="-285750">
              <a:lnSpc>
                <a:spcPct val="150000"/>
              </a:lnSpc>
              <a:buFont typeface="Wingdings" panose="05000000000000000000" pitchFamily="2" charset="2"/>
              <a:buChar char="Ø"/>
            </a:pPr>
            <a:r>
              <a:rPr lang="ru-RU" sz="1200" b="1" dirty="0" smtClean="0">
                <a:solidFill>
                  <a:srgbClr val="C00000"/>
                </a:solidFill>
                <a:latin typeface="Arial" panose="020B0604020202020204" pitchFamily="34" charset="0"/>
                <a:cs typeface="Arial" panose="020B0604020202020204" pitchFamily="34" charset="0"/>
              </a:rPr>
              <a:t>Формирање тима ( у својој школи);</a:t>
            </a:r>
          </a:p>
          <a:p>
            <a:pPr marL="285750" indent="-285750">
              <a:lnSpc>
                <a:spcPct val="150000"/>
              </a:lnSpc>
              <a:buFont typeface="Wingdings" panose="05000000000000000000" pitchFamily="2" charset="2"/>
              <a:buChar char="Ø"/>
            </a:pPr>
            <a:r>
              <a:rPr lang="ru-RU" sz="1200" b="1" dirty="0" smtClean="0">
                <a:solidFill>
                  <a:srgbClr val="C00000"/>
                </a:solidFill>
                <a:latin typeface="Arial" panose="020B0604020202020204" pitchFamily="34" charset="0"/>
                <a:cs typeface="Arial" panose="020B0604020202020204" pitchFamily="34" charset="0"/>
              </a:rPr>
              <a:t>Договорно планирање активности;</a:t>
            </a:r>
          </a:p>
          <a:p>
            <a:pPr marL="285750" indent="-285750">
              <a:lnSpc>
                <a:spcPct val="150000"/>
              </a:lnSpc>
              <a:buFont typeface="Wingdings" panose="05000000000000000000" pitchFamily="2" charset="2"/>
              <a:buChar char="Ø"/>
            </a:pPr>
            <a:r>
              <a:rPr lang="ru-RU" sz="1200" b="1" dirty="0" smtClean="0">
                <a:solidFill>
                  <a:srgbClr val="C00000"/>
                </a:solidFill>
                <a:latin typeface="Arial" panose="020B0604020202020204" pitchFamily="34" charset="0"/>
                <a:cs typeface="Arial" panose="020B0604020202020204" pitchFamily="34" charset="0"/>
              </a:rPr>
              <a:t>Обавештавање медија о почетку пројекта- могуће је и на профилима  на Facebook;</a:t>
            </a:r>
          </a:p>
          <a:p>
            <a:pPr marL="285750" indent="-285750">
              <a:lnSpc>
                <a:spcPct val="150000"/>
              </a:lnSpc>
              <a:buFont typeface="Wingdings" panose="05000000000000000000" pitchFamily="2" charset="2"/>
              <a:buChar char="Ø"/>
            </a:pPr>
            <a:r>
              <a:rPr lang="ru-RU" sz="1200" b="1" dirty="0" smtClean="0">
                <a:solidFill>
                  <a:srgbClr val="C00000"/>
                </a:solidFill>
                <a:latin typeface="Arial" panose="020B0604020202020204" pitchFamily="34" charset="0"/>
                <a:cs typeface="Arial" panose="020B0604020202020204" pitchFamily="34" charset="0"/>
              </a:rPr>
              <a:t>Позивање заинтересованих да се прикључе;</a:t>
            </a:r>
          </a:p>
          <a:p>
            <a:pPr marL="285750" indent="-285750">
              <a:lnSpc>
                <a:spcPct val="150000"/>
              </a:lnSpc>
              <a:buFont typeface="Wingdings" panose="05000000000000000000" pitchFamily="2" charset="2"/>
              <a:buChar char="Ø"/>
            </a:pPr>
            <a:r>
              <a:rPr lang="ru-RU" sz="1200" b="1" dirty="0" smtClean="0">
                <a:solidFill>
                  <a:srgbClr val="C00000"/>
                </a:solidFill>
                <a:latin typeface="Arial" panose="020B0604020202020204" pitchFamily="34" charset="0"/>
                <a:cs typeface="Arial" panose="020B0604020202020204" pitchFamily="34" charset="0"/>
              </a:rPr>
              <a:t>Уговарање: посета или скајп контаката  по школама појединачно;  </a:t>
            </a:r>
          </a:p>
          <a:p>
            <a:pPr marL="285750" indent="-285750">
              <a:lnSpc>
                <a:spcPct val="150000"/>
              </a:lnSpc>
              <a:buFont typeface="Wingdings" panose="05000000000000000000" pitchFamily="2" charset="2"/>
              <a:buChar char="Ø"/>
            </a:pPr>
            <a:r>
              <a:rPr lang="ru-RU" sz="1200" b="1" dirty="0" smtClean="0">
                <a:solidFill>
                  <a:srgbClr val="C00000"/>
                </a:solidFill>
                <a:latin typeface="Arial" panose="020B0604020202020204" pitchFamily="34" charset="0"/>
                <a:cs typeface="Arial" panose="020B0604020202020204" pitchFamily="34" charset="0"/>
              </a:rPr>
              <a:t>Упознавање родитеља са активностима своје деце, али и рада у оквиру своје школе;</a:t>
            </a:r>
          </a:p>
          <a:p>
            <a:pPr marL="285750" indent="-285750">
              <a:lnSpc>
                <a:spcPct val="150000"/>
              </a:lnSpc>
              <a:buFont typeface="Wingdings" panose="05000000000000000000" pitchFamily="2" charset="2"/>
              <a:buChar char="Ø"/>
            </a:pPr>
            <a:r>
              <a:rPr lang="ru-RU" sz="1200" b="1" dirty="0" smtClean="0">
                <a:solidFill>
                  <a:srgbClr val="C00000"/>
                </a:solidFill>
                <a:latin typeface="Arial" panose="020B0604020202020204" pitchFamily="34" charset="0"/>
                <a:cs typeface="Arial" panose="020B0604020202020204" pitchFamily="34" charset="0"/>
              </a:rPr>
              <a:t>Прикупљање сагласности за: превоз и објављивање фотографија и видео записа;</a:t>
            </a:r>
          </a:p>
          <a:p>
            <a:pPr marL="285750" indent="-285750">
              <a:lnSpc>
                <a:spcPct val="150000"/>
              </a:lnSpc>
              <a:buFont typeface="Wingdings" panose="05000000000000000000" pitchFamily="2" charset="2"/>
              <a:buChar char="Ø"/>
            </a:pPr>
            <a:r>
              <a:rPr lang="ru-RU" sz="1200" b="1" dirty="0" smtClean="0">
                <a:solidFill>
                  <a:srgbClr val="C00000"/>
                </a:solidFill>
                <a:latin typeface="Arial" panose="020B0604020202020204" pitchFamily="34" charset="0"/>
                <a:cs typeface="Arial" panose="020B0604020202020204" pitchFamily="34" charset="0"/>
              </a:rPr>
              <a:t>Вођење ученика кроз фазе пројектне наставе, праћење и усмеравање;</a:t>
            </a:r>
          </a:p>
          <a:p>
            <a:pPr marL="285750" indent="-285750">
              <a:lnSpc>
                <a:spcPct val="150000"/>
              </a:lnSpc>
              <a:buFont typeface="Wingdings" panose="05000000000000000000" pitchFamily="2" charset="2"/>
              <a:buChar char="Ø"/>
            </a:pPr>
            <a:r>
              <a:rPr lang="ru-RU" sz="1200" b="1" dirty="0" smtClean="0">
                <a:solidFill>
                  <a:srgbClr val="C00000"/>
                </a:solidFill>
                <a:latin typeface="Arial" panose="020B0604020202020204" pitchFamily="34" charset="0"/>
                <a:cs typeface="Arial" panose="020B0604020202020204" pitchFamily="34" charset="0"/>
              </a:rPr>
              <a:t>Давање инструкција ученицима за самостално истраживање;</a:t>
            </a:r>
          </a:p>
          <a:p>
            <a:pPr marL="285750" indent="-285750">
              <a:lnSpc>
                <a:spcPct val="150000"/>
              </a:lnSpc>
              <a:buFont typeface="Wingdings" panose="05000000000000000000" pitchFamily="2" charset="2"/>
              <a:buChar char="Ø"/>
            </a:pPr>
            <a:r>
              <a:rPr lang="ru-RU" sz="1200" b="1" dirty="0" smtClean="0">
                <a:solidFill>
                  <a:srgbClr val="C00000"/>
                </a:solidFill>
                <a:latin typeface="Arial" panose="020B0604020202020204" pitchFamily="34" charset="0"/>
                <a:cs typeface="Arial" panose="020B0604020202020204" pitchFamily="34" charset="0"/>
              </a:rPr>
              <a:t>Заједничка анализа података;</a:t>
            </a:r>
          </a:p>
          <a:p>
            <a:pPr marL="285750" indent="-285750">
              <a:lnSpc>
                <a:spcPct val="150000"/>
              </a:lnSpc>
              <a:buFont typeface="Wingdings" panose="05000000000000000000" pitchFamily="2" charset="2"/>
              <a:buChar char="Ø"/>
            </a:pPr>
            <a:r>
              <a:rPr lang="ru-RU" sz="1200" b="1" dirty="0" smtClean="0">
                <a:solidFill>
                  <a:srgbClr val="C00000"/>
                </a:solidFill>
                <a:latin typeface="Arial" panose="020B0604020202020204" pitchFamily="34" charset="0"/>
                <a:cs typeface="Arial" panose="020B0604020202020204" pitchFamily="34" charset="0"/>
              </a:rPr>
              <a:t>Подстицање укључивања и развоја свих когнитивних могућности  ученика (укључивање свих когнитивних нивоа ученика);</a:t>
            </a:r>
          </a:p>
          <a:p>
            <a:pPr marL="285750" indent="-285750">
              <a:lnSpc>
                <a:spcPct val="150000"/>
              </a:lnSpc>
              <a:buFont typeface="Wingdings" panose="05000000000000000000" pitchFamily="2" charset="2"/>
              <a:buChar char="Ø"/>
            </a:pPr>
            <a:r>
              <a:rPr lang="ru-RU" sz="1200" b="1" dirty="0" smtClean="0">
                <a:solidFill>
                  <a:srgbClr val="C00000"/>
                </a:solidFill>
                <a:latin typeface="Arial" panose="020B0604020202020204" pitchFamily="34" charset="0"/>
                <a:cs typeface="Arial" panose="020B0604020202020204" pitchFamily="34" charset="0"/>
              </a:rPr>
              <a:t>Развој критичког креативног и интелектуалног мишљења;</a:t>
            </a:r>
          </a:p>
          <a:p>
            <a:pPr marL="285750" indent="-285750">
              <a:lnSpc>
                <a:spcPct val="150000"/>
              </a:lnSpc>
              <a:buFont typeface="Wingdings" panose="05000000000000000000" pitchFamily="2" charset="2"/>
              <a:buChar char="Ø"/>
            </a:pPr>
            <a:r>
              <a:rPr lang="ru-RU" sz="1200" b="1" dirty="0" smtClean="0">
                <a:solidFill>
                  <a:srgbClr val="C00000"/>
                </a:solidFill>
                <a:latin typeface="Arial" panose="020B0604020202020204" pitchFamily="34" charset="0"/>
                <a:cs typeface="Arial" panose="020B0604020202020204" pitchFamily="34" charset="0"/>
              </a:rPr>
              <a:t>Припремање материјала за радионице;</a:t>
            </a:r>
          </a:p>
          <a:p>
            <a:pPr marL="285750" indent="-285750">
              <a:lnSpc>
                <a:spcPct val="150000"/>
              </a:lnSpc>
              <a:buFont typeface="Wingdings" panose="05000000000000000000" pitchFamily="2" charset="2"/>
              <a:buChar char="Ø"/>
            </a:pPr>
            <a:r>
              <a:rPr lang="ru-RU" sz="1200" b="1" dirty="0" smtClean="0">
                <a:solidFill>
                  <a:srgbClr val="C00000"/>
                </a:solidFill>
                <a:latin typeface="Arial" panose="020B0604020202020204" pitchFamily="34" charset="0"/>
                <a:cs typeface="Arial" panose="020B0604020202020204" pitchFamily="34" charset="0"/>
              </a:rPr>
              <a:t>Мотивисање ученика за јавно представљање;</a:t>
            </a:r>
          </a:p>
          <a:p>
            <a:pPr marL="285750" indent="-285750">
              <a:lnSpc>
                <a:spcPct val="150000"/>
              </a:lnSpc>
              <a:buFont typeface="Wingdings" panose="05000000000000000000" pitchFamily="2" charset="2"/>
              <a:buChar char="Ø"/>
            </a:pPr>
            <a:r>
              <a:rPr lang="ru-RU" sz="1200" b="1" dirty="0" smtClean="0">
                <a:solidFill>
                  <a:srgbClr val="C00000"/>
                </a:solidFill>
                <a:latin typeface="Arial" panose="020B0604020202020204" pitchFamily="34" charset="0"/>
                <a:cs typeface="Arial" panose="020B0604020202020204" pitchFamily="34" charset="0"/>
              </a:rPr>
              <a:t>Припрема презентовања пројектних активности за ученике, родитеље</a:t>
            </a:r>
            <a:r>
              <a:rPr lang="sr-Latn-RS" sz="1200" b="1" dirty="0" smtClean="0">
                <a:solidFill>
                  <a:srgbClr val="C00000"/>
                </a:solidFill>
                <a:latin typeface="Arial" panose="020B0604020202020204" pitchFamily="34" charset="0"/>
                <a:cs typeface="Arial" panose="020B0604020202020204" pitchFamily="34" charset="0"/>
              </a:rPr>
              <a:t>   </a:t>
            </a:r>
            <a:r>
              <a:rPr lang="ru-RU" sz="1200" b="1" dirty="0" smtClean="0">
                <a:solidFill>
                  <a:srgbClr val="C00000"/>
                </a:solidFill>
                <a:latin typeface="Arial" panose="020B0604020202020204" pitchFamily="34" charset="0"/>
                <a:cs typeface="Arial" panose="020B0604020202020204" pitchFamily="34" charset="0"/>
              </a:rPr>
              <a:t>наставнике или медије;</a:t>
            </a:r>
          </a:p>
          <a:p>
            <a:pPr marL="285750" indent="-285750">
              <a:lnSpc>
                <a:spcPct val="150000"/>
              </a:lnSpc>
              <a:buFont typeface="Wingdings" panose="05000000000000000000" pitchFamily="2" charset="2"/>
              <a:buChar char="Ø"/>
            </a:pPr>
            <a:r>
              <a:rPr lang="ru-RU" sz="1200" b="1" dirty="0" smtClean="0">
                <a:solidFill>
                  <a:srgbClr val="C00000"/>
                </a:solidFill>
                <a:latin typeface="Arial" panose="020B0604020202020204" pitchFamily="34" charset="0"/>
                <a:cs typeface="Arial" panose="020B0604020202020204" pitchFamily="34" charset="0"/>
              </a:rPr>
              <a:t>Усмеравање у радионичарском делу;</a:t>
            </a:r>
          </a:p>
          <a:p>
            <a:pPr marL="285750" indent="-285750">
              <a:lnSpc>
                <a:spcPct val="150000"/>
              </a:lnSpc>
              <a:buFont typeface="Wingdings" panose="05000000000000000000" pitchFamily="2" charset="2"/>
              <a:buChar char="Ø"/>
            </a:pPr>
            <a:r>
              <a:rPr lang="ru-RU" sz="1200" b="1" dirty="0" smtClean="0">
                <a:solidFill>
                  <a:srgbClr val="C00000"/>
                </a:solidFill>
                <a:latin typeface="Arial" panose="020B0604020202020204" pitchFamily="34" charset="0"/>
                <a:cs typeface="Arial" panose="020B0604020202020204" pitchFamily="34" charset="0"/>
              </a:rPr>
              <a:t>Организација и вођење завршне активности;</a:t>
            </a:r>
          </a:p>
          <a:p>
            <a:pPr marL="285750" indent="-285750">
              <a:lnSpc>
                <a:spcPct val="150000"/>
              </a:lnSpc>
              <a:buFont typeface="Wingdings" panose="05000000000000000000" pitchFamily="2" charset="2"/>
              <a:buChar char="Ø"/>
            </a:pPr>
            <a:r>
              <a:rPr lang="ru-RU" sz="1200" b="1" dirty="0" smtClean="0">
                <a:solidFill>
                  <a:srgbClr val="C00000"/>
                </a:solidFill>
                <a:latin typeface="Arial" panose="020B0604020202020204" pitchFamily="34" charset="0"/>
                <a:cs typeface="Arial" panose="020B0604020202020204" pitchFamily="34" charset="0"/>
              </a:rPr>
              <a:t>Дискусија након завршне активности;</a:t>
            </a:r>
          </a:p>
          <a:p>
            <a:pPr marL="285750" indent="-285750">
              <a:lnSpc>
                <a:spcPct val="150000"/>
              </a:lnSpc>
              <a:buFont typeface="Wingdings" panose="05000000000000000000" pitchFamily="2" charset="2"/>
              <a:buChar char="Ø"/>
            </a:pPr>
            <a:r>
              <a:rPr lang="ru-RU" sz="1200" b="1" dirty="0" smtClean="0">
                <a:solidFill>
                  <a:srgbClr val="C00000"/>
                </a:solidFill>
                <a:latin typeface="Arial" panose="020B0604020202020204" pitchFamily="34" charset="0"/>
                <a:cs typeface="Arial" panose="020B0604020202020204" pitchFamily="34" charset="0"/>
              </a:rPr>
              <a:t>Евалуација одржаног пројекта – писање препорука за извештај</a:t>
            </a:r>
          </a:p>
          <a:p>
            <a:pPr marL="285750" indent="-285750">
              <a:lnSpc>
                <a:spcPct val="150000"/>
              </a:lnSpc>
              <a:buFont typeface="Wingdings" panose="05000000000000000000" pitchFamily="2" charset="2"/>
              <a:buChar char="Ø"/>
            </a:pPr>
            <a:r>
              <a:rPr lang="ru-RU" sz="1200" b="1" dirty="0">
                <a:solidFill>
                  <a:srgbClr val="C00000"/>
                </a:solidFill>
                <a:latin typeface="Arial" panose="020B0604020202020204" pitchFamily="34" charset="0"/>
                <a:cs typeface="Arial" panose="020B0604020202020204" pitchFamily="34" charset="0"/>
              </a:rPr>
              <a:t>Затварање пројекта –слање извештаја, документације и фотографија</a:t>
            </a:r>
            <a:r>
              <a:rPr lang="ru-RU" sz="1200" b="1" dirty="0" smtClean="0">
                <a:solidFill>
                  <a:srgbClr val="C00000"/>
                </a:solidFill>
                <a:latin typeface="Arial" panose="020B0604020202020204" pitchFamily="34" charset="0"/>
                <a:cs typeface="Arial" panose="020B0604020202020204" pitchFamily="34" charset="0"/>
              </a:rPr>
              <a:t>;</a:t>
            </a:r>
          </a:p>
          <a:p>
            <a:pPr marL="285750" indent="-285750">
              <a:lnSpc>
                <a:spcPct val="150000"/>
              </a:lnSpc>
              <a:buFont typeface="Wingdings" panose="05000000000000000000" pitchFamily="2" charset="2"/>
              <a:buChar char="Ø"/>
            </a:pPr>
            <a:r>
              <a:rPr lang="ru-RU" sz="1200" b="1" dirty="0">
                <a:solidFill>
                  <a:srgbClr val="C00000"/>
                </a:solidFill>
                <a:latin typeface="Arial" panose="020B0604020202020204" pitchFamily="34" charset="0"/>
                <a:cs typeface="Arial" panose="020B0604020202020204" pitchFamily="34" charset="0"/>
              </a:rPr>
              <a:t>Презентација пројекта  на Наставничким већима (у школама) и по потреби – на конкурсима</a:t>
            </a:r>
            <a:r>
              <a:rPr lang="ru-RU" sz="1200" b="1" dirty="0" smtClean="0">
                <a:solidFill>
                  <a:srgbClr val="C00000"/>
                </a:solidFill>
                <a:latin typeface="Arial" panose="020B0604020202020204" pitchFamily="34" charset="0"/>
                <a:cs typeface="Arial" panose="020B0604020202020204" pitchFamily="34" charset="0"/>
              </a:rPr>
              <a:t>.</a:t>
            </a:r>
            <a:endParaRPr lang="sr-Latn-RS" sz="1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30141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7030A0">
            <a:alpha val="53000"/>
          </a:srgbClr>
        </a:solidFill>
        <a:effectLst/>
      </p:bgPr>
    </p:bg>
    <p:spTree>
      <p:nvGrpSpPr>
        <p:cNvPr id="1" name=""/>
        <p:cNvGrpSpPr/>
        <p:nvPr/>
      </p:nvGrpSpPr>
      <p:grpSpPr>
        <a:xfrm>
          <a:off x="0" y="0"/>
          <a:ext cx="0" cy="0"/>
          <a:chOff x="0" y="0"/>
          <a:chExt cx="0" cy="0"/>
        </a:xfrm>
      </p:grpSpPr>
      <p:sp>
        <p:nvSpPr>
          <p:cNvPr id="2" name="Rectangle 1"/>
          <p:cNvSpPr/>
          <p:nvPr/>
        </p:nvSpPr>
        <p:spPr>
          <a:xfrm>
            <a:off x="628356" y="486064"/>
            <a:ext cx="6982265" cy="2585323"/>
          </a:xfrm>
          <a:prstGeom prst="rect">
            <a:avLst/>
          </a:prstGeom>
        </p:spPr>
        <p:txBody>
          <a:bodyPr wrap="square">
            <a:spAutoFit/>
          </a:bodyPr>
          <a:lstStyle/>
          <a:p>
            <a:r>
              <a:rPr lang="ru-RU" b="1" dirty="0" smtClean="0">
                <a:solidFill>
                  <a:schemeClr val="bg1"/>
                </a:solidFill>
                <a:latin typeface="Arial" panose="020B0604020202020204" pitchFamily="34" charset="0"/>
                <a:cs typeface="Arial" panose="020B0604020202020204" pitchFamily="34" charset="0"/>
              </a:rPr>
              <a:t>ОШ“Свети Сава“</a:t>
            </a:r>
          </a:p>
          <a:p>
            <a:r>
              <a:rPr lang="ru-RU" b="1" dirty="0" smtClean="0">
                <a:solidFill>
                  <a:schemeClr val="bg1"/>
                </a:solidFill>
                <a:latin typeface="Arial" panose="020B0604020202020204" pitchFamily="34" charset="0"/>
                <a:cs typeface="Arial" panose="020B0604020202020204" pitchFamily="34" charset="0"/>
              </a:rPr>
              <a:t>Место: Суботинац ИО Мозгово</a:t>
            </a:r>
          </a:p>
          <a:p>
            <a:r>
              <a:rPr lang="ru-RU" b="1" dirty="0" smtClean="0">
                <a:solidFill>
                  <a:schemeClr val="bg1"/>
                </a:solidFill>
                <a:latin typeface="Arial" panose="020B0604020202020204" pitchFamily="34" charset="0"/>
                <a:cs typeface="Arial" panose="020B0604020202020204" pitchFamily="34" charset="0"/>
              </a:rPr>
              <a:t>Држава: Република Србија</a:t>
            </a:r>
          </a:p>
          <a:p>
            <a:endParaRPr lang="ru-RU" b="1" dirty="0" smtClean="0">
              <a:solidFill>
                <a:schemeClr val="bg1"/>
              </a:solidFill>
              <a:latin typeface="Arial" panose="020B0604020202020204" pitchFamily="34" charset="0"/>
              <a:cs typeface="Arial" panose="020B0604020202020204" pitchFamily="34" charset="0"/>
            </a:endParaRPr>
          </a:p>
          <a:p>
            <a:r>
              <a:rPr lang="ru-RU" b="1" dirty="0" smtClean="0">
                <a:solidFill>
                  <a:schemeClr val="bg1"/>
                </a:solidFill>
                <a:latin typeface="Arial" panose="020B0604020202020204" pitchFamily="34" charset="0"/>
                <a:cs typeface="Arial" panose="020B0604020202020204" pitchFamily="34" charset="0"/>
              </a:rPr>
              <a:t>Ученици 2. 3. и 4. разреда </a:t>
            </a:r>
          </a:p>
          <a:p>
            <a:r>
              <a:rPr lang="ru-RU" b="1" dirty="0" smtClean="0">
                <a:solidFill>
                  <a:schemeClr val="bg1"/>
                </a:solidFill>
                <a:latin typeface="Arial" panose="020B0604020202020204" pitchFamily="34" charset="0"/>
                <a:cs typeface="Arial" panose="020B0604020202020204" pitchFamily="34" charset="0"/>
              </a:rPr>
              <a:t>учитељица Мирјана Цветковић</a:t>
            </a:r>
          </a:p>
          <a:p>
            <a:endParaRPr lang="ru-RU" b="1" dirty="0" smtClean="0">
              <a:solidFill>
                <a:schemeClr val="bg1"/>
              </a:solidFill>
              <a:latin typeface="Arial" panose="020B0604020202020204" pitchFamily="34" charset="0"/>
              <a:cs typeface="Arial" panose="020B0604020202020204" pitchFamily="34" charset="0"/>
            </a:endParaRPr>
          </a:p>
          <a:p>
            <a:r>
              <a:rPr lang="ru-RU" b="1" dirty="0" smtClean="0">
                <a:solidFill>
                  <a:schemeClr val="bg1"/>
                </a:solidFill>
                <a:latin typeface="Arial" panose="020B0604020202020204" pitchFamily="34" charset="0"/>
                <a:cs typeface="Arial" panose="020B0604020202020204" pitchFamily="34" charset="0"/>
              </a:rPr>
              <a:t>Тема:  Путовање кроз звездану маглу подстицај текст “Дечак и месец“</a:t>
            </a:r>
            <a:endParaRPr lang="ru-RU"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8584" y="391430"/>
            <a:ext cx="4425701" cy="248945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192" y="4067322"/>
            <a:ext cx="4306451" cy="242237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92708">
            <a:off x="5074488" y="3519140"/>
            <a:ext cx="3117868" cy="200686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2201" y="4597400"/>
            <a:ext cx="3297223" cy="2095500"/>
          </a:xfrm>
          <a:prstGeom prst="rect">
            <a:avLst/>
          </a:prstGeom>
        </p:spPr>
      </p:pic>
    </p:spTree>
    <p:extLst>
      <p:ext uri="{BB962C8B-B14F-4D97-AF65-F5344CB8AC3E}">
        <p14:creationId xmlns:p14="http://schemas.microsoft.com/office/powerpoint/2010/main" val="39734851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C00000">
            <a:alpha val="45000"/>
          </a:srgbClr>
        </a:solidFill>
        <a:effectLst/>
      </p:bgPr>
    </p:bg>
    <p:spTree>
      <p:nvGrpSpPr>
        <p:cNvPr id="1" name=""/>
        <p:cNvGrpSpPr/>
        <p:nvPr/>
      </p:nvGrpSpPr>
      <p:grpSpPr>
        <a:xfrm>
          <a:off x="0" y="0"/>
          <a:ext cx="0" cy="0"/>
          <a:chOff x="0" y="0"/>
          <a:chExt cx="0" cy="0"/>
        </a:xfrm>
      </p:grpSpPr>
      <p:sp>
        <p:nvSpPr>
          <p:cNvPr id="2" name="Rectangle 1"/>
          <p:cNvSpPr/>
          <p:nvPr/>
        </p:nvSpPr>
        <p:spPr>
          <a:xfrm>
            <a:off x="4131212" y="517380"/>
            <a:ext cx="6096000" cy="1477328"/>
          </a:xfrm>
          <a:prstGeom prst="rect">
            <a:avLst/>
          </a:prstGeom>
        </p:spPr>
        <p:txBody>
          <a:bodyPr>
            <a:spAutoFit/>
          </a:bodyPr>
          <a:lstStyle/>
          <a:p>
            <a:r>
              <a:rPr lang="ru-RU" b="1" dirty="0" smtClean="0">
                <a:latin typeface="Arial" panose="020B0604020202020204" pitchFamily="34" charset="0"/>
                <a:cs typeface="Arial" panose="020B0604020202020204" pitchFamily="34" charset="0"/>
              </a:rPr>
              <a:t>ОШ“Драгиша Луковић Шпанац“ </a:t>
            </a:r>
          </a:p>
          <a:p>
            <a:r>
              <a:rPr lang="ru-RU" b="1" dirty="0" smtClean="0">
                <a:latin typeface="Arial" panose="020B0604020202020204" pitchFamily="34" charset="0"/>
                <a:cs typeface="Arial" panose="020B0604020202020204" pitchFamily="34" charset="0"/>
              </a:rPr>
              <a:t>Место: Белошевац,  Крагујевац</a:t>
            </a:r>
          </a:p>
          <a:p>
            <a:r>
              <a:rPr lang="ru-RU" b="1" dirty="0" smtClean="0">
                <a:latin typeface="Arial" panose="020B0604020202020204" pitchFamily="34" charset="0"/>
                <a:cs typeface="Arial" panose="020B0604020202020204" pitchFamily="34" charset="0"/>
              </a:rPr>
              <a:t>Држава . Република Србија</a:t>
            </a:r>
          </a:p>
          <a:p>
            <a:endParaRPr lang="ru-RU" b="1" dirty="0" smtClean="0">
              <a:latin typeface="Arial" panose="020B0604020202020204" pitchFamily="34" charset="0"/>
              <a:cs typeface="Arial" panose="020B0604020202020204" pitchFamily="34" charset="0"/>
            </a:endParaRPr>
          </a:p>
          <a:p>
            <a:r>
              <a:rPr lang="ru-RU" b="1" dirty="0" smtClean="0">
                <a:latin typeface="Arial" panose="020B0604020202020204" pitchFamily="34" charset="0"/>
                <a:cs typeface="Arial" panose="020B0604020202020204" pitchFamily="34" charset="0"/>
              </a:rPr>
              <a:t>Додела похвала, диплома и захвалница</a:t>
            </a:r>
            <a:endParaRPr lang="ru-RU"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325648">
            <a:off x="608816" y="462465"/>
            <a:ext cx="2330286" cy="306448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2300" y="4007311"/>
            <a:ext cx="3559747" cy="266981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818" y="4071637"/>
            <a:ext cx="3190217" cy="239266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39800">
            <a:off x="4940985" y="2802100"/>
            <a:ext cx="2464377" cy="3285836"/>
          </a:xfrm>
          <a:prstGeom prst="rect">
            <a:avLst/>
          </a:prstGeom>
        </p:spPr>
      </p:pic>
    </p:spTree>
    <p:extLst>
      <p:ext uri="{BB962C8B-B14F-4D97-AF65-F5344CB8AC3E}">
        <p14:creationId xmlns:p14="http://schemas.microsoft.com/office/powerpoint/2010/main" val="7833244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27000">
              <a:srgbClr val="0097DD"/>
            </a:gs>
            <a:gs pos="25000">
              <a:srgbClr val="0070C0"/>
            </a:gs>
            <a:gs pos="85841">
              <a:srgbClr val="0070C0"/>
            </a:gs>
            <a:gs pos="57000">
              <a:srgbClr val="00B0F0">
                <a:alpha val="0"/>
              </a:srgbClr>
            </a:gs>
          </a:gsLst>
          <a:path path="circle">
            <a:fillToRect l="100000" t="100000"/>
          </a:path>
        </a:gradFill>
        <a:effectLst/>
      </p:bgPr>
    </p:bg>
    <p:spTree>
      <p:nvGrpSpPr>
        <p:cNvPr id="1" name=""/>
        <p:cNvGrpSpPr/>
        <p:nvPr/>
      </p:nvGrpSpPr>
      <p:grpSpPr>
        <a:xfrm>
          <a:off x="0" y="0"/>
          <a:ext cx="0" cy="0"/>
          <a:chOff x="0" y="0"/>
          <a:chExt cx="0" cy="0"/>
        </a:xfrm>
      </p:grpSpPr>
      <p:sp>
        <p:nvSpPr>
          <p:cNvPr id="2" name="Rectangle 1"/>
          <p:cNvSpPr/>
          <p:nvPr/>
        </p:nvSpPr>
        <p:spPr>
          <a:xfrm>
            <a:off x="745587" y="4692305"/>
            <a:ext cx="10818055" cy="1754326"/>
          </a:xfrm>
          <a:prstGeom prst="rect">
            <a:avLst/>
          </a:prstGeom>
        </p:spPr>
        <p:txBody>
          <a:bodyPr wrap="square">
            <a:spAutoFit/>
          </a:bodyPr>
          <a:lstStyle/>
          <a:p>
            <a:r>
              <a:rPr lang="ru-RU" b="1" dirty="0">
                <a:latin typeface="Arial" panose="020B0604020202020204" pitchFamily="34" charset="0"/>
                <a:cs typeface="Arial" panose="020B0604020202020204" pitchFamily="34" charset="0"/>
              </a:rPr>
              <a:t>16.10.</a:t>
            </a:r>
          </a:p>
          <a:p>
            <a:endParaRPr lang="ru-RU" b="1" dirty="0">
              <a:latin typeface="Arial" panose="020B0604020202020204" pitchFamily="34" charset="0"/>
              <a:cs typeface="Arial" panose="020B0604020202020204" pitchFamily="34" charset="0"/>
            </a:endParaRPr>
          </a:p>
          <a:p>
            <a:r>
              <a:rPr lang="ru-RU" b="1" dirty="0">
                <a:latin typeface="Arial" panose="020B0604020202020204" pitchFamily="34" charset="0"/>
                <a:cs typeface="Arial" panose="020B0604020202020204" pitchFamily="34" charset="0"/>
              </a:rPr>
              <a:t>Пошто смо у претходним активностима сазнали више о свемиру кроз литературу, направили модел Сунечвог система и посматрали телескопом ноћно небо, у последњој активности смо летели свемиром. На крилима маште одговорили смо на тему: </a:t>
            </a:r>
            <a:endParaRPr lang="ru-RU" b="1" dirty="0" smtClean="0">
              <a:latin typeface="Arial" panose="020B0604020202020204" pitchFamily="34" charset="0"/>
              <a:cs typeface="Arial" panose="020B0604020202020204" pitchFamily="34" charset="0"/>
            </a:endParaRPr>
          </a:p>
          <a:p>
            <a:r>
              <a:rPr lang="ru-RU" b="1" dirty="0">
                <a:latin typeface="Arial" panose="020B0604020202020204" pitchFamily="34" charset="0"/>
                <a:cs typeface="Arial" panose="020B0604020202020204" pitchFamily="34" charset="0"/>
              </a:rPr>
              <a:t> </a:t>
            </a:r>
            <a:r>
              <a:rPr lang="ru-RU" b="1" dirty="0" smtClean="0">
                <a:solidFill>
                  <a:srgbClr val="C00000"/>
                </a:solidFill>
                <a:latin typeface="Arial" panose="020B0604020202020204" pitchFamily="34" charset="0"/>
                <a:cs typeface="Arial" panose="020B0604020202020204" pitchFamily="34" charset="0"/>
              </a:rPr>
              <a:t>Ја</a:t>
            </a:r>
            <a:r>
              <a:rPr lang="ru-RU" b="1" dirty="0">
                <a:solidFill>
                  <a:srgbClr val="C00000"/>
                </a:solidFill>
                <a:latin typeface="Arial" panose="020B0604020202020204" pitchFamily="34" charset="0"/>
                <a:cs typeface="Arial" panose="020B0604020202020204" pitchFamily="34" charset="0"/>
              </a:rPr>
              <a:t>, астронаут.</a:t>
            </a:r>
          </a:p>
        </p:txBody>
      </p:sp>
      <p:sp>
        <p:nvSpPr>
          <p:cNvPr id="3" name="Rectangle 2"/>
          <p:cNvSpPr/>
          <p:nvPr/>
        </p:nvSpPr>
        <p:spPr>
          <a:xfrm>
            <a:off x="3371557" y="312896"/>
            <a:ext cx="6096000" cy="1477328"/>
          </a:xfrm>
          <a:prstGeom prst="rect">
            <a:avLst/>
          </a:prstGeom>
        </p:spPr>
        <p:txBody>
          <a:bodyPr>
            <a:spAutoFit/>
          </a:bodyPr>
          <a:lstStyle/>
          <a:p>
            <a:r>
              <a:rPr lang="ru-RU" b="1" dirty="0" smtClean="0">
                <a:solidFill>
                  <a:srgbClr val="C00000"/>
                </a:solidFill>
                <a:latin typeface="Arial" panose="020B0604020202020204" pitchFamily="34" charset="0"/>
                <a:cs typeface="Arial" panose="020B0604020202020204" pitchFamily="34" charset="0"/>
              </a:rPr>
              <a:t>ОШ ,, Никодије Стојановић Татко"</a:t>
            </a:r>
          </a:p>
          <a:p>
            <a:r>
              <a:rPr lang="ru-RU" b="1" dirty="0" smtClean="0">
                <a:solidFill>
                  <a:srgbClr val="C00000"/>
                </a:solidFill>
                <a:latin typeface="Arial" panose="020B0604020202020204" pitchFamily="34" charset="0"/>
                <a:cs typeface="Arial" panose="020B0604020202020204" pitchFamily="34" charset="0"/>
              </a:rPr>
              <a:t>Место: Прокупље</a:t>
            </a:r>
          </a:p>
          <a:p>
            <a:r>
              <a:rPr lang="ru-RU" b="1" dirty="0" smtClean="0">
                <a:solidFill>
                  <a:srgbClr val="C00000"/>
                </a:solidFill>
                <a:latin typeface="Arial" panose="020B0604020202020204" pitchFamily="34" charset="0"/>
                <a:cs typeface="Arial" panose="020B0604020202020204" pitchFamily="34" charset="0"/>
              </a:rPr>
              <a:t>Држава: Република Србија</a:t>
            </a:r>
          </a:p>
          <a:p>
            <a:r>
              <a:rPr lang="ru-RU" b="1" dirty="0" smtClean="0">
                <a:solidFill>
                  <a:srgbClr val="C00000"/>
                </a:solidFill>
                <a:latin typeface="Arial" panose="020B0604020202020204" pitchFamily="34" charset="0"/>
                <a:cs typeface="Arial" panose="020B0604020202020204" pitchFamily="34" charset="0"/>
              </a:rPr>
              <a:t>Учитељица Љиљана Соколовић</a:t>
            </a:r>
          </a:p>
          <a:p>
            <a:r>
              <a:rPr lang="ru-RU" b="1" dirty="0" smtClean="0">
                <a:solidFill>
                  <a:srgbClr val="C00000"/>
                </a:solidFill>
                <a:latin typeface="Arial" panose="020B0604020202020204" pitchFamily="34" charset="0"/>
                <a:cs typeface="Arial" panose="020B0604020202020204" pitchFamily="34" charset="0"/>
              </a:rPr>
              <a:t>Одељење: IV/3</a:t>
            </a:r>
            <a:endParaRPr lang="ru-RU" b="1" dirty="0">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1801" y="106020"/>
            <a:ext cx="2735944" cy="3678579"/>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364" t="3941" r="3850" b="7764"/>
          <a:stretch/>
        </p:blipFill>
        <p:spPr>
          <a:xfrm rot="19960092">
            <a:off x="375998" y="1811231"/>
            <a:ext cx="2630528" cy="189786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 t="26051" r="512" b="28616"/>
          <a:stretch/>
        </p:blipFill>
        <p:spPr>
          <a:xfrm>
            <a:off x="3520668" y="2507981"/>
            <a:ext cx="5575854" cy="2553235"/>
          </a:xfrm>
          <a:prstGeom prst="rect">
            <a:avLst/>
          </a:prstGeom>
        </p:spPr>
      </p:pic>
    </p:spTree>
    <p:extLst>
      <p:ext uri="{BB962C8B-B14F-4D97-AF65-F5344CB8AC3E}">
        <p14:creationId xmlns:p14="http://schemas.microsoft.com/office/powerpoint/2010/main" val="42254473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92D050">
            <a:alpha val="62000"/>
          </a:srgbClr>
        </a:solidFill>
        <a:effectLst/>
      </p:bgPr>
    </p:bg>
    <p:spTree>
      <p:nvGrpSpPr>
        <p:cNvPr id="1" name=""/>
        <p:cNvGrpSpPr/>
        <p:nvPr/>
      </p:nvGrpSpPr>
      <p:grpSpPr>
        <a:xfrm>
          <a:off x="0" y="0"/>
          <a:ext cx="0" cy="0"/>
          <a:chOff x="0" y="0"/>
          <a:chExt cx="0" cy="0"/>
        </a:xfrm>
      </p:grpSpPr>
      <p:sp>
        <p:nvSpPr>
          <p:cNvPr id="2" name="Rectangle 1"/>
          <p:cNvSpPr/>
          <p:nvPr/>
        </p:nvSpPr>
        <p:spPr>
          <a:xfrm>
            <a:off x="3244948" y="451396"/>
            <a:ext cx="6096000" cy="1477328"/>
          </a:xfrm>
          <a:prstGeom prst="rect">
            <a:avLst/>
          </a:prstGeom>
        </p:spPr>
        <p:txBody>
          <a:bodyPr>
            <a:spAutoFit/>
          </a:bodyPr>
          <a:lstStyle/>
          <a:p>
            <a:r>
              <a:rPr lang="ru-RU" b="1" dirty="0" smtClean="0">
                <a:latin typeface="Arial" panose="020B0604020202020204" pitchFamily="34" charset="0"/>
                <a:cs typeface="Arial" panose="020B0604020202020204" pitchFamily="34" charset="0"/>
              </a:rPr>
              <a:t>ОШ“Вучић Величковић“ </a:t>
            </a:r>
          </a:p>
          <a:p>
            <a:r>
              <a:rPr lang="ru-RU" b="1" dirty="0" smtClean="0">
                <a:latin typeface="Arial" panose="020B0604020202020204" pitchFamily="34" charset="0"/>
                <a:cs typeface="Arial" panose="020B0604020202020204" pitchFamily="34" charset="0"/>
              </a:rPr>
              <a:t>Место : Међуречје</a:t>
            </a:r>
          </a:p>
          <a:p>
            <a:r>
              <a:rPr lang="ru-RU" b="1" dirty="0" smtClean="0">
                <a:latin typeface="Arial" panose="020B0604020202020204" pitchFamily="34" charset="0"/>
                <a:cs typeface="Arial" panose="020B0604020202020204" pitchFamily="34" charset="0"/>
              </a:rPr>
              <a:t>Држава: Република Србија</a:t>
            </a:r>
          </a:p>
          <a:p>
            <a:endParaRPr lang="ru-RU" b="1" dirty="0" smtClean="0">
              <a:latin typeface="Arial" panose="020B0604020202020204" pitchFamily="34" charset="0"/>
              <a:cs typeface="Arial" panose="020B0604020202020204" pitchFamily="34" charset="0"/>
            </a:endParaRPr>
          </a:p>
          <a:p>
            <a:r>
              <a:rPr lang="ru-RU" b="1" dirty="0" smtClean="0">
                <a:latin typeface="Arial" panose="020B0604020202020204" pitchFamily="34" charset="0"/>
                <a:cs typeface="Arial" panose="020B0604020202020204" pitchFamily="34" charset="0"/>
              </a:rPr>
              <a:t>Координатор Драган Милоњић</a:t>
            </a:r>
            <a:endParaRPr lang="ru-RU" b="1" dirty="0">
              <a:latin typeface="Arial" panose="020B0604020202020204" pitchFamily="34" charset="0"/>
              <a:cs typeface="Arial" panose="020B0604020202020204" pitchFamily="34" charset="0"/>
            </a:endParaRPr>
          </a:p>
        </p:txBody>
      </p:sp>
      <p:sp>
        <p:nvSpPr>
          <p:cNvPr id="3" name="Rectangle 2"/>
          <p:cNvSpPr/>
          <p:nvPr/>
        </p:nvSpPr>
        <p:spPr>
          <a:xfrm>
            <a:off x="182880" y="3999375"/>
            <a:ext cx="11830929" cy="2585323"/>
          </a:xfrm>
          <a:prstGeom prst="rect">
            <a:avLst/>
          </a:prstGeom>
        </p:spPr>
        <p:txBody>
          <a:bodyPr wrap="square">
            <a:spAutoFit/>
          </a:bodyPr>
          <a:lstStyle/>
          <a:p>
            <a:r>
              <a:rPr lang="ru-RU" b="1" dirty="0" smtClean="0">
                <a:latin typeface="Arial" panose="020B0604020202020204" pitchFamily="34" charset="0"/>
                <a:cs typeface="Arial" panose="020B0604020202020204" pitchFamily="34" charset="0"/>
              </a:rPr>
              <a:t>Проглашени  су најуспешнији радови на ликовном конкурсу</a:t>
            </a:r>
          </a:p>
          <a:p>
            <a:r>
              <a:rPr lang="ru-RU" b="1" dirty="0" smtClean="0">
                <a:latin typeface="Arial" panose="020B0604020202020204" pitchFamily="34" charset="0"/>
                <a:cs typeface="Arial" panose="020B0604020202020204" pitchFamily="34" charset="0"/>
              </a:rPr>
              <a:t>По мишљењу стручног жирија који су чинили професори ликовне и музичке културе у нашој школи као и професори разредне наставе – </a:t>
            </a:r>
          </a:p>
          <a:p>
            <a:r>
              <a:rPr lang="ru-RU" b="1" dirty="0" smtClean="0">
                <a:solidFill>
                  <a:srgbClr val="C00000"/>
                </a:solidFill>
                <a:latin typeface="Arial" panose="020B0604020202020204" pitchFamily="34" charset="0"/>
                <a:cs typeface="Arial" panose="020B0604020202020204" pitchFamily="34" charset="0"/>
              </a:rPr>
              <a:t>најбољи рад </a:t>
            </a:r>
            <a:r>
              <a:rPr lang="ru-RU" b="1" dirty="0" smtClean="0">
                <a:latin typeface="Arial" panose="020B0604020202020204" pitchFamily="34" charset="0"/>
                <a:cs typeface="Arial" panose="020B0604020202020204" pitchFamily="34" charset="0"/>
              </a:rPr>
              <a:t>је био рад ученика </a:t>
            </a:r>
            <a:r>
              <a:rPr lang="ru-RU" b="1" dirty="0" smtClean="0">
                <a:solidFill>
                  <a:srgbClr val="C00000"/>
                </a:solidFill>
                <a:latin typeface="Arial" panose="020B0604020202020204" pitchFamily="34" charset="0"/>
                <a:cs typeface="Arial" panose="020B0604020202020204" pitchFamily="34" charset="0"/>
              </a:rPr>
              <a:t>првог разреда</a:t>
            </a:r>
            <a:r>
              <a:rPr lang="ru-RU" b="1" dirty="0" smtClean="0">
                <a:latin typeface="Arial" panose="020B0604020202020204" pitchFamily="34" charset="0"/>
                <a:cs typeface="Arial" panose="020B0604020202020204" pitchFamily="34" charset="0"/>
              </a:rPr>
              <a:t> наше школе - </a:t>
            </a:r>
            <a:r>
              <a:rPr lang="ru-RU" b="1" dirty="0" smtClean="0">
                <a:solidFill>
                  <a:srgbClr val="C00000"/>
                </a:solidFill>
                <a:latin typeface="Arial" panose="020B0604020202020204" pitchFamily="34" charset="0"/>
                <a:cs typeface="Arial" panose="020B0604020202020204" pitchFamily="34" charset="0"/>
              </a:rPr>
              <a:t>ЂОРЂА ГЛАВИНИЋА </a:t>
            </a:r>
            <a:r>
              <a:rPr lang="ru-RU" b="1" dirty="0" smtClean="0">
                <a:latin typeface="Arial" panose="020B0604020202020204" pitchFamily="34" charset="0"/>
                <a:cs typeface="Arial" panose="020B0604020202020204" pitchFamily="34" charset="0"/>
              </a:rPr>
              <a:t>на тему: ''Моја кућа на Месецу''. </a:t>
            </a:r>
          </a:p>
          <a:p>
            <a:r>
              <a:rPr lang="ru-RU" b="1" dirty="0" smtClean="0">
                <a:solidFill>
                  <a:srgbClr val="0070C0"/>
                </a:solidFill>
                <a:latin typeface="Arial" panose="020B0604020202020204" pitchFamily="34" charset="0"/>
                <a:cs typeface="Arial" panose="020B0604020202020204" pitchFamily="34" charset="0"/>
              </a:rPr>
              <a:t>Друго место </a:t>
            </a:r>
            <a:r>
              <a:rPr lang="ru-RU" b="1" dirty="0" smtClean="0">
                <a:latin typeface="Arial" panose="020B0604020202020204" pitchFamily="34" charset="0"/>
                <a:cs typeface="Arial" panose="020B0604020202020204" pitchFamily="34" charset="0"/>
              </a:rPr>
              <a:t>је заузео рад ученице </a:t>
            </a:r>
            <a:r>
              <a:rPr lang="ru-RU" b="1" dirty="0" smtClean="0">
                <a:solidFill>
                  <a:srgbClr val="0070C0"/>
                </a:solidFill>
                <a:latin typeface="Arial" panose="020B0604020202020204" pitchFamily="34" charset="0"/>
                <a:cs typeface="Arial" panose="020B0604020202020204" pitchFamily="34" charset="0"/>
              </a:rPr>
              <a:t>четвртог разреда </a:t>
            </a:r>
            <a:r>
              <a:rPr lang="ru-RU" b="1" dirty="0" smtClean="0">
                <a:latin typeface="Arial" panose="020B0604020202020204" pitchFamily="34" charset="0"/>
                <a:cs typeface="Arial" panose="020B0604020202020204" pitchFamily="34" charset="0"/>
              </a:rPr>
              <a:t>наше школе </a:t>
            </a:r>
            <a:r>
              <a:rPr lang="ru-RU" b="1" dirty="0" smtClean="0">
                <a:solidFill>
                  <a:srgbClr val="0070C0"/>
                </a:solidFill>
                <a:latin typeface="Arial" panose="020B0604020202020204" pitchFamily="34" charset="0"/>
                <a:cs typeface="Arial" panose="020B0604020202020204" pitchFamily="34" charset="0"/>
              </a:rPr>
              <a:t>АНДРЕЕ ВЕЛИЧКОВИЋ </a:t>
            </a:r>
            <a:r>
              <a:rPr lang="ru-RU" b="1" dirty="0" smtClean="0">
                <a:latin typeface="Arial" panose="020B0604020202020204" pitchFamily="34" charset="0"/>
                <a:cs typeface="Arial" panose="020B0604020202020204" pitchFamily="34" charset="0"/>
              </a:rPr>
              <a:t>на тему: ''Временска машина''. </a:t>
            </a:r>
          </a:p>
          <a:p>
            <a:r>
              <a:rPr lang="ru-RU" b="1" dirty="0" smtClean="0">
                <a:solidFill>
                  <a:srgbClr val="FFFF00"/>
                </a:solidFill>
                <a:latin typeface="Arial" panose="020B0604020202020204" pitchFamily="34" charset="0"/>
                <a:cs typeface="Arial" panose="020B0604020202020204" pitchFamily="34" charset="0"/>
              </a:rPr>
              <a:t>Треће место </a:t>
            </a:r>
            <a:r>
              <a:rPr lang="ru-RU" b="1" dirty="0" smtClean="0">
                <a:latin typeface="Arial" panose="020B0604020202020204" pitchFamily="34" charset="0"/>
                <a:cs typeface="Arial" panose="020B0604020202020204" pitchFamily="34" charset="0"/>
              </a:rPr>
              <a:t>је заузео рад ученице </a:t>
            </a:r>
            <a:r>
              <a:rPr lang="ru-RU" b="1" dirty="0" smtClean="0">
                <a:solidFill>
                  <a:srgbClr val="FFFF00"/>
                </a:solidFill>
                <a:latin typeface="Arial" panose="020B0604020202020204" pitchFamily="34" charset="0"/>
                <a:cs typeface="Arial" panose="020B0604020202020204" pitchFamily="34" charset="0"/>
              </a:rPr>
              <a:t>шестог разреда </a:t>
            </a:r>
            <a:r>
              <a:rPr lang="ru-RU" b="1" dirty="0" smtClean="0">
                <a:latin typeface="Arial" panose="020B0604020202020204" pitchFamily="34" charset="0"/>
                <a:cs typeface="Arial" panose="020B0604020202020204" pitchFamily="34" charset="0"/>
              </a:rPr>
              <a:t>наше школе - </a:t>
            </a:r>
            <a:r>
              <a:rPr lang="ru-RU" b="1" dirty="0" smtClean="0">
                <a:solidFill>
                  <a:srgbClr val="FFFF00"/>
                </a:solidFill>
                <a:latin typeface="Arial" panose="020B0604020202020204" pitchFamily="34" charset="0"/>
                <a:cs typeface="Arial" panose="020B0604020202020204" pitchFamily="34" charset="0"/>
              </a:rPr>
              <a:t>ЈОВАНЕ БОГДАНОВИЋ </a:t>
            </a:r>
            <a:r>
              <a:rPr lang="ru-RU" b="1" dirty="0" smtClean="0">
                <a:latin typeface="Arial" panose="020B0604020202020204" pitchFamily="34" charset="0"/>
                <a:cs typeface="Arial" panose="020B0604020202020204" pitchFamily="34" charset="0"/>
              </a:rPr>
              <a:t>на тему: ''Моје омиљено небеско тело''.</a:t>
            </a:r>
            <a:endParaRPr lang="ru-RU"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9440" y="2073445"/>
            <a:ext cx="2274160" cy="192593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238" y="451396"/>
            <a:ext cx="2358098" cy="314412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4952" y="546100"/>
            <a:ext cx="4151991" cy="3113994"/>
          </a:xfrm>
          <a:prstGeom prst="rect">
            <a:avLst/>
          </a:prstGeom>
        </p:spPr>
      </p:pic>
    </p:spTree>
    <p:extLst>
      <p:ext uri="{BB962C8B-B14F-4D97-AF65-F5344CB8AC3E}">
        <p14:creationId xmlns:p14="http://schemas.microsoft.com/office/powerpoint/2010/main" val="33256681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43000">
              <a:schemeClr val="bg1"/>
            </a:gs>
            <a:gs pos="34000">
              <a:schemeClr val="accent6">
                <a:lumMod val="89000"/>
              </a:schemeClr>
            </a:gs>
            <a:gs pos="19000">
              <a:srgbClr val="E1E4EC"/>
            </a:gs>
            <a:gs pos="61000">
              <a:srgbClr val="002060"/>
            </a:gs>
            <a:gs pos="17000">
              <a:srgbClr val="002060"/>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9279005" y="46398"/>
            <a:ext cx="2906359" cy="1169551"/>
          </a:xfrm>
          <a:prstGeom prst="rect">
            <a:avLst/>
          </a:prstGeom>
        </p:spPr>
        <p:txBody>
          <a:bodyPr wrap="square">
            <a:spAutoFit/>
          </a:bodyPr>
          <a:lstStyle/>
          <a:p>
            <a:endParaRPr lang="ru-RU" sz="1400" b="1" dirty="0">
              <a:solidFill>
                <a:schemeClr val="bg2"/>
              </a:solidFill>
              <a:latin typeface="Arial" panose="020B0604020202020204" pitchFamily="34" charset="0"/>
              <a:cs typeface="Arial" panose="020B0604020202020204" pitchFamily="34" charset="0"/>
            </a:endParaRPr>
          </a:p>
          <a:p>
            <a:r>
              <a:rPr lang="ru-RU" sz="1400" b="1" dirty="0">
                <a:solidFill>
                  <a:schemeClr val="bg2"/>
                </a:solidFill>
                <a:latin typeface="Arial" panose="020B0604020202020204" pitchFamily="34" charset="0"/>
                <a:cs typeface="Arial" panose="020B0604020202020204" pitchFamily="34" charset="0"/>
              </a:rPr>
              <a:t>При самом доласку у Опсерваторију дочекао нас је доцент Милан Стојановић </a:t>
            </a:r>
            <a:r>
              <a:rPr lang="ru-RU" sz="1400" b="1" dirty="0" smtClean="0">
                <a:solidFill>
                  <a:schemeClr val="bg2"/>
                </a:solidFill>
                <a:latin typeface="Arial" panose="020B0604020202020204" pitchFamily="34" charset="0"/>
                <a:cs typeface="Arial" panose="020B0604020202020204" pitchFamily="34" charset="0"/>
              </a:rPr>
              <a:t>– астроном</a:t>
            </a:r>
            <a:r>
              <a:rPr lang="ru-RU" sz="1400" b="1" dirty="0">
                <a:solidFill>
                  <a:schemeClr val="bg2"/>
                </a:solidFill>
                <a:latin typeface="Arial" panose="020B0604020202020204" pitchFamily="34" charset="0"/>
                <a:cs typeface="Arial" panose="020B0604020202020204" pitchFamily="34" charset="0"/>
              </a:rPr>
              <a:t>.</a:t>
            </a:r>
          </a:p>
        </p:txBody>
      </p:sp>
      <p:sp>
        <p:nvSpPr>
          <p:cNvPr id="5" name="Rectangle 4"/>
          <p:cNvSpPr/>
          <p:nvPr/>
        </p:nvSpPr>
        <p:spPr>
          <a:xfrm>
            <a:off x="3824068" y="160720"/>
            <a:ext cx="4506350" cy="1477328"/>
          </a:xfrm>
          <a:prstGeom prst="rect">
            <a:avLst/>
          </a:prstGeom>
        </p:spPr>
        <p:txBody>
          <a:bodyPr wrap="square">
            <a:spAutoFit/>
          </a:bodyPr>
          <a:lstStyle/>
          <a:p>
            <a:r>
              <a:rPr lang="ru-RU" b="1" dirty="0">
                <a:solidFill>
                  <a:srgbClr val="C00000"/>
                </a:solidFill>
                <a:latin typeface="Arial" panose="020B0604020202020204" pitchFamily="34" charset="0"/>
                <a:cs typeface="Arial" panose="020B0604020202020204" pitchFamily="34" charset="0"/>
              </a:rPr>
              <a:t>ОШ“Вучић Величковић“ </a:t>
            </a:r>
            <a:endParaRPr lang="ru-RU" b="1" dirty="0" smtClean="0">
              <a:solidFill>
                <a:srgbClr val="C00000"/>
              </a:solidFill>
              <a:latin typeface="Arial" panose="020B0604020202020204" pitchFamily="34" charset="0"/>
              <a:cs typeface="Arial" panose="020B0604020202020204" pitchFamily="34" charset="0"/>
            </a:endParaRPr>
          </a:p>
          <a:p>
            <a:r>
              <a:rPr lang="ru-RU" b="1" dirty="0" smtClean="0">
                <a:solidFill>
                  <a:srgbClr val="C00000"/>
                </a:solidFill>
                <a:latin typeface="Arial" panose="020B0604020202020204" pitchFamily="34" charset="0"/>
                <a:cs typeface="Arial" panose="020B0604020202020204" pitchFamily="34" charset="0"/>
              </a:rPr>
              <a:t>Место: Међуречје</a:t>
            </a:r>
            <a:endParaRPr lang="ru-RU" b="1" dirty="0">
              <a:solidFill>
                <a:srgbClr val="C00000"/>
              </a:solidFill>
              <a:latin typeface="Arial" panose="020B0604020202020204" pitchFamily="34" charset="0"/>
              <a:cs typeface="Arial" panose="020B0604020202020204" pitchFamily="34" charset="0"/>
            </a:endParaRPr>
          </a:p>
          <a:p>
            <a:r>
              <a:rPr lang="ru-RU" b="1" dirty="0">
                <a:solidFill>
                  <a:srgbClr val="C00000"/>
                </a:solidFill>
                <a:latin typeface="Arial" panose="020B0604020202020204" pitchFamily="34" charset="0"/>
                <a:cs typeface="Arial" panose="020B0604020202020204" pitchFamily="34" charset="0"/>
              </a:rPr>
              <a:t>Држава: Република Србија</a:t>
            </a:r>
          </a:p>
          <a:p>
            <a:endParaRPr lang="ru-RU" b="1" dirty="0">
              <a:solidFill>
                <a:srgbClr val="C00000"/>
              </a:solidFill>
              <a:latin typeface="Arial" panose="020B0604020202020204" pitchFamily="34" charset="0"/>
              <a:cs typeface="Arial" panose="020B0604020202020204" pitchFamily="34" charset="0"/>
            </a:endParaRPr>
          </a:p>
          <a:p>
            <a:r>
              <a:rPr lang="ru-RU" b="1" dirty="0">
                <a:solidFill>
                  <a:srgbClr val="C00000"/>
                </a:solidFill>
                <a:latin typeface="Arial" panose="020B0604020202020204" pitchFamily="34" charset="0"/>
                <a:cs typeface="Arial" panose="020B0604020202020204" pitchFamily="34" charset="0"/>
              </a:rPr>
              <a:t>Координатор Драган Милоњић</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20000"/>
          <a:stretch/>
        </p:blipFill>
        <p:spPr>
          <a:xfrm>
            <a:off x="3549491" y="4916550"/>
            <a:ext cx="2577409" cy="154644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332" y="4561949"/>
            <a:ext cx="2892068" cy="216905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9641" t="11077" r="21436" b="28821"/>
          <a:stretch/>
        </p:blipFill>
        <p:spPr>
          <a:xfrm>
            <a:off x="5968309" y="2546252"/>
            <a:ext cx="928292" cy="855314"/>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6103" t="12923" r="18821" b="17333"/>
          <a:stretch/>
        </p:blipFill>
        <p:spPr>
          <a:xfrm>
            <a:off x="5139675" y="3401566"/>
            <a:ext cx="782135" cy="74281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4717" t="28103" r="8053" b="8718"/>
          <a:stretch/>
        </p:blipFill>
        <p:spPr>
          <a:xfrm>
            <a:off x="363027" y="310464"/>
            <a:ext cx="3332848" cy="202633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85200" y="2240158"/>
            <a:ext cx="3136900" cy="235267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0422" y="2408524"/>
            <a:ext cx="1919069" cy="2081701"/>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2115" y="4648547"/>
            <a:ext cx="2776605" cy="2082453"/>
          </a:xfrm>
          <a:prstGeom prst="rect">
            <a:avLst/>
          </a:prstGeom>
        </p:spPr>
      </p:pic>
      <p:sp>
        <p:nvSpPr>
          <p:cNvPr id="3" name="Rectangle 2"/>
          <p:cNvSpPr/>
          <p:nvPr/>
        </p:nvSpPr>
        <p:spPr>
          <a:xfrm>
            <a:off x="3747564" y="1593827"/>
            <a:ext cx="6096000" cy="646331"/>
          </a:xfrm>
          <a:prstGeom prst="rect">
            <a:avLst/>
          </a:prstGeom>
        </p:spPr>
        <p:txBody>
          <a:bodyPr>
            <a:spAutoFit/>
          </a:bodyPr>
          <a:lstStyle/>
          <a:p>
            <a:r>
              <a:rPr lang="ru-RU" b="1" dirty="0">
                <a:latin typeface="Arial" panose="020B0604020202020204" pitchFamily="34" charset="0"/>
                <a:cs typeface="Arial" panose="020B0604020202020204" pitchFamily="34" charset="0"/>
              </a:rPr>
              <a:t>Дана 25. октобра 2019. године, посетa  </a:t>
            </a:r>
          </a:p>
          <a:p>
            <a:r>
              <a:rPr lang="ru-RU" b="1" dirty="0">
                <a:latin typeface="Arial" panose="020B0604020202020204" pitchFamily="34" charset="0"/>
                <a:cs typeface="Arial" panose="020B0604020202020204" pitchFamily="34" charset="0"/>
              </a:rPr>
              <a:t>Астрономскe опсерваторијe Београд - на Звездари.</a:t>
            </a:r>
          </a:p>
        </p:txBody>
      </p:sp>
    </p:spTree>
    <p:extLst>
      <p:ext uri="{BB962C8B-B14F-4D97-AF65-F5344CB8AC3E}">
        <p14:creationId xmlns:p14="http://schemas.microsoft.com/office/powerpoint/2010/main" val="5381216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51000">
              <a:srgbClr val="0070C0"/>
            </a:gs>
            <a:gs pos="90265">
              <a:srgbClr val="7030A0"/>
            </a:gs>
            <a:gs pos="43000">
              <a:schemeClr val="bg1"/>
            </a:gs>
            <a:gs pos="34000">
              <a:schemeClr val="accent6">
                <a:lumMod val="89000"/>
              </a:schemeClr>
            </a:gs>
            <a:gs pos="19000">
              <a:srgbClr val="E1E4EC"/>
            </a:gs>
            <a:gs pos="3540">
              <a:srgbClr val="C00000"/>
            </a:gs>
            <a:gs pos="38000">
              <a:srgbClr val="FFC000"/>
            </a:gs>
            <a:gs pos="17000">
              <a:srgbClr val="002060"/>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94166">
            <a:off x="3088683" y="2723906"/>
            <a:ext cx="4842506" cy="363188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7048">
            <a:off x="612731" y="276665"/>
            <a:ext cx="1961666" cy="2806556"/>
          </a:xfrm>
          <a:prstGeom prst="rect">
            <a:avLst/>
          </a:prstGeom>
        </p:spPr>
      </p:pic>
      <p:sp>
        <p:nvSpPr>
          <p:cNvPr id="4" name="Rectangle 3"/>
          <p:cNvSpPr/>
          <p:nvPr/>
        </p:nvSpPr>
        <p:spPr>
          <a:xfrm>
            <a:off x="3874019" y="599274"/>
            <a:ext cx="6096000" cy="1477328"/>
          </a:xfrm>
          <a:prstGeom prst="rect">
            <a:avLst/>
          </a:prstGeom>
        </p:spPr>
        <p:txBody>
          <a:bodyPr>
            <a:spAutoFit/>
          </a:bodyPr>
          <a:lstStyle/>
          <a:p>
            <a:r>
              <a:rPr lang="ru-RU" b="1" dirty="0">
                <a:latin typeface="Arial" panose="020B0604020202020204" pitchFamily="34" charset="0"/>
                <a:cs typeface="Arial" panose="020B0604020202020204" pitchFamily="34" charset="0"/>
              </a:rPr>
              <a:t>ОШ“Милан Мијалковић“</a:t>
            </a:r>
          </a:p>
          <a:p>
            <a:r>
              <a:rPr lang="ru-RU" b="1" dirty="0">
                <a:latin typeface="Arial" panose="020B0604020202020204" pitchFamily="34" charset="0"/>
                <a:cs typeface="Arial" panose="020B0604020202020204" pitchFamily="34" charset="0"/>
              </a:rPr>
              <a:t>Место: Јагодина</a:t>
            </a:r>
          </a:p>
          <a:p>
            <a:r>
              <a:rPr lang="ru-RU" b="1" dirty="0">
                <a:latin typeface="Arial" panose="020B0604020202020204" pitchFamily="34" charset="0"/>
                <a:cs typeface="Arial" panose="020B0604020202020204" pitchFamily="34" charset="0"/>
              </a:rPr>
              <a:t>Држава: Република </a:t>
            </a:r>
            <a:r>
              <a:rPr lang="ru-RU" b="1" dirty="0" smtClean="0">
                <a:latin typeface="Arial" panose="020B0604020202020204" pitchFamily="34" charset="0"/>
                <a:cs typeface="Arial" panose="020B0604020202020204" pitchFamily="34" charset="0"/>
              </a:rPr>
              <a:t>Србија</a:t>
            </a:r>
          </a:p>
          <a:p>
            <a:endParaRPr lang="ru-RU" b="1" dirty="0">
              <a:latin typeface="Arial" panose="020B0604020202020204" pitchFamily="34" charset="0"/>
              <a:cs typeface="Arial" panose="020B0604020202020204" pitchFamily="34" charset="0"/>
            </a:endParaRPr>
          </a:p>
          <a:p>
            <a:r>
              <a:rPr lang="ru-RU" b="1" dirty="0" smtClean="0">
                <a:latin typeface="Arial" panose="020B0604020202020204" pitchFamily="34" charset="0"/>
                <a:cs typeface="Arial" panose="020B0604020202020204" pitchFamily="34" charset="0"/>
              </a:rPr>
              <a:t>Координатор Снежана Марковић</a:t>
            </a:r>
            <a:endParaRPr lang="ru-R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35692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path path="circle">
            <a:fillToRect t="100000" r="100000"/>
          </a:path>
        </a:gradFill>
        <a:effectLst/>
      </p:bgPr>
    </p:bg>
    <p:spTree>
      <p:nvGrpSpPr>
        <p:cNvPr id="1" name=""/>
        <p:cNvGrpSpPr/>
        <p:nvPr/>
      </p:nvGrpSpPr>
      <p:grpSpPr>
        <a:xfrm>
          <a:off x="0" y="0"/>
          <a:ext cx="0" cy="0"/>
          <a:chOff x="0" y="0"/>
          <a:chExt cx="0" cy="0"/>
        </a:xfrm>
      </p:grpSpPr>
      <p:sp>
        <p:nvSpPr>
          <p:cNvPr id="2" name="Rectangle 1"/>
          <p:cNvSpPr/>
          <p:nvPr/>
        </p:nvSpPr>
        <p:spPr>
          <a:xfrm>
            <a:off x="4906683" y="838758"/>
            <a:ext cx="1749838" cy="369332"/>
          </a:xfrm>
          <a:prstGeom prst="rect">
            <a:avLst/>
          </a:prstGeom>
        </p:spPr>
        <p:txBody>
          <a:bodyPr wrap="none">
            <a:spAutoFit/>
          </a:bodyPr>
          <a:lstStyle/>
          <a:p>
            <a:r>
              <a:rPr lang="sr-Cyrl-RS" b="1" dirty="0" smtClean="0">
                <a:solidFill>
                  <a:srgbClr val="C00000"/>
                </a:solidFill>
                <a:latin typeface="Arial" panose="020B0604020202020204" pitchFamily="34" charset="0"/>
                <a:cs typeface="Arial" panose="020B0604020202020204" pitchFamily="34" charset="0"/>
              </a:rPr>
              <a:t>Кључне речи </a:t>
            </a:r>
            <a:endParaRPr lang="sr-Latn-RS"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0" y="1354250"/>
            <a:ext cx="12027877" cy="5078313"/>
          </a:xfrm>
          <a:prstGeom prst="rect">
            <a:avLst/>
          </a:prstGeom>
        </p:spPr>
        <p:txBody>
          <a:bodyPr wrap="square">
            <a:spAutoFit/>
          </a:bodyPr>
          <a:lstStyle/>
          <a:p>
            <a:r>
              <a:rPr lang="ru-RU" b="1" dirty="0" smtClean="0">
                <a:solidFill>
                  <a:srgbClr val="C00000"/>
                </a:solidFill>
                <a:latin typeface="Arial" panose="020B0604020202020204" pitchFamily="34" charset="0"/>
                <a:cs typeface="Arial" panose="020B0604020202020204" pitchFamily="34" charset="0"/>
              </a:rPr>
              <a:t>Васиона – </a:t>
            </a:r>
            <a:r>
              <a:rPr lang="ru-RU" b="1" dirty="0" smtClean="0">
                <a:solidFill>
                  <a:srgbClr val="002060"/>
                </a:solidFill>
                <a:latin typeface="Arial" panose="020B0604020202020204" pitchFamily="34" charset="0"/>
                <a:cs typeface="Arial" panose="020B0604020202020204" pitchFamily="34" charset="0"/>
              </a:rPr>
              <a:t>бескрајан простор у коме се налазе небеска тела</a:t>
            </a:r>
          </a:p>
          <a:p>
            <a:r>
              <a:rPr lang="ru-RU" b="1" dirty="0" smtClean="0">
                <a:solidFill>
                  <a:srgbClr val="C00000"/>
                </a:solidFill>
                <a:latin typeface="Arial" panose="020B0604020202020204" pitchFamily="34" charset="0"/>
                <a:cs typeface="Arial" panose="020B0604020202020204" pitchFamily="34" charset="0"/>
              </a:rPr>
              <a:t>Галаксија – </a:t>
            </a:r>
            <a:r>
              <a:rPr lang="ru-RU" b="1" dirty="0" smtClean="0">
                <a:solidFill>
                  <a:srgbClr val="002060"/>
                </a:solidFill>
                <a:latin typeface="Arial" panose="020B0604020202020204" pitchFamily="34" charset="0"/>
                <a:cs typeface="Arial" panose="020B0604020202020204" pitchFamily="34" charset="0"/>
              </a:rPr>
              <a:t>група небеских тела  која су повезана силом гравитације. Галаксија у којој се налази Сунчев систем назива се Млечни пут. Обрће се око своје замишљене осе, једном за око 220 милиона година.</a:t>
            </a:r>
          </a:p>
          <a:p>
            <a:r>
              <a:rPr lang="ru-RU" b="1" dirty="0" smtClean="0">
                <a:solidFill>
                  <a:srgbClr val="C00000"/>
                </a:solidFill>
                <a:latin typeface="Arial" panose="020B0604020202020204" pitchFamily="34" charset="0"/>
                <a:cs typeface="Arial" panose="020B0604020202020204" pitchFamily="34" charset="0"/>
              </a:rPr>
              <a:t>Планета – </a:t>
            </a:r>
            <a:r>
              <a:rPr lang="ru-RU" b="1" dirty="0" smtClean="0">
                <a:solidFill>
                  <a:srgbClr val="002060"/>
                </a:solidFill>
                <a:latin typeface="Arial" panose="020B0604020202020204" pitchFamily="34" charset="0"/>
                <a:cs typeface="Arial" panose="020B0604020202020204" pitchFamily="34" charset="0"/>
              </a:rPr>
              <a:t>тамно, хладно небеско тело које добија светлост од Сунца</a:t>
            </a:r>
          </a:p>
          <a:p>
            <a:r>
              <a:rPr lang="ru-RU" b="1" dirty="0" smtClean="0">
                <a:solidFill>
                  <a:srgbClr val="C00000"/>
                </a:solidFill>
                <a:latin typeface="Arial" panose="020B0604020202020204" pitchFamily="34" charset="0"/>
                <a:cs typeface="Arial" panose="020B0604020202020204" pitchFamily="34" charset="0"/>
              </a:rPr>
              <a:t>Звезда – </a:t>
            </a:r>
            <a:r>
              <a:rPr lang="ru-RU" b="1" dirty="0" smtClean="0">
                <a:solidFill>
                  <a:srgbClr val="002060"/>
                </a:solidFill>
                <a:latin typeface="Arial" panose="020B0604020202020204" pitchFamily="34" charset="0"/>
                <a:cs typeface="Arial" panose="020B0604020202020204" pitchFamily="34" charset="0"/>
              </a:rPr>
              <a:t>усијано гасовито набеско тело које зрачи светлост и топлоту</a:t>
            </a:r>
          </a:p>
          <a:p>
            <a:r>
              <a:rPr lang="ru-RU" b="1" dirty="0" smtClean="0">
                <a:solidFill>
                  <a:srgbClr val="C00000"/>
                </a:solidFill>
                <a:latin typeface="Arial" panose="020B0604020202020204" pitchFamily="34" charset="0"/>
                <a:cs typeface="Arial" panose="020B0604020202020204" pitchFamily="34" charset="0"/>
              </a:rPr>
              <a:t>Сателит – </a:t>
            </a:r>
            <a:r>
              <a:rPr lang="ru-RU" b="1" dirty="0" smtClean="0">
                <a:solidFill>
                  <a:srgbClr val="002060"/>
                </a:solidFill>
                <a:latin typeface="Arial" panose="020B0604020202020204" pitchFamily="34" charset="0"/>
                <a:cs typeface="Arial" panose="020B0604020202020204" pitchFamily="34" charset="0"/>
              </a:rPr>
              <a:t>небеско тело које обилази око планете-пратилац планете (вештачки и природни)</a:t>
            </a:r>
          </a:p>
          <a:p>
            <a:r>
              <a:rPr lang="ru-RU" b="1" dirty="0" smtClean="0">
                <a:solidFill>
                  <a:srgbClr val="C00000"/>
                </a:solidFill>
                <a:latin typeface="Arial" panose="020B0604020202020204" pitchFamily="34" charset="0"/>
                <a:cs typeface="Arial" panose="020B0604020202020204" pitchFamily="34" charset="0"/>
              </a:rPr>
              <a:t>Комета – </a:t>
            </a:r>
            <a:r>
              <a:rPr lang="ru-RU" b="1" dirty="0" smtClean="0">
                <a:solidFill>
                  <a:srgbClr val="002060"/>
                </a:solidFill>
                <a:latin typeface="Arial" panose="020B0604020202020204" pitchFamily="34" charset="0"/>
                <a:cs typeface="Arial" panose="020B0604020202020204" pitchFamily="34" charset="0"/>
              </a:rPr>
              <a:t>небеско тело чији је једини тврди део језгро величине неколико километара, изграђено од смесе прашине, тврдих комадића материје и смрзнутих гасова. Путања комете је веома издужена. Са приближавањем Сунцу, њено језгро од леда се загрева, а од издвојених гасова и прашине настаје дуг, светао реп (“звезда репатица”)</a:t>
            </a:r>
          </a:p>
          <a:p>
            <a:r>
              <a:rPr lang="ru-RU" b="1" dirty="0" smtClean="0">
                <a:solidFill>
                  <a:srgbClr val="C00000"/>
                </a:solidFill>
                <a:latin typeface="Arial" panose="020B0604020202020204" pitchFamily="34" charset="0"/>
                <a:cs typeface="Arial" panose="020B0604020202020204" pitchFamily="34" charset="0"/>
              </a:rPr>
              <a:t>Метеор – </a:t>
            </a:r>
            <a:r>
              <a:rPr lang="ru-RU" b="1" dirty="0" smtClean="0">
                <a:solidFill>
                  <a:srgbClr val="002060"/>
                </a:solidFill>
                <a:latin typeface="Arial" panose="020B0604020202020204" pitchFamily="34" charset="0"/>
                <a:cs typeface="Arial" panose="020B0604020202020204" pitchFamily="34" charset="0"/>
              </a:rPr>
              <a:t>мали комад стене који кружи свемиром. По уласку у Земљину атмосферу он сагорева, остављајуђи светао траг. Обично сагори до краја и зато га зову “звезда падалица”</a:t>
            </a:r>
          </a:p>
          <a:p>
            <a:r>
              <a:rPr lang="ru-RU" b="1" dirty="0" smtClean="0">
                <a:solidFill>
                  <a:srgbClr val="C00000"/>
                </a:solidFill>
                <a:latin typeface="Arial" panose="020B0604020202020204" pitchFamily="34" charset="0"/>
                <a:cs typeface="Arial" panose="020B0604020202020204" pitchFamily="34" charset="0"/>
              </a:rPr>
              <a:t>Метеорит – </a:t>
            </a:r>
            <a:r>
              <a:rPr lang="ru-RU" b="1" dirty="0" smtClean="0">
                <a:solidFill>
                  <a:srgbClr val="002060"/>
                </a:solidFill>
                <a:latin typeface="Arial" panose="020B0604020202020204" pitchFamily="34" charset="0"/>
                <a:cs typeface="Arial" panose="020B0604020202020204" pitchFamily="34" charset="0"/>
              </a:rPr>
              <a:t>комад стене у свемиру који је толико велики да не сагори потпуно у атмосфери и доспева на површину Земље</a:t>
            </a:r>
          </a:p>
          <a:p>
            <a:r>
              <a:rPr lang="ru-RU" b="1" dirty="0" smtClean="0">
                <a:solidFill>
                  <a:srgbClr val="C00000"/>
                </a:solidFill>
                <a:latin typeface="Arial" panose="020B0604020202020204" pitchFamily="34" charset="0"/>
                <a:cs typeface="Arial" panose="020B0604020202020204" pitchFamily="34" charset="0"/>
              </a:rPr>
              <a:t>Астероид – </a:t>
            </a:r>
            <a:r>
              <a:rPr lang="ru-RU" b="1" dirty="0" smtClean="0">
                <a:solidFill>
                  <a:srgbClr val="002060"/>
                </a:solidFill>
                <a:latin typeface="Arial" panose="020B0604020202020204" pitchFamily="34" charset="0"/>
                <a:cs typeface="Arial" panose="020B0604020202020204" pitchFamily="34" charset="0"/>
              </a:rPr>
              <a:t>већи комад стена и метала који круже око Сунца (мала планета – звездолика)</a:t>
            </a:r>
          </a:p>
          <a:p>
            <a:r>
              <a:rPr lang="ru-RU" b="1" dirty="0" smtClean="0">
                <a:solidFill>
                  <a:srgbClr val="C00000"/>
                </a:solidFill>
                <a:latin typeface="Arial" panose="020B0604020202020204" pitchFamily="34" charset="0"/>
                <a:cs typeface="Arial" panose="020B0604020202020204" pitchFamily="34" charset="0"/>
              </a:rPr>
              <a:t>Сунчев систем –</a:t>
            </a:r>
            <a:r>
              <a:rPr lang="ru-RU" b="1" dirty="0" smtClean="0">
                <a:solidFill>
                  <a:srgbClr val="002060"/>
                </a:solidFill>
                <a:latin typeface="Arial" panose="020B0604020202020204" pitchFamily="34" charset="0"/>
                <a:cs typeface="Arial" panose="020B0604020202020204" pitchFamily="34" charset="0"/>
              </a:rPr>
              <a:t>Сунце са свим небеским телима која обилазе око њега.</a:t>
            </a:r>
          </a:p>
          <a:p>
            <a:r>
              <a:rPr lang="ru-RU" b="1" dirty="0" smtClean="0">
                <a:solidFill>
                  <a:srgbClr val="C00000"/>
                </a:solidFill>
                <a:latin typeface="Arial" panose="020B0604020202020204" pitchFamily="34" charset="0"/>
                <a:cs typeface="Arial" panose="020B0604020202020204" pitchFamily="34" charset="0"/>
              </a:rPr>
              <a:t>Велики прасак – </a:t>
            </a:r>
            <a:r>
              <a:rPr lang="ru-RU" b="1" dirty="0" smtClean="0">
                <a:solidFill>
                  <a:srgbClr val="002060"/>
                </a:solidFill>
                <a:latin typeface="Arial" panose="020B0604020202020204" pitchFamily="34" charset="0"/>
                <a:cs typeface="Arial" panose="020B0604020202020204" pitchFamily="34" charset="0"/>
              </a:rPr>
              <a:t>пре 15 милијарди година дошло је до велике експлозије у којој је створена васиона</a:t>
            </a:r>
            <a:endParaRPr lang="ru-RU"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744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Rectangle 1"/>
          <p:cNvSpPr/>
          <p:nvPr/>
        </p:nvSpPr>
        <p:spPr>
          <a:xfrm>
            <a:off x="515815" y="600783"/>
            <a:ext cx="6096000" cy="1384995"/>
          </a:xfrm>
          <a:prstGeom prst="rect">
            <a:avLst/>
          </a:prstGeom>
        </p:spPr>
        <p:txBody>
          <a:bodyPr>
            <a:spAutoFit/>
          </a:bodyPr>
          <a:lstStyle/>
          <a:p>
            <a:r>
              <a:rPr lang="ru-RU" sz="1400" b="1" dirty="0">
                <a:solidFill>
                  <a:srgbClr val="002060"/>
                </a:solidFill>
                <a:latin typeface="Arial" panose="020B0604020202020204" pitchFamily="34" charset="0"/>
                <a:cs typeface="Arial" panose="020B0604020202020204" pitchFamily="34" charset="0"/>
              </a:rPr>
              <a:t>У пројектним активностима од 28.06. 2019. до 03.11.2019. год.  </a:t>
            </a:r>
          </a:p>
          <a:p>
            <a:r>
              <a:rPr lang="sr-Latn-RS" sz="1400" b="1" dirty="0" smtClean="0">
                <a:solidFill>
                  <a:srgbClr val="002060"/>
                </a:solidFill>
                <a:latin typeface="Arial" panose="020B0604020202020204" pitchFamily="34" charset="0"/>
                <a:cs typeface="Arial" panose="020B0604020202020204" pitchFamily="34" charset="0"/>
              </a:rPr>
              <a:t> </a:t>
            </a:r>
            <a:r>
              <a:rPr lang="ru-RU" sz="1400" b="1" dirty="0" smtClean="0">
                <a:solidFill>
                  <a:srgbClr val="002060"/>
                </a:solidFill>
                <a:latin typeface="Arial" panose="020B0604020202020204" pitchFamily="34" charset="0"/>
                <a:cs typeface="Arial" panose="020B0604020202020204" pitchFamily="34" charset="0"/>
              </a:rPr>
              <a:t>уче</a:t>
            </a:r>
            <a:r>
              <a:rPr lang="sr-Latn-RS" sz="1400" b="1" dirty="0" smtClean="0">
                <a:solidFill>
                  <a:srgbClr val="002060"/>
                </a:solidFill>
                <a:latin typeface="Arial" panose="020B0604020202020204" pitchFamily="34" charset="0"/>
                <a:cs typeface="Arial" panose="020B0604020202020204" pitchFamily="34" charset="0"/>
              </a:rPr>
              <a:t>stvovalo je </a:t>
            </a:r>
            <a:r>
              <a:rPr lang="ru-RU" sz="1400" b="1" dirty="0" smtClean="0">
                <a:solidFill>
                  <a:srgbClr val="002060"/>
                </a:solidFill>
                <a:latin typeface="Arial" panose="020B0604020202020204" pitchFamily="34" charset="0"/>
                <a:cs typeface="Arial" panose="020B0604020202020204" pitchFamily="34" charset="0"/>
              </a:rPr>
              <a:t> </a:t>
            </a:r>
            <a:r>
              <a:rPr lang="ru-RU" sz="1400" b="1" dirty="0">
                <a:solidFill>
                  <a:srgbClr val="002060"/>
                </a:solidFill>
                <a:latin typeface="Arial" panose="020B0604020202020204" pitchFamily="34" charset="0"/>
                <a:cs typeface="Arial" panose="020B0604020202020204" pitchFamily="34" charset="0"/>
              </a:rPr>
              <a:t>20  основних школа.</a:t>
            </a:r>
          </a:p>
          <a:p>
            <a:endParaRPr lang="ru-RU" sz="1400" b="1" dirty="0">
              <a:solidFill>
                <a:srgbClr val="002060"/>
              </a:solidFill>
              <a:latin typeface="Arial" panose="020B0604020202020204" pitchFamily="34" charset="0"/>
              <a:cs typeface="Arial" panose="020B0604020202020204" pitchFamily="34" charset="0"/>
            </a:endParaRPr>
          </a:p>
          <a:p>
            <a:r>
              <a:rPr lang="ru-RU" sz="1400" b="1" dirty="0">
                <a:solidFill>
                  <a:srgbClr val="002060"/>
                </a:solidFill>
                <a:latin typeface="Arial" panose="020B0604020202020204" pitchFamily="34" charset="0"/>
                <a:cs typeface="Arial" panose="020B0604020202020204" pitchFamily="34" charset="0"/>
              </a:rPr>
              <a:t> Пројектне активности су се одржавале у три државе, па је оправдан назив међународни пројекат.</a:t>
            </a:r>
          </a:p>
          <a:p>
            <a:endParaRPr lang="ru-RU" sz="1400" b="1" dirty="0">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5791200" y="610529"/>
            <a:ext cx="6096000" cy="3181384"/>
          </a:xfrm>
          <a:prstGeom prst="rect">
            <a:avLst/>
          </a:prstGeom>
        </p:spPr>
        <p:txBody>
          <a:bodyPr>
            <a:spAutoFit/>
          </a:bodyPr>
          <a:lstStyle/>
          <a:p>
            <a:pPr algn="ctr">
              <a:lnSpc>
                <a:spcPct val="107000"/>
              </a:lnSpc>
              <a:spcAft>
                <a:spcPts val="800"/>
              </a:spcAft>
            </a:pPr>
            <a:r>
              <a:rPr lang="sr-Cyrl-RS" b="1" dirty="0">
                <a:solidFill>
                  <a:srgbClr val="002060"/>
                </a:solidFill>
                <a:latin typeface="Arial" panose="020B0604020202020204" pitchFamily="34" charset="0"/>
                <a:ea typeface="Calibri" panose="020F0502020204030204" pitchFamily="34" charset="0"/>
                <a:cs typeface="Arial" panose="020B0604020202020204" pitchFamily="34" charset="0"/>
              </a:rPr>
              <a:t>Планиране активности-192</a:t>
            </a:r>
            <a:endParaRPr lang="sr-Latn-RS" sz="1200" b="1"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sr-Cyrl-RS" b="1" dirty="0">
                <a:solidFill>
                  <a:srgbClr val="002060"/>
                </a:solidFill>
                <a:latin typeface="Arial" panose="020B0604020202020204" pitchFamily="34" charset="0"/>
                <a:ea typeface="Calibri" panose="020F0502020204030204" pitchFamily="34" charset="0"/>
                <a:cs typeface="Arial" panose="020B0604020202020204" pitchFamily="34" charset="0"/>
              </a:rPr>
              <a:t>Одржане активности-190</a:t>
            </a:r>
            <a:endParaRPr lang="sr-Latn-RS" sz="1200" b="1"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sr-Cyrl-RS" b="1" dirty="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sr-Latn-RS" sz="1200" b="1"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sr-Cyrl-RS" b="1" dirty="0">
                <a:solidFill>
                  <a:srgbClr val="00B050"/>
                </a:solidFill>
                <a:latin typeface="Arial" panose="020B0604020202020204" pitchFamily="34" charset="0"/>
                <a:ea typeface="Calibri" panose="020F0502020204030204" pitchFamily="34" charset="0"/>
                <a:cs typeface="Arial" panose="020B0604020202020204" pitchFamily="34" charset="0"/>
              </a:rPr>
              <a:t>Укупно ученика: 3546</a:t>
            </a:r>
            <a:endParaRPr lang="sr-Latn-RS" sz="1200" b="1"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sr-Cyrl-RS" b="1" dirty="0">
                <a:solidFill>
                  <a:srgbClr val="00B050"/>
                </a:solidFill>
                <a:latin typeface="Arial" panose="020B0604020202020204" pitchFamily="34" charset="0"/>
                <a:ea typeface="Calibri" panose="020F0502020204030204" pitchFamily="34" charset="0"/>
                <a:cs typeface="Arial" panose="020B0604020202020204" pitchFamily="34" charset="0"/>
              </a:rPr>
              <a:t>Родитеља:  477</a:t>
            </a:r>
            <a:endParaRPr lang="sr-Latn-RS" sz="1200" b="1"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sr-Cyrl-RS" b="1" dirty="0">
                <a:solidFill>
                  <a:srgbClr val="00B050"/>
                </a:solidFill>
                <a:latin typeface="Arial" panose="020B0604020202020204" pitchFamily="34" charset="0"/>
                <a:ea typeface="Calibri" panose="020F0502020204030204" pitchFamily="34" charset="0"/>
                <a:cs typeface="Arial" panose="020B0604020202020204" pitchFamily="34" charset="0"/>
              </a:rPr>
              <a:t>Укупно   наставника: 142</a:t>
            </a:r>
            <a:endParaRPr lang="sr-Latn-RS" sz="1200" b="1"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sr-Cyrl-RS" b="1" dirty="0">
                <a:solidFill>
                  <a:srgbClr val="00B050"/>
                </a:solidFill>
                <a:latin typeface="Arial" panose="020B0604020202020204" pitchFamily="34" charset="0"/>
                <a:ea typeface="Calibri" panose="020F0502020204030204" pitchFamily="34" charset="0"/>
                <a:cs typeface="Arial" panose="020B0604020202020204" pitchFamily="34" charset="0"/>
              </a:rPr>
              <a:t>Стручних сарадника: 10</a:t>
            </a:r>
            <a:endParaRPr lang="sr-Latn-RS" sz="1200" b="1"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sr-Cyrl-RS" b="1" dirty="0">
                <a:solidFill>
                  <a:srgbClr val="00B050"/>
                </a:solidFill>
                <a:latin typeface="Arial" panose="020B0604020202020204" pitchFamily="34" charset="0"/>
                <a:ea typeface="Calibri" panose="020F0502020204030204" pitchFamily="34" charset="0"/>
                <a:cs typeface="Arial" panose="020B0604020202020204" pitchFamily="34" charset="0"/>
              </a:rPr>
              <a:t>Укупно учесника у пројекту  4.175</a:t>
            </a:r>
            <a:endParaRPr lang="sr-Latn-RS" sz="1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515815" y="4713962"/>
            <a:ext cx="10185009" cy="685059"/>
          </a:xfrm>
          <a:prstGeom prst="rect">
            <a:avLst/>
          </a:prstGeom>
        </p:spPr>
        <p:txBody>
          <a:bodyPr wrap="square">
            <a:spAutoFit/>
          </a:bodyPr>
          <a:lstStyle/>
          <a:p>
            <a:pPr indent="378460">
              <a:lnSpc>
                <a:spcPct val="107000"/>
              </a:lnSpc>
              <a:spcAft>
                <a:spcPts val="800"/>
              </a:spcAft>
            </a:pPr>
            <a:r>
              <a:rPr lang="sr-Cyrl-RS" b="1" dirty="0">
                <a:solidFill>
                  <a:srgbClr val="7030A0"/>
                </a:solidFill>
                <a:latin typeface="Arial" panose="020B0604020202020204" pitchFamily="34" charset="0"/>
                <a:ea typeface="Calibri" panose="020F0502020204030204" pitchFamily="34" charset="0"/>
                <a:cs typeface="Arial" panose="020B0604020202020204" pitchFamily="34" charset="0"/>
              </a:rPr>
              <a:t>Било ми је задовољство да сам учествовала са Вама у нашем пројекту „Сусрет светова 3“ као и у  „World Space Week“  - „Светској недељи Свемира- Србија“.</a:t>
            </a:r>
            <a:endParaRPr lang="sr-Latn-RS" sz="1200"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5608319" y="5399021"/>
            <a:ext cx="4340484" cy="989053"/>
          </a:xfrm>
          <a:prstGeom prst="rect">
            <a:avLst/>
          </a:prstGeom>
        </p:spPr>
        <p:txBody>
          <a:bodyPr wrap="none">
            <a:spAutoFit/>
          </a:bodyPr>
          <a:lstStyle/>
          <a:p>
            <a:pPr indent="378460" algn="ctr">
              <a:lnSpc>
                <a:spcPct val="107000"/>
              </a:lnSpc>
              <a:spcAft>
                <a:spcPts val="800"/>
              </a:spcAft>
            </a:pPr>
            <a:r>
              <a:rPr lang="sr-Cyrl-RS" sz="1400" b="1" dirty="0">
                <a:solidFill>
                  <a:srgbClr val="C00000"/>
                </a:solidFill>
                <a:latin typeface="Arial" panose="020B0604020202020204" pitchFamily="34" charset="0"/>
                <a:ea typeface="Calibri" panose="020F0502020204030204" pitchFamily="34" charset="0"/>
                <a:cs typeface="Arial" panose="020B0604020202020204" pitchFamily="34" charset="0"/>
              </a:rPr>
              <a:t>Хвала на одличној сарадњи</a:t>
            </a:r>
            <a:r>
              <a:rPr lang="sr-Cyrl-RS" sz="14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a:t>
            </a:r>
          </a:p>
          <a:p>
            <a:pPr indent="378460" algn="ctr">
              <a:lnSpc>
                <a:spcPct val="107000"/>
              </a:lnSpc>
              <a:spcAft>
                <a:spcPts val="800"/>
              </a:spcAft>
            </a:pPr>
            <a:endParaRPr lang="sr-Cyrl-RS" sz="14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indent="378460" algn="ctr">
              <a:lnSpc>
                <a:spcPct val="107000"/>
              </a:lnSpc>
              <a:spcAft>
                <a:spcPts val="800"/>
              </a:spcAft>
            </a:pPr>
            <a:r>
              <a:rPr lang="sr-Cyrl-RS" sz="14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Координатор пројекта Снежана Вељковић</a:t>
            </a:r>
            <a:endParaRPr lang="sr-Latn-RS" sz="1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9192" y="1625600"/>
            <a:ext cx="2362623" cy="3016652"/>
          </a:xfrm>
          <a:prstGeom prst="rect">
            <a:avLst/>
          </a:prstGeom>
        </p:spPr>
      </p:pic>
    </p:spTree>
    <p:extLst>
      <p:ext uri="{BB962C8B-B14F-4D97-AF65-F5344CB8AC3E}">
        <p14:creationId xmlns:p14="http://schemas.microsoft.com/office/powerpoint/2010/main" val="39013978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749300" y="301874"/>
            <a:ext cx="10617200" cy="2031325"/>
          </a:xfrm>
          <a:prstGeom prst="rect">
            <a:avLst/>
          </a:prstGeom>
        </p:spPr>
        <p:txBody>
          <a:bodyPr wrap="square">
            <a:spAutoFit/>
          </a:bodyPr>
          <a:lstStyle/>
          <a:p>
            <a:r>
              <a:rPr lang="sr-Cyrl-RS" b="1" dirty="0">
                <a:latin typeface="Arial" panose="020B0604020202020204" pitchFamily="34" charset="0"/>
                <a:cs typeface="Arial" panose="020B0604020202020204" pitchFamily="34" charset="0"/>
              </a:rPr>
              <a:t>Објављени радови </a:t>
            </a:r>
            <a:endParaRPr lang="sr-Cyrl-RS" b="1" dirty="0" smtClean="0">
              <a:latin typeface="Arial" panose="020B0604020202020204" pitchFamily="34" charset="0"/>
              <a:cs typeface="Arial" panose="020B0604020202020204" pitchFamily="34" charset="0"/>
            </a:endParaRPr>
          </a:p>
          <a:p>
            <a:endParaRPr lang="sr-Cyrl-RS" b="1" dirty="0">
              <a:latin typeface="Arial" panose="020B0604020202020204" pitchFamily="34" charset="0"/>
              <a:cs typeface="Arial" panose="020B0604020202020204" pitchFamily="34" charset="0"/>
            </a:endParaRPr>
          </a:p>
          <a:p>
            <a:r>
              <a:rPr lang="sr-Cyrl-RS" dirty="0">
                <a:latin typeface="Arial" panose="020B0604020202020204" pitchFamily="34" charset="0"/>
                <a:cs typeface="Arial" panose="020B0604020202020204" pitchFamily="34" charset="0"/>
              </a:rPr>
              <a:t>Документ рада пројекта „Сусрет светова 3“ припремљен је по правилима конкурса </a:t>
            </a:r>
            <a:r>
              <a:rPr lang="sr-Cyrl-RS" dirty="0" smtClean="0">
                <a:latin typeface="Arial" panose="020B0604020202020204" pitchFamily="34" charset="0"/>
                <a:cs typeface="Arial" panose="020B0604020202020204" pitchFamily="34" charset="0"/>
              </a:rPr>
              <a:t>конференције</a:t>
            </a:r>
            <a:endParaRPr lang="en-US" dirty="0" smtClean="0">
              <a:latin typeface="Arial" panose="020B0604020202020204" pitchFamily="34" charset="0"/>
              <a:cs typeface="Arial" panose="020B0604020202020204" pitchFamily="34" charset="0"/>
            </a:endParaRPr>
          </a:p>
          <a:p>
            <a:endParaRPr lang="sr-Cyrl-RS" dirty="0">
              <a:latin typeface="Arial" panose="020B0604020202020204" pitchFamily="34" charset="0"/>
              <a:cs typeface="Arial" panose="020B0604020202020204" pitchFamily="34" charset="0"/>
            </a:endParaRPr>
          </a:p>
          <a:p>
            <a:pPr algn="ctr"/>
            <a:r>
              <a:rPr lang="sr-Cyrl-RS" dirty="0">
                <a:latin typeface="Arial" panose="020B0604020202020204" pitchFamily="34" charset="0"/>
                <a:cs typeface="Arial" panose="020B0604020202020204" pitchFamily="34" charset="0"/>
              </a:rPr>
              <a:t>СУРС-а (Савез учитеља Републике Србије)</a:t>
            </a:r>
          </a:p>
          <a:p>
            <a:pPr algn="ctr"/>
            <a:r>
              <a:rPr lang="en-US" dirty="0">
                <a:latin typeface="Arial" panose="020B0604020202020204" pitchFamily="34" charset="0"/>
                <a:cs typeface="Arial" panose="020B0604020202020204" pitchFamily="34" charset="0"/>
              </a:rPr>
              <a:t>Primary School Teacher’s Association of the Republic of Serbia</a:t>
            </a:r>
          </a:p>
          <a:p>
            <a:endParaRPr lang="en-US" dirty="0">
              <a:latin typeface="Arial" panose="020B0604020202020204" pitchFamily="34" charset="0"/>
              <a:cs typeface="Arial" panose="020B0604020202020204" pitchFamily="34" charset="0"/>
            </a:endParaRPr>
          </a:p>
        </p:txBody>
      </p:sp>
      <p:sp>
        <p:nvSpPr>
          <p:cNvPr id="3" name="Rectangle 2"/>
          <p:cNvSpPr/>
          <p:nvPr/>
        </p:nvSpPr>
        <p:spPr>
          <a:xfrm>
            <a:off x="749300" y="3009242"/>
            <a:ext cx="7302500" cy="923330"/>
          </a:xfrm>
          <a:prstGeom prst="rect">
            <a:avLst/>
          </a:prstGeom>
        </p:spPr>
        <p:txBody>
          <a:bodyPr wrap="square">
            <a:spAutoFit/>
          </a:bodyPr>
          <a:lstStyle/>
          <a:p>
            <a:r>
              <a:rPr lang="ru-RU" dirty="0"/>
              <a:t>Радови одабрани  за Зборник   </a:t>
            </a:r>
          </a:p>
          <a:p>
            <a:r>
              <a:rPr lang="ru-RU" dirty="0"/>
              <a:t>1.	Рад категодија: ВАННАСТАВНЕ АКТИВНОСТИ</a:t>
            </a:r>
          </a:p>
          <a:p>
            <a:r>
              <a:rPr lang="ru-RU" dirty="0"/>
              <a:t>„Сусрет светова 3“	Снежана Вељковић   ОШ «19. октобар» Маршић</a:t>
            </a:r>
          </a:p>
        </p:txBody>
      </p:sp>
      <p:sp>
        <p:nvSpPr>
          <p:cNvPr id="4" name="Rectangle 3"/>
          <p:cNvSpPr/>
          <p:nvPr/>
        </p:nvSpPr>
        <p:spPr>
          <a:xfrm>
            <a:off x="2870200" y="4421138"/>
            <a:ext cx="8966200" cy="2031325"/>
          </a:xfrm>
          <a:prstGeom prst="rect">
            <a:avLst/>
          </a:prstGeom>
        </p:spPr>
        <p:txBody>
          <a:bodyPr wrap="square">
            <a:spAutoFit/>
          </a:bodyPr>
          <a:lstStyle/>
          <a:p>
            <a:r>
              <a:rPr lang="sr-Cyrl-RS" dirty="0"/>
              <a:t>2.	Рад категодија: ПРОЈЕКТНА НАСТАВА</a:t>
            </a:r>
          </a:p>
          <a:p>
            <a:r>
              <a:rPr lang="sr-Cyrl-RS" dirty="0"/>
              <a:t>„Презентација пројектних активности у Д. Комарицама“</a:t>
            </a:r>
          </a:p>
          <a:p>
            <a:r>
              <a:rPr lang="sr-Cyrl-RS" dirty="0"/>
              <a:t>Снежана Вељковић, ОШ „19. октобар“ Маршић, Крагујевац</a:t>
            </a:r>
          </a:p>
          <a:p>
            <a:r>
              <a:rPr lang="sr-Cyrl-RS" dirty="0"/>
              <a:t>ТИМ: ОШ „Јоца Милосављевић“ Багрдан: Драганка Димитријевић, Ивана Дрецун, Зорица Јанковић, Весна Јанковић, Ивана Матић, Славица Јовановић, Јасмина Милојевић, Јелена Радисављевић, Бојан Матић</a:t>
            </a:r>
          </a:p>
          <a:p>
            <a:r>
              <a:rPr lang="sr-Cyrl-RS" dirty="0"/>
              <a:t>ОШ „19. октобар“ Маршић Марија Јаковљевић </a:t>
            </a:r>
          </a:p>
        </p:txBody>
      </p:sp>
      <p:sp>
        <p:nvSpPr>
          <p:cNvPr id="5" name="Rectangle 4"/>
          <p:cNvSpPr/>
          <p:nvPr/>
        </p:nvSpPr>
        <p:spPr>
          <a:xfrm>
            <a:off x="7990961" y="2173839"/>
            <a:ext cx="3375539" cy="369332"/>
          </a:xfrm>
          <a:prstGeom prst="rect">
            <a:avLst/>
          </a:prstGeom>
        </p:spPr>
        <p:txBody>
          <a:bodyPr wrap="none">
            <a:spAutoFit/>
          </a:bodyPr>
          <a:lstStyle/>
          <a:p>
            <a:r>
              <a:rPr lang="ru-RU" dirty="0"/>
              <a:t>Београд 28. новембар 2020. год.</a:t>
            </a:r>
            <a:endParaRPr lang="en-US" dirty="0"/>
          </a:p>
        </p:txBody>
      </p:sp>
      <p:pic>
        <p:nvPicPr>
          <p:cNvPr id="6" name="Picture 5"/>
          <p:cNvPicPr>
            <a:picLocks noChangeAspect="1"/>
          </p:cNvPicPr>
          <p:nvPr/>
        </p:nvPicPr>
        <p:blipFill>
          <a:blip r:embed="rId2"/>
          <a:stretch>
            <a:fillRect/>
          </a:stretch>
        </p:blipFill>
        <p:spPr>
          <a:xfrm>
            <a:off x="933832" y="1811433"/>
            <a:ext cx="780952" cy="733333"/>
          </a:xfrm>
          <a:prstGeom prst="rect">
            <a:avLst/>
          </a:prstGeom>
        </p:spPr>
      </p:pic>
      <p:pic>
        <p:nvPicPr>
          <p:cNvPr id="9" name="Picture 8"/>
          <p:cNvPicPr>
            <a:picLocks noChangeAspect="1"/>
          </p:cNvPicPr>
          <p:nvPr/>
        </p:nvPicPr>
        <p:blipFill>
          <a:blip r:embed="rId3"/>
          <a:stretch>
            <a:fillRect/>
          </a:stretch>
        </p:blipFill>
        <p:spPr>
          <a:xfrm>
            <a:off x="1899316" y="1811433"/>
            <a:ext cx="731738" cy="731738"/>
          </a:xfrm>
          <a:prstGeom prst="rect">
            <a:avLst/>
          </a:prstGeom>
        </p:spPr>
      </p:pic>
    </p:spTree>
    <p:extLst>
      <p:ext uri="{BB962C8B-B14F-4D97-AF65-F5344CB8AC3E}">
        <p14:creationId xmlns:p14="http://schemas.microsoft.com/office/powerpoint/2010/main" val="15227707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sp>
        <p:nvSpPr>
          <p:cNvPr id="2" name="TextBox 1"/>
          <p:cNvSpPr txBox="1"/>
          <p:nvPr/>
        </p:nvSpPr>
        <p:spPr>
          <a:xfrm>
            <a:off x="3452837" y="860669"/>
            <a:ext cx="5294270" cy="2308324"/>
          </a:xfrm>
          <a:prstGeom prst="rect">
            <a:avLst/>
          </a:prstGeom>
          <a:noFill/>
        </p:spPr>
        <p:txBody>
          <a:bodyPr wrap="none" rtlCol="0">
            <a:spAutoFit/>
          </a:bodyPr>
          <a:lstStyle/>
          <a:p>
            <a:r>
              <a:rPr lang="sr-Cyrl-RS" sz="7200" dirty="0" smtClean="0">
                <a:solidFill>
                  <a:srgbClr val="C00000"/>
                </a:solidFill>
                <a:latin typeface="Arial" panose="020B0604020202020204" pitchFamily="34" charset="0"/>
                <a:cs typeface="Arial" panose="020B0604020202020204" pitchFamily="34" charset="0"/>
              </a:rPr>
              <a:t>ХВАЛА  НА </a:t>
            </a:r>
          </a:p>
          <a:p>
            <a:r>
              <a:rPr lang="sr-Cyrl-RS" sz="7200" dirty="0" smtClean="0">
                <a:solidFill>
                  <a:srgbClr val="C00000"/>
                </a:solidFill>
                <a:latin typeface="Arial" panose="020B0604020202020204" pitchFamily="34" charset="0"/>
                <a:cs typeface="Arial" panose="020B0604020202020204" pitchFamily="34" charset="0"/>
              </a:rPr>
              <a:t>ПАЖЊИ !</a:t>
            </a:r>
            <a:endParaRPr lang="sr-Latn-RS" sz="7200"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3744321" y="4946524"/>
            <a:ext cx="3710824" cy="954107"/>
          </a:xfrm>
          <a:prstGeom prst="rect">
            <a:avLst/>
          </a:prstGeom>
        </p:spPr>
        <p:txBody>
          <a:bodyPr wrap="none">
            <a:spAutoFit/>
          </a:bodyPr>
          <a:lstStyle/>
          <a:p>
            <a:pPr algn="ctr"/>
            <a:r>
              <a:rPr lang="sr-Cyrl-RS" sz="1400" dirty="0" smtClean="0">
                <a:solidFill>
                  <a:srgbClr val="C00000"/>
                </a:solidFill>
                <a:latin typeface="Arial" panose="020B0604020202020204" pitchFamily="34" charset="0"/>
                <a:cs typeface="Arial" panose="020B0604020202020204" pitchFamily="34" charset="0"/>
              </a:rPr>
              <a:t>Презентаију урадила</a:t>
            </a:r>
          </a:p>
          <a:p>
            <a:pPr algn="ctr"/>
            <a:r>
              <a:rPr lang="sr-Cyrl-RS" sz="1400" dirty="0" smtClean="0">
                <a:solidFill>
                  <a:srgbClr val="C00000"/>
                </a:solidFill>
                <a:latin typeface="Arial" panose="020B0604020202020204" pitchFamily="34" charset="0"/>
                <a:cs typeface="Arial" panose="020B0604020202020204" pitchFamily="34" charset="0"/>
              </a:rPr>
              <a:t>Координатор </a:t>
            </a:r>
            <a:r>
              <a:rPr lang="sr-Cyrl-RS" sz="1400" dirty="0">
                <a:solidFill>
                  <a:srgbClr val="C00000"/>
                </a:solidFill>
                <a:latin typeface="Arial" panose="020B0604020202020204" pitchFamily="34" charset="0"/>
                <a:cs typeface="Arial" panose="020B0604020202020204" pitchFamily="34" charset="0"/>
              </a:rPr>
              <a:t>пројекта Снежана </a:t>
            </a:r>
            <a:r>
              <a:rPr lang="sr-Cyrl-RS" sz="1400" dirty="0" smtClean="0">
                <a:solidFill>
                  <a:srgbClr val="C00000"/>
                </a:solidFill>
                <a:latin typeface="Arial" panose="020B0604020202020204" pitchFamily="34" charset="0"/>
                <a:cs typeface="Arial" panose="020B0604020202020204" pitchFamily="34" charset="0"/>
              </a:rPr>
              <a:t>Вељковић</a:t>
            </a:r>
          </a:p>
          <a:p>
            <a:pPr algn="ctr"/>
            <a:endParaRPr lang="sr-Cyrl-RS" sz="1400" dirty="0">
              <a:solidFill>
                <a:srgbClr val="C00000"/>
              </a:solidFill>
              <a:latin typeface="Arial" panose="020B0604020202020204" pitchFamily="34" charset="0"/>
              <a:cs typeface="Arial" panose="020B0604020202020204" pitchFamily="34" charset="0"/>
            </a:endParaRPr>
          </a:p>
          <a:p>
            <a:pPr algn="ctr"/>
            <a:r>
              <a:rPr lang="sr-Latn-RS" sz="1400" dirty="0" smtClean="0">
                <a:solidFill>
                  <a:srgbClr val="C00000"/>
                </a:solidFill>
                <a:latin typeface="Arial" panose="020B0604020202020204" pitchFamily="34" charset="0"/>
                <a:cs typeface="Arial" panose="020B0604020202020204" pitchFamily="34" charset="0"/>
                <a:hlinkClick r:id="rId2"/>
              </a:rPr>
              <a:t>Sneki.jag@hotmail.com</a:t>
            </a:r>
            <a:r>
              <a:rPr lang="sr-Latn-RS" sz="1400" dirty="0" smtClean="0">
                <a:solidFill>
                  <a:srgbClr val="C00000"/>
                </a:solidFill>
                <a:latin typeface="Arial" panose="020B0604020202020204" pitchFamily="34" charset="0"/>
                <a:cs typeface="Arial" panose="020B0604020202020204" pitchFamily="34" charset="0"/>
              </a:rPr>
              <a:t>  </a:t>
            </a:r>
            <a:endParaRPr lang="sr-Cyrl-RS" sz="1400" dirty="0">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4001" y="1967092"/>
            <a:ext cx="3946552" cy="4511128"/>
          </a:xfrm>
          <a:prstGeom prst="rect">
            <a:avLst/>
          </a:prstGeom>
        </p:spPr>
      </p:pic>
    </p:spTree>
    <p:extLst>
      <p:ext uri="{BB962C8B-B14F-4D97-AF65-F5344CB8AC3E}">
        <p14:creationId xmlns:p14="http://schemas.microsoft.com/office/powerpoint/2010/main" val="27613277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path path="circle">
            <a:fillToRect t="100000" r="100000"/>
          </a:path>
        </a:gradFill>
        <a:effectLst/>
      </p:bgPr>
    </p:bg>
    <p:spTree>
      <p:nvGrpSpPr>
        <p:cNvPr id="1" name=""/>
        <p:cNvGrpSpPr/>
        <p:nvPr/>
      </p:nvGrpSpPr>
      <p:grpSpPr>
        <a:xfrm>
          <a:off x="0" y="0"/>
          <a:ext cx="0" cy="0"/>
          <a:chOff x="0" y="0"/>
          <a:chExt cx="0" cy="0"/>
        </a:xfrm>
      </p:grpSpPr>
      <p:sp>
        <p:nvSpPr>
          <p:cNvPr id="2" name="Rectangle 1"/>
          <p:cNvSpPr/>
          <p:nvPr/>
        </p:nvSpPr>
        <p:spPr>
          <a:xfrm>
            <a:off x="3920197" y="439505"/>
            <a:ext cx="5266006" cy="369332"/>
          </a:xfrm>
          <a:prstGeom prst="rect">
            <a:avLst/>
          </a:prstGeom>
        </p:spPr>
        <p:txBody>
          <a:bodyPr wrap="square">
            <a:spAutoFit/>
          </a:bodyPr>
          <a:lstStyle/>
          <a:p>
            <a:r>
              <a:rPr lang="sr-Cyrl-RS" b="1" dirty="0" smtClean="0">
                <a:solidFill>
                  <a:srgbClr val="002060"/>
                </a:solidFill>
                <a:latin typeface="Arial" panose="020B0604020202020204" pitchFamily="34" charset="0"/>
                <a:cs typeface="Arial" panose="020B0604020202020204" pitchFamily="34" charset="0"/>
              </a:rPr>
              <a:t>АКТИВНОСТИ </a:t>
            </a:r>
            <a:r>
              <a:rPr lang="sr-Latn-RS" b="1" dirty="0" smtClean="0">
                <a:solidFill>
                  <a:srgbClr val="002060"/>
                </a:solidFill>
                <a:latin typeface="Arial" panose="020B0604020202020204" pitchFamily="34" charset="0"/>
                <a:cs typeface="Arial" panose="020B0604020202020204" pitchFamily="34" charset="0"/>
              </a:rPr>
              <a:t>  </a:t>
            </a:r>
            <a:r>
              <a:rPr lang="sr-Cyrl-RS" b="1" dirty="0" smtClean="0">
                <a:solidFill>
                  <a:srgbClr val="002060"/>
                </a:solidFill>
                <a:latin typeface="Arial" panose="020B0604020202020204" pitchFamily="34" charset="0"/>
                <a:cs typeface="Arial" panose="020B0604020202020204" pitchFamily="34" charset="0"/>
              </a:rPr>
              <a:t>ОСТАЛИХ </a:t>
            </a:r>
            <a:r>
              <a:rPr lang="sr-Latn-RS" b="1" dirty="0" smtClean="0">
                <a:solidFill>
                  <a:srgbClr val="002060"/>
                </a:solidFill>
                <a:latin typeface="Arial" panose="020B0604020202020204" pitchFamily="34" charset="0"/>
                <a:cs typeface="Arial" panose="020B0604020202020204" pitchFamily="34" charset="0"/>
              </a:rPr>
              <a:t> </a:t>
            </a:r>
            <a:r>
              <a:rPr lang="sr-Cyrl-RS" b="1" dirty="0" smtClean="0">
                <a:solidFill>
                  <a:srgbClr val="002060"/>
                </a:solidFill>
                <a:latin typeface="Arial" panose="020B0604020202020204" pitchFamily="34" charset="0"/>
                <a:cs typeface="Arial" panose="020B0604020202020204" pitchFamily="34" charset="0"/>
              </a:rPr>
              <a:t>УЧЕСНИКА</a:t>
            </a:r>
            <a:endParaRPr lang="sr-Cyrl-RS" b="1" dirty="0">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895643" y="1097507"/>
            <a:ext cx="8726658" cy="2314544"/>
          </a:xfrm>
          <a:prstGeom prst="rect">
            <a:avLst/>
          </a:prstGeom>
        </p:spPr>
        <p:txBody>
          <a:bodyPr wrap="square">
            <a:spAutoFit/>
          </a:bodyPr>
          <a:lstStyle/>
          <a:p>
            <a:pPr marL="285750" indent="-285750">
              <a:lnSpc>
                <a:spcPct val="150000"/>
              </a:lnSpc>
              <a:buFont typeface="Wingdings" panose="05000000000000000000" pitchFamily="2" charset="2"/>
              <a:buChar char="v"/>
            </a:pPr>
            <a:r>
              <a:rPr lang="sr-Cyrl-RS" sz="1400" b="1" dirty="0" smtClean="0">
                <a:solidFill>
                  <a:srgbClr val="002060"/>
                </a:solidFill>
                <a:latin typeface="Arial" panose="020B0604020202020204" pitchFamily="34" charset="0"/>
                <a:cs typeface="Arial" panose="020B0604020202020204" pitchFamily="34" charset="0"/>
              </a:rPr>
              <a:t>Разговор са: ученицима, родитељима и позваним стручњацима;  </a:t>
            </a:r>
          </a:p>
          <a:p>
            <a:pPr marL="285750" indent="-285750">
              <a:lnSpc>
                <a:spcPct val="150000"/>
              </a:lnSpc>
              <a:buFont typeface="Wingdings" panose="05000000000000000000" pitchFamily="2" charset="2"/>
              <a:buChar char="v"/>
            </a:pPr>
            <a:r>
              <a:rPr lang="sr-Cyrl-RS" sz="1400" b="1" dirty="0" smtClean="0">
                <a:solidFill>
                  <a:srgbClr val="002060"/>
                </a:solidFill>
                <a:latin typeface="Arial" panose="020B0604020202020204" pitchFamily="34" charset="0"/>
                <a:cs typeface="Arial" panose="020B0604020202020204" pitchFamily="34" charset="0"/>
              </a:rPr>
              <a:t>Помоћ при прикупљању материјала кроз пружање потребних информација;</a:t>
            </a:r>
          </a:p>
          <a:p>
            <a:pPr marL="285750" indent="-285750">
              <a:lnSpc>
                <a:spcPct val="150000"/>
              </a:lnSpc>
              <a:buFont typeface="Wingdings" panose="05000000000000000000" pitchFamily="2" charset="2"/>
              <a:buChar char="v"/>
            </a:pPr>
            <a:r>
              <a:rPr lang="sr-Cyrl-RS" sz="1400" b="1" dirty="0" smtClean="0">
                <a:solidFill>
                  <a:srgbClr val="002060"/>
                </a:solidFill>
                <a:latin typeface="Arial" panose="020B0604020202020204" pitchFamily="34" charset="0"/>
                <a:cs typeface="Arial" panose="020B0604020202020204" pitchFamily="34" charset="0"/>
              </a:rPr>
              <a:t>Учествовање у радионичарском делу;</a:t>
            </a:r>
          </a:p>
          <a:p>
            <a:pPr marL="285750" indent="-285750">
              <a:lnSpc>
                <a:spcPct val="150000"/>
              </a:lnSpc>
              <a:buFont typeface="Wingdings" panose="05000000000000000000" pitchFamily="2" charset="2"/>
              <a:buChar char="v"/>
            </a:pPr>
            <a:r>
              <a:rPr lang="sr-Cyrl-RS" sz="1400" b="1" dirty="0" smtClean="0">
                <a:solidFill>
                  <a:srgbClr val="002060"/>
                </a:solidFill>
                <a:latin typeface="Arial" panose="020B0604020202020204" pitchFamily="34" charset="0"/>
                <a:cs typeface="Arial" panose="020B0604020202020204" pitchFamily="34" charset="0"/>
              </a:rPr>
              <a:t>Коришћење ИКТ – дигиталних учионица (скајп);</a:t>
            </a:r>
          </a:p>
          <a:p>
            <a:pPr marL="285750" indent="-285750">
              <a:lnSpc>
                <a:spcPct val="150000"/>
              </a:lnSpc>
              <a:buFont typeface="Wingdings" panose="05000000000000000000" pitchFamily="2" charset="2"/>
              <a:buChar char="v"/>
            </a:pPr>
            <a:r>
              <a:rPr lang="sr-Cyrl-RS" sz="1400" b="1" dirty="0" smtClean="0">
                <a:solidFill>
                  <a:srgbClr val="002060"/>
                </a:solidFill>
                <a:latin typeface="Arial" panose="020B0604020202020204" pitchFamily="34" charset="0"/>
                <a:cs typeface="Arial" panose="020B0604020202020204" pitchFamily="34" charset="0"/>
              </a:rPr>
              <a:t>Превоз ученика;</a:t>
            </a:r>
          </a:p>
          <a:p>
            <a:pPr marL="285750" indent="-285750">
              <a:lnSpc>
                <a:spcPct val="150000"/>
              </a:lnSpc>
              <a:buFont typeface="Wingdings" panose="05000000000000000000" pitchFamily="2" charset="2"/>
              <a:buChar char="v"/>
            </a:pPr>
            <a:r>
              <a:rPr lang="sr-Cyrl-RS" sz="1400" b="1" dirty="0" smtClean="0">
                <a:solidFill>
                  <a:srgbClr val="002060"/>
                </a:solidFill>
                <a:latin typeface="Arial" panose="020B0604020202020204" pitchFamily="34" charset="0"/>
                <a:cs typeface="Arial" panose="020B0604020202020204" pitchFamily="34" charset="0"/>
              </a:rPr>
              <a:t>Евалуација одржаних  пројектних активности;</a:t>
            </a:r>
          </a:p>
          <a:p>
            <a:pPr marL="285750" indent="-285750">
              <a:lnSpc>
                <a:spcPct val="150000"/>
              </a:lnSpc>
              <a:buFont typeface="Wingdings" panose="05000000000000000000" pitchFamily="2" charset="2"/>
              <a:buChar char="v"/>
            </a:pPr>
            <a:r>
              <a:rPr lang="sr-Cyrl-RS" sz="1400" b="1" dirty="0" smtClean="0">
                <a:solidFill>
                  <a:srgbClr val="002060"/>
                </a:solidFill>
                <a:latin typeface="Arial" panose="020B0604020202020204" pitchFamily="34" charset="0"/>
                <a:cs typeface="Arial" panose="020B0604020202020204" pitchFamily="34" charset="0"/>
              </a:rPr>
              <a:t>Преузимање:  похвала, захвалица, објава у медијима и сл.</a:t>
            </a:r>
            <a:endParaRPr lang="sr-Latn-RS" sz="1400" b="1" dirty="0">
              <a:solidFill>
                <a:srgbClr val="002060"/>
              </a:solidFill>
              <a:latin typeface="Arial" panose="020B0604020202020204" pitchFamily="34" charset="0"/>
              <a:cs typeface="Arial" panose="020B0604020202020204" pitchFamily="34" charset="0"/>
            </a:endParaRPr>
          </a:p>
        </p:txBody>
      </p:sp>
      <p:sp>
        <p:nvSpPr>
          <p:cNvPr id="4" name="Rectangle 3"/>
          <p:cNvSpPr/>
          <p:nvPr/>
        </p:nvSpPr>
        <p:spPr>
          <a:xfrm>
            <a:off x="895643" y="3694501"/>
            <a:ext cx="1240276" cy="307777"/>
          </a:xfrm>
          <a:prstGeom prst="rect">
            <a:avLst/>
          </a:prstGeom>
        </p:spPr>
        <p:txBody>
          <a:bodyPr wrap="none">
            <a:spAutoFit/>
          </a:bodyPr>
          <a:lstStyle/>
          <a:p>
            <a:r>
              <a:rPr lang="sr-Cyrl-RS" sz="1400" b="1" dirty="0" smtClean="0">
                <a:solidFill>
                  <a:srgbClr val="FFC000"/>
                </a:solidFill>
                <a:latin typeface="Arial" panose="020B0604020202020204" pitchFamily="34" charset="0"/>
                <a:cs typeface="Arial" panose="020B0604020202020204" pitchFamily="34" charset="0"/>
              </a:rPr>
              <a:t>НАПОМЕНА</a:t>
            </a:r>
            <a:endParaRPr lang="sr-Latn-RS" sz="1400" b="1" dirty="0">
              <a:solidFill>
                <a:srgbClr val="FFC000"/>
              </a:solidFill>
              <a:latin typeface="Arial" panose="020B0604020202020204" pitchFamily="34" charset="0"/>
              <a:cs typeface="Arial" panose="020B0604020202020204" pitchFamily="34" charset="0"/>
            </a:endParaRPr>
          </a:p>
        </p:txBody>
      </p:sp>
      <p:sp>
        <p:nvSpPr>
          <p:cNvPr id="5" name="Rectangle 4"/>
          <p:cNvSpPr/>
          <p:nvPr/>
        </p:nvSpPr>
        <p:spPr>
          <a:xfrm>
            <a:off x="546100" y="4250848"/>
            <a:ext cx="10947205" cy="1668214"/>
          </a:xfrm>
          <a:prstGeom prst="rect">
            <a:avLst/>
          </a:prstGeom>
        </p:spPr>
        <p:txBody>
          <a:bodyPr wrap="square">
            <a:spAutoFit/>
          </a:bodyPr>
          <a:lstStyle/>
          <a:p>
            <a:pPr>
              <a:lnSpc>
                <a:spcPct val="150000"/>
              </a:lnSpc>
            </a:pPr>
            <a:r>
              <a:rPr lang="sr-Cyrl-RS" sz="1400" b="1" dirty="0" smtClean="0">
                <a:solidFill>
                  <a:srgbClr val="FFC000"/>
                </a:solidFill>
                <a:latin typeface="Arial" panose="020B0604020202020204" pitchFamily="34" charset="0"/>
                <a:cs typeface="Arial" panose="020B0604020202020204" pitchFamily="34" charset="0"/>
              </a:rPr>
              <a:t> Истраживање и промовисање наука које нису део образовног система.</a:t>
            </a:r>
          </a:p>
          <a:p>
            <a:pPr>
              <a:lnSpc>
                <a:spcPct val="150000"/>
              </a:lnSpc>
            </a:pPr>
            <a:r>
              <a:rPr lang="sr-Cyrl-RS" sz="1400" b="1" dirty="0" smtClean="0">
                <a:solidFill>
                  <a:srgbClr val="FFC000"/>
                </a:solidFill>
                <a:latin typeface="Arial" panose="020B0604020202020204" pitchFamily="34" charset="0"/>
                <a:cs typeface="Arial" panose="020B0604020202020204" pitchFamily="34" charset="0"/>
              </a:rPr>
              <a:t> Јачање компетенција: комуникације, толеранције  учесника, усавршавање употребе страних језика (Енглеског језика, Руског језика, језика на који је пронађена информација или видео материјал).</a:t>
            </a:r>
          </a:p>
          <a:p>
            <a:pPr>
              <a:lnSpc>
                <a:spcPct val="150000"/>
              </a:lnSpc>
            </a:pPr>
            <a:r>
              <a:rPr lang="sr-Cyrl-RS" sz="1400" b="1" dirty="0" smtClean="0">
                <a:solidFill>
                  <a:srgbClr val="FFC000"/>
                </a:solidFill>
                <a:latin typeface="Arial" panose="020B0604020202020204" pitchFamily="34" charset="0"/>
                <a:cs typeface="Arial" panose="020B0604020202020204" pitchFamily="34" charset="0"/>
              </a:rPr>
              <a:t> Подстицање укључивања и развоја свих когнитивних могућности ученика (укључивање свих нивоа ученика).</a:t>
            </a:r>
          </a:p>
          <a:p>
            <a:pPr>
              <a:lnSpc>
                <a:spcPct val="150000"/>
              </a:lnSpc>
            </a:pPr>
            <a:r>
              <a:rPr lang="sr-Cyrl-RS" sz="1400" b="1" dirty="0" smtClean="0">
                <a:solidFill>
                  <a:srgbClr val="FFC000"/>
                </a:solidFill>
                <a:latin typeface="Arial" panose="020B0604020202020204" pitchFamily="34" charset="0"/>
                <a:cs typeface="Arial" panose="020B0604020202020204" pitchFamily="34" charset="0"/>
              </a:rPr>
              <a:t> Промоција најновијих тренутних научних достигнућа. </a:t>
            </a:r>
            <a:endParaRPr lang="sr-Latn-RS" sz="1400" b="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25330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6702</Words>
  <Application>Microsoft Office PowerPoint</Application>
  <PresentationFormat>Widescreen</PresentationFormat>
  <Paragraphs>896</Paragraphs>
  <Slides>89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89</vt:i4>
      </vt:variant>
    </vt:vector>
  </HeadingPairs>
  <TitlesOfParts>
    <vt:vector size="94"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Snezana Veljkovic</dc:creator>
  <cp:lastModifiedBy>Samsung</cp:lastModifiedBy>
  <cp:revision>118</cp:revision>
  <dcterms:created xsi:type="dcterms:W3CDTF">2019-11-23T21:21:57Z</dcterms:created>
  <dcterms:modified xsi:type="dcterms:W3CDTF">2021-04-12T14:45:51Z</dcterms:modified>
</cp:coreProperties>
</file>