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85" r:id="rId3"/>
    <p:sldId id="260" r:id="rId4"/>
    <p:sldId id="286" r:id="rId5"/>
    <p:sldId id="263" r:id="rId6"/>
    <p:sldId id="274" r:id="rId7"/>
    <p:sldId id="288" r:id="rId8"/>
    <p:sldId id="275" r:id="rId9"/>
    <p:sldId id="271" r:id="rId10"/>
    <p:sldId id="278" r:id="rId11"/>
    <p:sldId id="279" r:id="rId12"/>
    <p:sldId id="281" r:id="rId13"/>
    <p:sldId id="291" r:id="rId14"/>
    <p:sldId id="280" r:id="rId15"/>
    <p:sldId id="292" r:id="rId16"/>
    <p:sldId id="294" r:id="rId17"/>
    <p:sldId id="295" r:id="rId18"/>
    <p:sldId id="289" r:id="rId19"/>
    <p:sldId id="303" r:id="rId20"/>
    <p:sldId id="282" r:id="rId21"/>
    <p:sldId id="301" r:id="rId22"/>
    <p:sldId id="300" r:id="rId23"/>
    <p:sldId id="299" r:id="rId24"/>
    <p:sldId id="298" r:id="rId25"/>
    <p:sldId id="296" r:id="rId26"/>
    <p:sldId id="290" r:id="rId27"/>
    <p:sldId id="302" r:id="rId28"/>
    <p:sldId id="272" r:id="rId29"/>
    <p:sldId id="283" r:id="rId30"/>
    <p:sldId id="304" r:id="rId31"/>
    <p:sldId id="284" r:id="rId32"/>
    <p:sldId id="266" r:id="rId33"/>
    <p:sldId id="276" r:id="rId34"/>
    <p:sldId id="268" r:id="rId35"/>
    <p:sldId id="26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15" autoAdjust="0"/>
    <p:restoredTop sz="94660"/>
  </p:normalViewPr>
  <p:slideViewPr>
    <p:cSldViewPr>
      <p:cViewPr varScale="1">
        <p:scale>
          <a:sx n="69" d="100"/>
          <a:sy n="69" d="100"/>
        </p:scale>
        <p:origin x="-139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Наслов слајда">
    <p:spTree>
      <p:nvGrpSpPr>
        <p:cNvPr id="1" name=""/>
        <p:cNvGrpSpPr/>
        <p:nvPr/>
      </p:nvGrpSpPr>
      <p:grpSpPr>
        <a:xfrm>
          <a:off x="0" y="0"/>
          <a:ext cx="0" cy="0"/>
          <a:chOff x="0" y="0"/>
          <a:chExt cx="0" cy="0"/>
        </a:xfrm>
      </p:grpSpPr>
      <p:sp>
        <p:nvSpPr>
          <p:cNvPr id="8" name="Наслов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sr-Cyrl-CS" smtClean="0"/>
              <a:t>Кликните и уредите наслов мастерa</a:t>
            </a:r>
            <a:endParaRPr kumimoji="0" lang="en-US"/>
          </a:p>
        </p:txBody>
      </p:sp>
      <p:sp>
        <p:nvSpPr>
          <p:cNvPr id="28" name="Чувар места за датум 27"/>
          <p:cNvSpPr>
            <a:spLocks noGrp="1"/>
          </p:cNvSpPr>
          <p:nvPr>
            <p:ph type="dt" sz="half" idx="10"/>
          </p:nvPr>
        </p:nvSpPr>
        <p:spPr/>
        <p:txBody>
          <a:bodyPr/>
          <a:lstStyle/>
          <a:p>
            <a:fld id="{0F5267A1-9114-4C01-9920-75135DF4FF11}" type="datetimeFigureOut">
              <a:rPr lang="en-US" smtClean="0"/>
              <a:pPr/>
              <a:t>4/21/2021</a:t>
            </a:fld>
            <a:endParaRPr lang="en-US"/>
          </a:p>
        </p:txBody>
      </p:sp>
      <p:sp>
        <p:nvSpPr>
          <p:cNvPr id="17" name="Чувар места за подножје 16"/>
          <p:cNvSpPr>
            <a:spLocks noGrp="1"/>
          </p:cNvSpPr>
          <p:nvPr>
            <p:ph type="ftr" sz="quarter" idx="11"/>
          </p:nvPr>
        </p:nvSpPr>
        <p:spPr/>
        <p:txBody>
          <a:bodyPr/>
          <a:lstStyle/>
          <a:p>
            <a:endParaRPr lang="en-US"/>
          </a:p>
        </p:txBody>
      </p:sp>
      <p:sp>
        <p:nvSpPr>
          <p:cNvPr id="29" name="Чувар места за број слајда 28"/>
          <p:cNvSpPr>
            <a:spLocks noGrp="1"/>
          </p:cNvSpPr>
          <p:nvPr>
            <p:ph type="sldNum" sz="quarter" idx="12"/>
          </p:nvPr>
        </p:nvSpPr>
        <p:spPr/>
        <p:txBody>
          <a:bodyPr/>
          <a:lstStyle/>
          <a:p>
            <a:fld id="{94581B24-E528-49AE-9B30-EC582662FB0A}" type="slidenum">
              <a:rPr lang="en-US" smtClean="0"/>
              <a:pPr/>
              <a:t>‹#›</a:t>
            </a:fld>
            <a:endParaRPr lang="en-US"/>
          </a:p>
        </p:txBody>
      </p:sp>
      <p:sp>
        <p:nvSpPr>
          <p:cNvPr id="9" name="Поднаслов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r-Cyrl-CS" smtClean="0"/>
              <a:t>Кликните и уредите стил поднаслова мастера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слов и вертикални текст">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kumimoji="0" lang="sr-Cyrl-CS" smtClean="0"/>
              <a:t>Кликните и уредите наслов мастерa</a:t>
            </a:r>
            <a:endParaRPr kumimoji="0" lang="en-US"/>
          </a:p>
        </p:txBody>
      </p:sp>
      <p:sp>
        <p:nvSpPr>
          <p:cNvPr id="3" name="Чувар места за вертикални текст 2"/>
          <p:cNvSpPr>
            <a:spLocks noGrp="1"/>
          </p:cNvSpPr>
          <p:nvPr>
            <p:ph type="body" orient="vert" idx="1"/>
          </p:nvPr>
        </p:nvSpPr>
        <p:spPr/>
        <p:txBody>
          <a:bodyPr vert="eaVer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0F5267A1-9114-4C01-9920-75135DF4FF11}" type="datetimeFigureOut">
              <a:rPr lang="en-US" smtClean="0"/>
              <a:pPr/>
              <a:t>4/21/2021</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и наслов и текст">
    <p:spTree>
      <p:nvGrpSpPr>
        <p:cNvPr id="1" name=""/>
        <p:cNvGrpSpPr/>
        <p:nvPr/>
      </p:nvGrpSpPr>
      <p:grpSpPr>
        <a:xfrm>
          <a:off x="0" y="0"/>
          <a:ext cx="0" cy="0"/>
          <a:chOff x="0" y="0"/>
          <a:chExt cx="0" cy="0"/>
        </a:xfrm>
      </p:grpSpPr>
      <p:sp>
        <p:nvSpPr>
          <p:cNvPr id="2" name="Вертикални наслов 1"/>
          <p:cNvSpPr>
            <a:spLocks noGrp="1"/>
          </p:cNvSpPr>
          <p:nvPr>
            <p:ph type="title" orient="vert"/>
          </p:nvPr>
        </p:nvSpPr>
        <p:spPr>
          <a:xfrm>
            <a:off x="6629400" y="274638"/>
            <a:ext cx="2057400" cy="5851525"/>
          </a:xfrm>
        </p:spPr>
        <p:txBody>
          <a:bodyPr vert="eaVert"/>
          <a:lstStyle/>
          <a:p>
            <a:r>
              <a:rPr kumimoji="0" lang="sr-Cyrl-CS" smtClean="0"/>
              <a:t>Кликните и уредите наслов мастерa</a:t>
            </a:r>
            <a:endParaRPr kumimoji="0" lang="en-US"/>
          </a:p>
        </p:txBody>
      </p:sp>
      <p:sp>
        <p:nvSpPr>
          <p:cNvPr id="3" name="Чувар места за вертикални текст 2"/>
          <p:cNvSpPr>
            <a:spLocks noGrp="1"/>
          </p:cNvSpPr>
          <p:nvPr>
            <p:ph type="body" orient="vert" idx="1"/>
          </p:nvPr>
        </p:nvSpPr>
        <p:spPr>
          <a:xfrm>
            <a:off x="457200" y="274638"/>
            <a:ext cx="6019800" cy="5851525"/>
          </a:xfrm>
        </p:spPr>
        <p:txBody>
          <a:bodyPr vert="eaVert"/>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0F5267A1-9114-4C01-9920-75135DF4FF11}" type="datetimeFigureOut">
              <a:rPr lang="en-US" smtClean="0"/>
              <a:pPr/>
              <a:t>4/21/2021</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слов и садржај">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kumimoji="0" lang="sr-Cyrl-CS" smtClean="0"/>
              <a:t>Кликните и уредите наслов мастерa</a:t>
            </a:r>
            <a:endParaRPr kumimoji="0" lang="en-US"/>
          </a:p>
        </p:txBody>
      </p:sp>
      <p:sp>
        <p:nvSpPr>
          <p:cNvPr id="3" name="Чувар места за садржај 2"/>
          <p:cNvSpPr>
            <a:spLocks noGrp="1"/>
          </p:cNvSpPr>
          <p:nvPr>
            <p:ph idx="1"/>
          </p:nvPr>
        </p:nvSpPr>
        <p:spPr/>
        <p:txBody>
          <a:body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датум 3"/>
          <p:cNvSpPr>
            <a:spLocks noGrp="1"/>
          </p:cNvSpPr>
          <p:nvPr>
            <p:ph type="dt" sz="half" idx="10"/>
          </p:nvPr>
        </p:nvSpPr>
        <p:spPr/>
        <p:txBody>
          <a:bodyPr/>
          <a:lstStyle/>
          <a:p>
            <a:fld id="{0F5267A1-9114-4C01-9920-75135DF4FF11}" type="datetimeFigureOut">
              <a:rPr lang="en-US" smtClean="0"/>
              <a:pPr/>
              <a:t>4/21/2021</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ље одељка">
    <p:bg>
      <p:bgRef idx="1003">
        <a:schemeClr val="bg2"/>
      </p:bgRef>
    </p:bg>
    <p:spTree>
      <p:nvGrpSpPr>
        <p:cNvPr id="1" name=""/>
        <p:cNvGrpSpPr/>
        <p:nvPr/>
      </p:nvGrpSpPr>
      <p:grpSpPr>
        <a:xfrm>
          <a:off x="0" y="0"/>
          <a:ext cx="0" cy="0"/>
          <a:chOff x="0" y="0"/>
          <a:chExt cx="0" cy="0"/>
        </a:xfrm>
      </p:grpSpPr>
      <p:sp>
        <p:nvSpPr>
          <p:cNvPr id="2" name="Наслов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sr-Cyrl-CS" smtClean="0"/>
              <a:t>Кликните и уредите наслов мастерa</a:t>
            </a:r>
            <a:endParaRPr kumimoji="0" lang="en-US"/>
          </a:p>
        </p:txBody>
      </p:sp>
      <p:sp>
        <p:nvSpPr>
          <p:cNvPr id="3" name="Чувар места за 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r-Cyrl-CS" smtClean="0"/>
              <a:t>Кликните и уредите стилове текста мастера</a:t>
            </a:r>
          </a:p>
        </p:txBody>
      </p:sp>
      <p:sp>
        <p:nvSpPr>
          <p:cNvPr id="4" name="Чувар места за датум 3"/>
          <p:cNvSpPr>
            <a:spLocks noGrp="1"/>
          </p:cNvSpPr>
          <p:nvPr>
            <p:ph type="dt" sz="half" idx="10"/>
          </p:nvPr>
        </p:nvSpPr>
        <p:spPr/>
        <p:txBody>
          <a:bodyPr/>
          <a:lstStyle/>
          <a:p>
            <a:fld id="{0F5267A1-9114-4C01-9920-75135DF4FF11}" type="datetimeFigureOut">
              <a:rPr lang="en-US" smtClean="0"/>
              <a:pPr/>
              <a:t>4/21/2021</a:t>
            </a:fld>
            <a:endParaRPr lang="en-US"/>
          </a:p>
        </p:txBody>
      </p:sp>
      <p:sp>
        <p:nvSpPr>
          <p:cNvPr id="5" name="Чувар места за подножје 4"/>
          <p:cNvSpPr>
            <a:spLocks noGrp="1"/>
          </p:cNvSpPr>
          <p:nvPr>
            <p:ph type="ftr" sz="quarter" idx="11"/>
          </p:nvPr>
        </p:nvSpPr>
        <p:spPr/>
        <p:txBody>
          <a:bodyPr/>
          <a:lstStyle/>
          <a:p>
            <a:endParaRPr lang="en-US"/>
          </a:p>
        </p:txBody>
      </p:sp>
      <p:sp>
        <p:nvSpPr>
          <p:cNvPr id="6" name="Чувар места за број слајда 5"/>
          <p:cNvSpPr>
            <a:spLocks noGrp="1"/>
          </p:cNvSpPr>
          <p:nvPr>
            <p:ph type="sldNum" sz="quarter" idx="12"/>
          </p:nvPr>
        </p:nvSpPr>
        <p:spPr>
          <a:xfrm>
            <a:off x="7924800" y="6416675"/>
            <a:ext cx="762000" cy="365125"/>
          </a:xfrm>
        </p:spPr>
        <p:txBody>
          <a:bodyPr/>
          <a:lstStyle/>
          <a:p>
            <a:fld id="{94581B24-E528-49AE-9B30-EC582662FB0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садржаја">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kumimoji="0" lang="sr-Cyrl-CS" smtClean="0"/>
              <a:t>Кликните и уредите наслов мастерa</a:t>
            </a:r>
            <a:endParaRPr kumimoji="0" lang="en-US"/>
          </a:p>
        </p:txBody>
      </p:sp>
      <p:sp>
        <p:nvSpPr>
          <p:cNvPr id="3" name="Чувар места за садржај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4" name="Чувар места за садржај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5" name="Чувар места за датум 4"/>
          <p:cNvSpPr>
            <a:spLocks noGrp="1"/>
          </p:cNvSpPr>
          <p:nvPr>
            <p:ph type="dt" sz="half" idx="10"/>
          </p:nvPr>
        </p:nvSpPr>
        <p:spPr/>
        <p:txBody>
          <a:bodyPr/>
          <a:lstStyle/>
          <a:p>
            <a:fld id="{0F5267A1-9114-4C01-9920-75135DF4FF11}" type="datetimeFigureOut">
              <a:rPr lang="en-US" smtClean="0"/>
              <a:pPr/>
              <a:t>4/21/2021</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еђење">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3050"/>
            <a:ext cx="8229600" cy="1143000"/>
          </a:xfrm>
        </p:spPr>
        <p:txBody>
          <a:bodyPr anchor="ctr"/>
          <a:lstStyle>
            <a:lvl1pPr>
              <a:defRPr/>
            </a:lvl1pPr>
          </a:lstStyle>
          <a:p>
            <a:r>
              <a:rPr kumimoji="0" lang="sr-Cyrl-CS" smtClean="0"/>
              <a:t>Кликните и уредите наслов мастерa</a:t>
            </a:r>
            <a:endParaRPr kumimoji="0" lang="en-US"/>
          </a:p>
        </p:txBody>
      </p:sp>
      <p:sp>
        <p:nvSpPr>
          <p:cNvPr id="3" name="Чувар места за 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r-Cyrl-CS" smtClean="0"/>
              <a:t>Кликните и уредите стилове текста мастера</a:t>
            </a:r>
          </a:p>
        </p:txBody>
      </p:sp>
      <p:sp>
        <p:nvSpPr>
          <p:cNvPr id="4" name="Чувар места за 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r-Cyrl-CS" smtClean="0"/>
              <a:t>Кликните и уредите стилове текста мастера</a:t>
            </a:r>
          </a:p>
        </p:txBody>
      </p:sp>
      <p:sp>
        <p:nvSpPr>
          <p:cNvPr id="5" name="Чувар места за садржај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6" name="Чувар места за садржај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7" name="Чувар места за датум 6"/>
          <p:cNvSpPr>
            <a:spLocks noGrp="1"/>
          </p:cNvSpPr>
          <p:nvPr>
            <p:ph type="dt" sz="half" idx="10"/>
          </p:nvPr>
        </p:nvSpPr>
        <p:spPr/>
        <p:txBody>
          <a:bodyPr/>
          <a:lstStyle/>
          <a:p>
            <a:fld id="{0F5267A1-9114-4C01-9920-75135DF4FF11}" type="datetimeFigureOut">
              <a:rPr lang="en-US" smtClean="0"/>
              <a:pPr/>
              <a:t>4/21/2021</a:t>
            </a:fld>
            <a:endParaRPr lang="en-US"/>
          </a:p>
        </p:txBody>
      </p:sp>
      <p:sp>
        <p:nvSpPr>
          <p:cNvPr id="8" name="Чувар места за подножје 7"/>
          <p:cNvSpPr>
            <a:spLocks noGrp="1"/>
          </p:cNvSpPr>
          <p:nvPr>
            <p:ph type="ftr" sz="quarter" idx="11"/>
          </p:nvPr>
        </p:nvSpPr>
        <p:spPr/>
        <p:txBody>
          <a:bodyPr/>
          <a:lstStyle/>
          <a:p>
            <a:endParaRPr lang="en-US"/>
          </a:p>
        </p:txBody>
      </p:sp>
      <p:sp>
        <p:nvSpPr>
          <p:cNvPr id="9" name="Чувар места за број слајда 8"/>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наслов">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lstStyle/>
          <a:p>
            <a:r>
              <a:rPr kumimoji="0" lang="sr-Cyrl-CS" smtClean="0"/>
              <a:t>Кликните и уредите наслов мастерa</a:t>
            </a:r>
            <a:endParaRPr kumimoji="0" lang="en-US"/>
          </a:p>
        </p:txBody>
      </p:sp>
      <p:sp>
        <p:nvSpPr>
          <p:cNvPr id="3" name="Чувар места за датум 2"/>
          <p:cNvSpPr>
            <a:spLocks noGrp="1"/>
          </p:cNvSpPr>
          <p:nvPr>
            <p:ph type="dt" sz="half" idx="10"/>
          </p:nvPr>
        </p:nvSpPr>
        <p:spPr/>
        <p:txBody>
          <a:bodyPr/>
          <a:lstStyle/>
          <a:p>
            <a:fld id="{0F5267A1-9114-4C01-9920-75135DF4FF11}" type="datetimeFigureOut">
              <a:rPr lang="en-US" smtClean="0"/>
              <a:pPr/>
              <a:t>4/21/2021</a:t>
            </a:fld>
            <a:endParaRPr lang="en-US"/>
          </a:p>
        </p:txBody>
      </p:sp>
      <p:sp>
        <p:nvSpPr>
          <p:cNvPr id="4" name="Чувар места за подножје 3"/>
          <p:cNvSpPr>
            <a:spLocks noGrp="1"/>
          </p:cNvSpPr>
          <p:nvPr>
            <p:ph type="ftr" sz="quarter" idx="11"/>
          </p:nvPr>
        </p:nvSpPr>
        <p:spPr/>
        <p:txBody>
          <a:bodyPr/>
          <a:lstStyle/>
          <a:p>
            <a:endParaRPr lang="en-US"/>
          </a:p>
        </p:txBody>
      </p:sp>
      <p:sp>
        <p:nvSpPr>
          <p:cNvPr id="5" name="Чувар места за број слајда 4"/>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но">
    <p:spTree>
      <p:nvGrpSpPr>
        <p:cNvPr id="1" name=""/>
        <p:cNvGrpSpPr/>
        <p:nvPr/>
      </p:nvGrpSpPr>
      <p:grpSpPr>
        <a:xfrm>
          <a:off x="0" y="0"/>
          <a:ext cx="0" cy="0"/>
          <a:chOff x="0" y="0"/>
          <a:chExt cx="0" cy="0"/>
        </a:xfrm>
      </p:grpSpPr>
      <p:sp>
        <p:nvSpPr>
          <p:cNvPr id="2" name="Чувар места за датум 1"/>
          <p:cNvSpPr>
            <a:spLocks noGrp="1"/>
          </p:cNvSpPr>
          <p:nvPr>
            <p:ph type="dt" sz="half" idx="10"/>
          </p:nvPr>
        </p:nvSpPr>
        <p:spPr/>
        <p:txBody>
          <a:bodyPr/>
          <a:lstStyle/>
          <a:p>
            <a:fld id="{0F5267A1-9114-4C01-9920-75135DF4FF11}" type="datetimeFigureOut">
              <a:rPr lang="en-US" smtClean="0"/>
              <a:pPr/>
              <a:t>4/21/2021</a:t>
            </a:fld>
            <a:endParaRPr lang="en-US"/>
          </a:p>
        </p:txBody>
      </p:sp>
      <p:sp>
        <p:nvSpPr>
          <p:cNvPr id="3" name="Чувар места за подножје 2"/>
          <p:cNvSpPr>
            <a:spLocks noGrp="1"/>
          </p:cNvSpPr>
          <p:nvPr>
            <p:ph type="ftr" sz="quarter" idx="11"/>
          </p:nvPr>
        </p:nvSpPr>
        <p:spPr/>
        <p:txBody>
          <a:bodyPr/>
          <a:lstStyle/>
          <a:p>
            <a:endParaRPr lang="en-US"/>
          </a:p>
        </p:txBody>
      </p:sp>
      <p:sp>
        <p:nvSpPr>
          <p:cNvPr id="4" name="Чувар места за број слајда 3"/>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адржај са натписом">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sr-Cyrl-CS" smtClean="0"/>
              <a:t>Кликните и уредите наслов мастерa</a:t>
            </a:r>
            <a:endParaRPr kumimoji="0" lang="en-US"/>
          </a:p>
        </p:txBody>
      </p:sp>
      <p:sp>
        <p:nvSpPr>
          <p:cNvPr id="3" name="Чувар места за 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r-Cyrl-CS" smtClean="0"/>
              <a:t>Кликните и уредите стилове текста мастера</a:t>
            </a:r>
          </a:p>
        </p:txBody>
      </p:sp>
      <p:sp>
        <p:nvSpPr>
          <p:cNvPr id="4" name="Чувар места за садржај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sr-Cyrl-CS" smtClean="0"/>
              <a:t>Кликните и уредите стилове текста мастера</a:t>
            </a:r>
          </a:p>
          <a:p>
            <a:pPr lvl="1" eaLnBrk="1" latinLnBrk="0" hangingPunct="1"/>
            <a:r>
              <a:rPr lang="sr-Cyrl-CS" smtClean="0"/>
              <a:t>Други ниво</a:t>
            </a:r>
          </a:p>
          <a:p>
            <a:pPr lvl="2" eaLnBrk="1" latinLnBrk="0" hangingPunct="1"/>
            <a:r>
              <a:rPr lang="sr-Cyrl-CS" smtClean="0"/>
              <a:t>Трећи ниво</a:t>
            </a:r>
          </a:p>
          <a:p>
            <a:pPr lvl="3" eaLnBrk="1" latinLnBrk="0" hangingPunct="1"/>
            <a:r>
              <a:rPr lang="sr-Cyrl-CS" smtClean="0"/>
              <a:t>Четврти ниво</a:t>
            </a:r>
          </a:p>
          <a:p>
            <a:pPr lvl="4" eaLnBrk="1" latinLnBrk="0" hangingPunct="1"/>
            <a:r>
              <a:rPr lang="sr-Cyrl-CS" smtClean="0"/>
              <a:t>Пети ниво</a:t>
            </a:r>
            <a:endParaRPr kumimoji="0" lang="en-US"/>
          </a:p>
        </p:txBody>
      </p:sp>
      <p:sp>
        <p:nvSpPr>
          <p:cNvPr id="5" name="Чувар места за датум 4"/>
          <p:cNvSpPr>
            <a:spLocks noGrp="1"/>
          </p:cNvSpPr>
          <p:nvPr>
            <p:ph type="dt" sz="half" idx="10"/>
          </p:nvPr>
        </p:nvSpPr>
        <p:spPr/>
        <p:txBody>
          <a:bodyPr/>
          <a:lstStyle/>
          <a:p>
            <a:fld id="{0F5267A1-9114-4C01-9920-75135DF4FF11}" type="datetimeFigureOut">
              <a:rPr lang="en-US" smtClean="0"/>
              <a:pPr/>
              <a:t>4/21/2021</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Слика са натписом">
    <p:spTree>
      <p:nvGrpSpPr>
        <p:cNvPr id="1" name=""/>
        <p:cNvGrpSpPr/>
        <p:nvPr/>
      </p:nvGrpSpPr>
      <p:grpSpPr>
        <a:xfrm>
          <a:off x="0" y="0"/>
          <a:ext cx="0" cy="0"/>
          <a:chOff x="0" y="0"/>
          <a:chExt cx="0" cy="0"/>
        </a:xfrm>
      </p:grpSpPr>
      <p:sp>
        <p:nvSpPr>
          <p:cNvPr id="2" name="Наслов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sr-Cyrl-CS" smtClean="0"/>
              <a:t>Кликните и уредите наслов мастерa</a:t>
            </a:r>
            <a:endParaRPr kumimoji="0" lang="en-US"/>
          </a:p>
        </p:txBody>
      </p:sp>
      <p:sp>
        <p:nvSpPr>
          <p:cNvPr id="3" name="Чувар места за слику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sr-Cyrl-CS" smtClean="0">
                <a:solidFill>
                  <a:schemeClr val="lt1"/>
                </a:solidFill>
                <a:latin typeface="+mn-lt"/>
                <a:ea typeface="+mn-ea"/>
                <a:cs typeface="+mn-cs"/>
              </a:rPr>
              <a:t>Кликните на икону да бисте додали слику</a:t>
            </a:r>
            <a:endParaRPr kumimoji="0" lang="en-US" dirty="0">
              <a:solidFill>
                <a:schemeClr val="lt1"/>
              </a:solidFill>
              <a:latin typeface="+mn-lt"/>
              <a:ea typeface="+mn-ea"/>
              <a:cs typeface="+mn-cs"/>
            </a:endParaRPr>
          </a:p>
        </p:txBody>
      </p:sp>
      <p:sp>
        <p:nvSpPr>
          <p:cNvPr id="4" name="Чувар места за 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sr-Cyrl-CS" smtClean="0"/>
              <a:t>Кликните и уредите стилове текста мастера</a:t>
            </a:r>
          </a:p>
        </p:txBody>
      </p:sp>
      <p:sp>
        <p:nvSpPr>
          <p:cNvPr id="5" name="Чувар места за датум 4"/>
          <p:cNvSpPr>
            <a:spLocks noGrp="1"/>
          </p:cNvSpPr>
          <p:nvPr>
            <p:ph type="dt" sz="half" idx="10"/>
          </p:nvPr>
        </p:nvSpPr>
        <p:spPr/>
        <p:txBody>
          <a:bodyPr/>
          <a:lstStyle/>
          <a:p>
            <a:fld id="{0F5267A1-9114-4C01-9920-75135DF4FF11}" type="datetimeFigureOut">
              <a:rPr lang="en-US" smtClean="0"/>
              <a:pPr/>
              <a:t>4/21/2021</a:t>
            </a:fld>
            <a:endParaRPr lang="en-US"/>
          </a:p>
        </p:txBody>
      </p:sp>
      <p:sp>
        <p:nvSpPr>
          <p:cNvPr id="6" name="Чувар места за подножје 5"/>
          <p:cNvSpPr>
            <a:spLocks noGrp="1"/>
          </p:cNvSpPr>
          <p:nvPr>
            <p:ph type="ftr" sz="quarter" idx="11"/>
          </p:nvPr>
        </p:nvSpPr>
        <p:spPr/>
        <p:txBody>
          <a:bodyPr/>
          <a:lstStyle/>
          <a:p>
            <a:endParaRPr lang="en-US"/>
          </a:p>
        </p:txBody>
      </p:sp>
      <p:sp>
        <p:nvSpPr>
          <p:cNvPr id="7" name="Чувар места за број слајда 6"/>
          <p:cNvSpPr>
            <a:spLocks noGrp="1"/>
          </p:cNvSpPr>
          <p:nvPr>
            <p:ph type="sldNum" sz="quarter" idx="12"/>
          </p:nvPr>
        </p:nvSpPr>
        <p:spPr/>
        <p:txBody>
          <a:bodyPr/>
          <a:lstStyle/>
          <a:p>
            <a:fld id="{94581B24-E528-49AE-9B30-EC582662FB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Чувар места за наслов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sr-Cyrl-CS" smtClean="0"/>
              <a:t>Кликните и уредите наслов мастерa</a:t>
            </a:r>
            <a:endParaRPr kumimoji="0" lang="en-US"/>
          </a:p>
        </p:txBody>
      </p:sp>
      <p:sp>
        <p:nvSpPr>
          <p:cNvPr id="13" name="Чувар места за 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sr-Cyrl-CS" smtClean="0"/>
              <a:t>Кликните и уредите стилове текста мастера</a:t>
            </a:r>
          </a:p>
          <a:p>
            <a:pPr lvl="1" eaLnBrk="1" latinLnBrk="0" hangingPunct="1"/>
            <a:r>
              <a:rPr kumimoji="0" lang="sr-Cyrl-CS" smtClean="0"/>
              <a:t>Други ниво</a:t>
            </a:r>
          </a:p>
          <a:p>
            <a:pPr lvl="2" eaLnBrk="1" latinLnBrk="0" hangingPunct="1"/>
            <a:r>
              <a:rPr kumimoji="0" lang="sr-Cyrl-CS" smtClean="0"/>
              <a:t>Трећи ниво</a:t>
            </a:r>
          </a:p>
          <a:p>
            <a:pPr lvl="3" eaLnBrk="1" latinLnBrk="0" hangingPunct="1"/>
            <a:r>
              <a:rPr kumimoji="0" lang="sr-Cyrl-CS" smtClean="0"/>
              <a:t>Четврти ниво</a:t>
            </a:r>
          </a:p>
          <a:p>
            <a:pPr lvl="4" eaLnBrk="1" latinLnBrk="0" hangingPunct="1"/>
            <a:r>
              <a:rPr kumimoji="0" lang="sr-Cyrl-CS" smtClean="0"/>
              <a:t>Пети ниво</a:t>
            </a:r>
            <a:endParaRPr kumimoji="0" lang="en-US"/>
          </a:p>
        </p:txBody>
      </p:sp>
      <p:sp>
        <p:nvSpPr>
          <p:cNvPr id="14" name="Чувар места за датум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F5267A1-9114-4C01-9920-75135DF4FF11}" type="datetimeFigureOut">
              <a:rPr lang="en-US" smtClean="0"/>
              <a:pPr/>
              <a:t>4/21/2021</a:t>
            </a:fld>
            <a:endParaRPr lang="en-US"/>
          </a:p>
        </p:txBody>
      </p:sp>
      <p:sp>
        <p:nvSpPr>
          <p:cNvPr id="3" name="Чувар места за подножје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Чувар места за број слај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4581B24-E528-49AE-9B30-EC582662FB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ranslate.googleusercontent.com/translate_c?depth=1&amp;hl=sr&amp;prev=search&amp;pto=aue&amp;rurl=translate.google.com&amp;sl=en&amp;sp=nmt4&amp;u=http://en.wikipedia.org/wiki/Lycurgus_(Sparta)&amp;usg=ALkJrhhG0exb5Ow8NVUSJ0ONNO5dDK5Vn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Правоугаоник 4"/>
          <p:cNvSpPr/>
          <p:nvPr/>
        </p:nvSpPr>
        <p:spPr>
          <a:xfrm>
            <a:off x="142844" y="1714488"/>
            <a:ext cx="8786874" cy="4524315"/>
          </a:xfrm>
          <a:prstGeom prst="rect">
            <a:avLst/>
          </a:prstGeom>
        </p:spPr>
        <p:txBody>
          <a:bodyPr wrap="square">
            <a:spAutoFit/>
          </a:bodyPr>
          <a:lstStyle/>
          <a:p>
            <a:r>
              <a:rPr lang="sr-Cyrl-CS" sz="4400" b="1" dirty="0" smtClean="0">
                <a:solidFill>
                  <a:schemeClr val="accent1">
                    <a:lumMod val="60000"/>
                    <a:lumOff val="40000"/>
                  </a:schemeClr>
                </a:solidFill>
                <a:latin typeface="Franklin Gothic Medium" pitchFamily="34" charset="0"/>
              </a:rPr>
              <a:t>Сазвежђе  </a:t>
            </a:r>
            <a:r>
              <a:rPr lang="sr-Cyrl-CS" sz="4400" b="1" i="1" dirty="0" smtClean="0">
                <a:solidFill>
                  <a:schemeClr val="accent1">
                    <a:lumMod val="60000"/>
                    <a:lumOff val="40000"/>
                  </a:schemeClr>
                </a:solidFill>
                <a:latin typeface="Franklin Gothic Medium" pitchFamily="34" charset="0"/>
              </a:rPr>
              <a:t>ВУК</a:t>
            </a:r>
            <a:r>
              <a:rPr lang="sr-Cyrl-CS" sz="4400" b="1" dirty="0" smtClean="0">
                <a:solidFill>
                  <a:schemeClr val="accent1">
                    <a:lumMod val="60000"/>
                    <a:lumOff val="40000"/>
                  </a:schemeClr>
                </a:solidFill>
                <a:latin typeface="Franklin Gothic Medium" pitchFamily="34" charset="0"/>
              </a:rPr>
              <a:t>  </a:t>
            </a:r>
            <a:r>
              <a:rPr lang="sr-Cyrl-CS" sz="4400" dirty="0" smtClean="0">
                <a:solidFill>
                  <a:schemeClr val="accent1">
                    <a:lumMod val="60000"/>
                    <a:lumOff val="40000"/>
                  </a:schemeClr>
                </a:solidFill>
                <a:latin typeface="Franklin Gothic Medium" pitchFamily="34" charset="0"/>
              </a:rPr>
              <a:t>– иконографски приказ  од митологије до фолклора</a:t>
            </a:r>
          </a:p>
          <a:p>
            <a:endParaRPr lang="sr-Cyrl-CS" sz="4400" dirty="0" smtClean="0">
              <a:solidFill>
                <a:schemeClr val="accent1">
                  <a:lumMod val="60000"/>
                  <a:lumOff val="40000"/>
                </a:schemeClr>
              </a:solidFill>
              <a:latin typeface="Franklin Gothic Medium" pitchFamily="34" charset="0"/>
            </a:endParaRPr>
          </a:p>
          <a:p>
            <a:endParaRPr lang="sr-Cyrl-CS" sz="4400" dirty="0" smtClean="0">
              <a:solidFill>
                <a:schemeClr val="accent1">
                  <a:lumMod val="60000"/>
                  <a:lumOff val="40000"/>
                </a:schemeClr>
              </a:solidFill>
              <a:latin typeface="Franklin Gothic Medium" pitchFamily="34" charset="0"/>
            </a:endParaRPr>
          </a:p>
          <a:p>
            <a:endParaRPr lang="sr-Cyrl-CS" sz="4400" dirty="0" smtClean="0">
              <a:solidFill>
                <a:schemeClr val="accent1">
                  <a:lumMod val="60000"/>
                  <a:lumOff val="40000"/>
                </a:schemeClr>
              </a:solidFill>
              <a:latin typeface="Franklin Gothic Medium" pitchFamily="34" charset="0"/>
            </a:endParaRPr>
          </a:p>
          <a:p>
            <a:endParaRPr lang="sr-Cyrl-CS" sz="4400" dirty="0" smtClean="0">
              <a:solidFill>
                <a:schemeClr val="accent1">
                  <a:lumMod val="60000"/>
                  <a:lumOff val="40000"/>
                </a:schemeClr>
              </a:solidFill>
              <a:latin typeface="Franklin Gothic Medium" pitchFamily="34" charset="0"/>
            </a:endParaRPr>
          </a:p>
          <a:p>
            <a:r>
              <a:rPr lang="sr-Cyrl-CS" sz="2400" dirty="0" smtClean="0">
                <a:solidFill>
                  <a:schemeClr val="accent1">
                    <a:lumMod val="60000"/>
                    <a:lumOff val="40000"/>
                  </a:schemeClr>
                </a:solidFill>
              </a:rPr>
              <a:t>мр Гордана Костић</a:t>
            </a:r>
            <a:endParaRPr lang="en-US" sz="2400" dirty="0">
              <a:solidFill>
                <a:schemeClr val="accent1">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571480"/>
            <a:ext cx="8229600" cy="5737880"/>
          </a:xfrm>
        </p:spPr>
        <p:txBody>
          <a:bodyPr>
            <a:normAutofit/>
          </a:bodyPr>
          <a:lstStyle/>
          <a:p>
            <a:r>
              <a:rPr lang="sr-Cyrl-CS" sz="1900" dirty="0" smtClean="0">
                <a:solidFill>
                  <a:schemeClr val="bg1">
                    <a:lumMod val="95000"/>
                    <a:lumOff val="5000"/>
                  </a:schemeClr>
                </a:solidFill>
              </a:rPr>
              <a:t>О вукодлацима говоре све културе, а сконцентрисане су у земљама северне и западне Европе. Приче о људима који се могу претворити у </a:t>
            </a:r>
            <a:r>
              <a:rPr lang="sr-Cyrl-CS" sz="1900" dirty="0" err="1" smtClean="0">
                <a:solidFill>
                  <a:schemeClr val="bg1">
                    <a:lumMod val="95000"/>
                    <a:lumOff val="5000"/>
                  </a:schemeClr>
                </a:solidFill>
              </a:rPr>
              <a:t>псолика</a:t>
            </a:r>
            <a:r>
              <a:rPr lang="sr-Cyrl-CS" sz="1900" dirty="0" smtClean="0">
                <a:solidFill>
                  <a:schemeClr val="bg1">
                    <a:lumMod val="95000"/>
                    <a:lumOff val="5000"/>
                  </a:schemeClr>
                </a:solidFill>
              </a:rPr>
              <a:t> створења једне су од најчешће помињаних. У Египту, деловима северне Африке и Блиског истока проналазимо приче о врачевима који се могу преобразити у шакала.</a:t>
            </a:r>
          </a:p>
          <a:p>
            <a:pPr>
              <a:buNone/>
            </a:pPr>
            <a:endParaRPr lang="sr-Cyrl-CS" sz="1900" dirty="0" smtClean="0">
              <a:solidFill>
                <a:schemeClr val="bg1">
                  <a:lumMod val="95000"/>
                  <a:lumOff val="5000"/>
                </a:schemeClr>
              </a:solidFill>
            </a:endParaRPr>
          </a:p>
          <a:p>
            <a:r>
              <a:rPr lang="sr-Cyrl-CS" sz="1900" dirty="0" smtClean="0">
                <a:solidFill>
                  <a:schemeClr val="bg1">
                    <a:lumMod val="95000"/>
                    <a:lumOff val="5000"/>
                  </a:schemeClr>
                </a:solidFill>
              </a:rPr>
              <a:t>Херодот (484.  –  425.)  је записао да се </a:t>
            </a:r>
            <a:r>
              <a:rPr lang="sr-Cyrl-CS" sz="1900" dirty="0" err="1" smtClean="0">
                <a:solidFill>
                  <a:schemeClr val="bg1">
                    <a:lumMod val="95000"/>
                    <a:lumOff val="5000"/>
                  </a:schemeClr>
                </a:solidFill>
              </a:rPr>
              <a:t>Неурими</a:t>
            </a:r>
            <a:r>
              <a:rPr lang="sr-Cyrl-CS" sz="1900" dirty="0" smtClean="0">
                <a:solidFill>
                  <a:schemeClr val="bg1">
                    <a:lumMod val="95000"/>
                    <a:lumOff val="5000"/>
                  </a:schemeClr>
                </a:solidFill>
              </a:rPr>
              <a:t> једном годишње претварају у вукове, што је тумачено као празновање. </a:t>
            </a:r>
            <a:r>
              <a:rPr lang="sr-Cyrl-CS" sz="1900" dirty="0" err="1" smtClean="0">
                <a:solidFill>
                  <a:schemeClr val="bg1">
                    <a:lumMod val="95000"/>
                    <a:lumOff val="5000"/>
                  </a:schemeClr>
                </a:solidFill>
              </a:rPr>
              <a:t>Неури</a:t>
            </a:r>
            <a:r>
              <a:rPr lang="sr-Cyrl-CS" sz="1900" dirty="0" smtClean="0">
                <a:solidFill>
                  <a:schemeClr val="bg1">
                    <a:lumMod val="95000"/>
                    <a:lumOff val="5000"/>
                  </a:schemeClr>
                </a:solidFill>
              </a:rPr>
              <a:t> су највероватније били </a:t>
            </a:r>
            <a:r>
              <a:rPr lang="sr-Cyrl-CS" sz="1900" dirty="0" err="1" smtClean="0">
                <a:solidFill>
                  <a:schemeClr val="bg1">
                    <a:lumMod val="95000"/>
                    <a:lumOff val="5000"/>
                  </a:schemeClr>
                </a:solidFill>
              </a:rPr>
              <a:t>трачко</a:t>
            </a:r>
            <a:r>
              <a:rPr lang="sr-Cyrl-CS" sz="1900" dirty="0" smtClean="0">
                <a:solidFill>
                  <a:schemeClr val="bg1">
                    <a:lumMod val="95000"/>
                    <a:lumOff val="5000"/>
                  </a:schemeClr>
                </a:solidFill>
              </a:rPr>
              <a:t> племе у Трансилванији, а легенде о тамошњим вукодлацима имају доста дубоке корене.</a:t>
            </a:r>
          </a:p>
          <a:p>
            <a:pPr>
              <a:buNone/>
            </a:pPr>
            <a:endParaRPr lang="sr-Cyrl-CS" sz="1900" dirty="0" smtClean="0">
              <a:solidFill>
                <a:schemeClr val="bg1">
                  <a:lumMod val="95000"/>
                  <a:lumOff val="5000"/>
                </a:schemeClr>
              </a:solidFill>
            </a:endParaRPr>
          </a:p>
          <a:p>
            <a:r>
              <a:rPr lang="ru-RU" sz="1900" dirty="0" smtClean="0">
                <a:solidFill>
                  <a:schemeClr val="bg1">
                    <a:lumMod val="95000"/>
                    <a:lumOff val="5000"/>
                  </a:schemeClr>
                </a:solidFill>
              </a:rPr>
              <a:t>Ликаион је  планина у Аркадији, свет</a:t>
            </a:r>
            <a:r>
              <a:rPr lang="sr-Latn-CS" sz="1900" dirty="0" smtClean="0">
                <a:solidFill>
                  <a:schemeClr val="bg1">
                    <a:lumMod val="95000"/>
                    <a:lumOff val="5000"/>
                  </a:schemeClr>
                </a:solidFill>
              </a:rPr>
              <a:t>o месо посвећено</a:t>
            </a:r>
            <a:r>
              <a:rPr lang="ru-RU" sz="1900" dirty="0" smtClean="0">
                <a:solidFill>
                  <a:schemeClr val="bg1">
                    <a:lumMod val="95000"/>
                    <a:lumOff val="5000"/>
                  </a:schemeClr>
                </a:solidFill>
              </a:rPr>
              <a:t> Зевсу Ликеју (епитет </a:t>
            </a:r>
            <a:r>
              <a:rPr lang="ru-RU" sz="1900" i="1" dirty="0" smtClean="0">
                <a:solidFill>
                  <a:schemeClr val="bg1">
                    <a:lumMod val="95000"/>
                    <a:lumOff val="5000"/>
                  </a:schemeClr>
                </a:solidFill>
              </a:rPr>
              <a:t>Ликаиос,</a:t>
            </a:r>
            <a:r>
              <a:rPr lang="ru-RU" sz="1900" dirty="0" smtClean="0">
                <a:solidFill>
                  <a:schemeClr val="bg1">
                    <a:lumMod val="95000"/>
                    <a:lumOff val="5000"/>
                  </a:schemeClr>
                </a:solidFill>
              </a:rPr>
              <a:t> „вук-Зевс), за коју се говорило да је на њој рођен и одрастао Ликаон, за кога се каже да је основао Зевсов ритуал на његовом врху. Зевсов олтар (суседно сазвежђе је </a:t>
            </a:r>
            <a:r>
              <a:rPr lang="sr-Latn-CS" sz="1900" dirty="0" smtClean="0">
                <a:solidFill>
                  <a:schemeClr val="bg1">
                    <a:lumMod val="95000"/>
                    <a:lumOff val="5000"/>
                  </a:schemeClr>
                </a:solidFill>
              </a:rPr>
              <a:t>Ara</a:t>
            </a:r>
            <a:r>
              <a:rPr lang="ru-RU" sz="1900" dirty="0" smtClean="0">
                <a:solidFill>
                  <a:schemeClr val="bg1">
                    <a:lumMod val="95000"/>
                    <a:lumOff val="5000"/>
                  </a:schemeClr>
                </a:solidFill>
              </a:rPr>
              <a:t>, олтар) на планини састојао се од велике гомиле пепела са потпорним зидом. </a:t>
            </a:r>
            <a:r>
              <a:rPr lang="ru-RU" sz="1900" i="1" dirty="0" smtClean="0">
                <a:solidFill>
                  <a:schemeClr val="bg1">
                    <a:lumMod val="95000"/>
                    <a:lumOff val="5000"/>
                  </a:schemeClr>
                </a:solidFill>
              </a:rPr>
              <a:t>Зевсово</a:t>
            </a:r>
            <a:r>
              <a:rPr lang="ru-RU" sz="1900" dirty="0" smtClean="0">
                <a:solidFill>
                  <a:schemeClr val="bg1">
                    <a:lumMod val="95000"/>
                    <a:lumOff val="5000"/>
                  </a:schemeClr>
                </a:solidFill>
              </a:rPr>
              <a:t> светилиште било је место атлетских игара које су се одржавале сваке четврте године, тзв. </a:t>
            </a:r>
            <a:r>
              <a:rPr lang="ru-RU" sz="1900" i="1" dirty="0" smtClean="0">
                <a:solidFill>
                  <a:schemeClr val="bg1">
                    <a:lumMod val="95000"/>
                    <a:lumOff val="5000"/>
                  </a:schemeClr>
                </a:solidFill>
              </a:rPr>
              <a:t>Ликаиа</a:t>
            </a:r>
            <a:r>
              <a:rPr lang="ru-RU" sz="1900" dirty="0" smtClean="0">
                <a:solidFill>
                  <a:schemeClr val="bg1">
                    <a:lumMod val="95000"/>
                    <a:lumOff val="5000"/>
                  </a:schemeClr>
                </a:solidFill>
              </a:rPr>
              <a:t> (мистериозни архаични фестивал) </a:t>
            </a:r>
            <a:endParaRPr lang="en-US" sz="1900" dirty="0" smtClean="0">
              <a:solidFill>
                <a:schemeClr val="bg1">
                  <a:lumMod val="95000"/>
                  <a:lumOff val="5000"/>
                </a:schemeClr>
              </a:solidFill>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500042"/>
            <a:ext cx="8229600" cy="6143668"/>
          </a:xfrm>
        </p:spPr>
        <p:txBody>
          <a:bodyPr>
            <a:normAutofit fontScale="40000" lnSpcReduction="20000"/>
          </a:bodyPr>
          <a:lstStyle/>
          <a:p>
            <a:endParaRPr lang="ru-RU" sz="4000" dirty="0" smtClean="0">
              <a:solidFill>
                <a:schemeClr val="bg1">
                  <a:lumMod val="95000"/>
                  <a:lumOff val="5000"/>
                </a:schemeClr>
              </a:solidFill>
            </a:endParaRPr>
          </a:p>
          <a:p>
            <a:r>
              <a:rPr lang="ru-RU" sz="4000" dirty="0" smtClean="0">
                <a:solidFill>
                  <a:schemeClr val="bg1">
                    <a:lumMod val="95000"/>
                    <a:lumOff val="5000"/>
                  </a:schemeClr>
                </a:solidFill>
              </a:rPr>
              <a:t>Према Платону ( </a:t>
            </a:r>
            <a:r>
              <a:rPr lang="ru-RU" sz="4000" i="1" dirty="0" smtClean="0">
                <a:solidFill>
                  <a:schemeClr val="bg1">
                    <a:lumMod val="95000"/>
                    <a:lumOff val="5000"/>
                  </a:schemeClr>
                </a:solidFill>
              </a:rPr>
              <a:t>Република</a:t>
            </a:r>
            <a:r>
              <a:rPr lang="ru-RU" sz="4000" dirty="0" smtClean="0">
                <a:solidFill>
                  <a:schemeClr val="bg1">
                    <a:lumMod val="95000"/>
                    <a:lumOff val="5000"/>
                  </a:schemeClr>
                </a:solidFill>
              </a:rPr>
              <a:t> 565д-е), одређени клан би се окупио на планини да би на девет година жртвовао Зевса Ликајоса, а један залогај изнутрице људи био би помешан са животињским. За онога ко је јео људско месо речено је да се претвара у вука и могао је да поврати  људски облик само ако поново не једе људско месо док се не заврши следећи деветогодишњи  циклус. Аполон је такође имао архаични облик вука, Аполон Ликејски , а био је обожаван  и у Атини ,у ликеион , односно </a:t>
            </a:r>
            <a:r>
              <a:rPr lang="en-US" sz="4000" dirty="0" smtClean="0">
                <a:solidFill>
                  <a:schemeClr val="bg1">
                    <a:lumMod val="95000"/>
                    <a:lumOff val="5000"/>
                  </a:schemeClr>
                </a:solidFill>
              </a:rPr>
              <a:t>Лицеум</a:t>
            </a:r>
            <a:r>
              <a:rPr lang="ru-RU" sz="4000" dirty="0" smtClean="0">
                <a:solidFill>
                  <a:schemeClr val="bg1">
                    <a:lumMod val="95000"/>
                    <a:lumOff val="5000"/>
                  </a:schemeClr>
                </a:solidFill>
              </a:rPr>
              <a:t>.</a:t>
            </a:r>
          </a:p>
          <a:p>
            <a:endParaRPr lang="en-US" sz="4000" dirty="0" smtClean="0">
              <a:solidFill>
                <a:schemeClr val="bg1">
                  <a:lumMod val="95000"/>
                  <a:lumOff val="5000"/>
                </a:schemeClr>
              </a:solidFill>
            </a:endParaRPr>
          </a:p>
          <a:p>
            <a:r>
              <a:rPr lang="ru-RU" sz="4000" dirty="0" smtClean="0">
                <a:solidFill>
                  <a:schemeClr val="bg1">
                    <a:lumMod val="95000"/>
                    <a:lumOff val="5000"/>
                  </a:schemeClr>
                </a:solidFill>
              </a:rPr>
              <a:t>Легендарни законодавац Спарте, </a:t>
            </a:r>
            <a:r>
              <a:rPr lang="en-US" sz="4000" dirty="0" smtClean="0">
                <a:solidFill>
                  <a:schemeClr val="bg1">
                    <a:lumMod val="95000"/>
                    <a:lumOff val="5000"/>
                  </a:schemeClr>
                </a:solidFill>
              </a:rPr>
              <a:t>Ликург</a:t>
            </a:r>
            <a:r>
              <a:rPr lang="sr-Cyrl-CS" sz="4000" dirty="0" smtClean="0">
                <a:solidFill>
                  <a:schemeClr val="bg1">
                    <a:lumMod val="95000"/>
                    <a:lumOff val="5000"/>
                  </a:schemeClr>
                </a:solidFill>
              </a:rPr>
              <a:t>, </a:t>
            </a:r>
            <a:r>
              <a:rPr lang="ru-RU" sz="4000" dirty="0" smtClean="0">
                <a:solidFill>
                  <a:schemeClr val="bg1">
                    <a:lumMod val="95000"/>
                    <a:lumOff val="5000"/>
                  </a:schemeClr>
                </a:solidFill>
              </a:rPr>
              <a:t> имао је </a:t>
            </a:r>
            <a:r>
              <a:rPr lang="en-US" sz="4000" dirty="0" smtClean="0">
                <a:solidFill>
                  <a:schemeClr val="bg1">
                    <a:lumMod val="95000"/>
                    <a:lumOff val="5000"/>
                  </a:schemeClr>
                </a:solidFill>
              </a:rPr>
              <a:t>вучје</a:t>
            </a:r>
            <a:r>
              <a:rPr lang="ru-RU" sz="4000" dirty="0" smtClean="0">
                <a:solidFill>
                  <a:schemeClr val="bg1">
                    <a:lumMod val="95000"/>
                    <a:lumOff val="5000"/>
                  </a:schemeClr>
                </a:solidFill>
              </a:rPr>
              <a:t> име што значи „онај који ствара дела вука“. Међу реформама које се приписују Ликургу су замена гвозденог новца за златни и сребрни ковани новац.</a:t>
            </a:r>
            <a:r>
              <a:rPr lang="en-US" sz="4000" u="sng" dirty="0" smtClean="0">
                <a:solidFill>
                  <a:schemeClr val="bg1">
                    <a:lumMod val="95000"/>
                    <a:lumOff val="5000"/>
                  </a:schemeClr>
                </a:solidFill>
                <a:hlinkClick r:id="rId2"/>
              </a:rPr>
              <a:t> </a:t>
            </a:r>
            <a:endParaRPr lang="sr-Cyrl-CS" sz="4000" u="sng" dirty="0" smtClean="0">
              <a:solidFill>
                <a:schemeClr val="bg1">
                  <a:lumMod val="95000"/>
                  <a:lumOff val="5000"/>
                </a:schemeClr>
              </a:solidFill>
            </a:endParaRPr>
          </a:p>
          <a:p>
            <a:endParaRPr lang="sr-Cyrl-CS" sz="4000" u="sng" dirty="0" smtClean="0">
              <a:solidFill>
                <a:schemeClr val="bg1">
                  <a:lumMod val="95000"/>
                  <a:lumOff val="5000"/>
                </a:schemeClr>
              </a:solidFill>
            </a:endParaRPr>
          </a:p>
          <a:p>
            <a:r>
              <a:rPr lang="sr-Cyrl-CS" sz="4000" dirty="0" err="1" smtClean="0">
                <a:solidFill>
                  <a:schemeClr val="bg1">
                    <a:lumMod val="95000"/>
                    <a:lumOff val="5000"/>
                  </a:schemeClr>
                </a:solidFill>
              </a:rPr>
              <a:t>Дамарх</a:t>
            </a:r>
            <a:r>
              <a:rPr lang="sr-Cyrl-CS" sz="4000" dirty="0" smtClean="0">
                <a:solidFill>
                  <a:schemeClr val="bg1">
                    <a:lumMod val="95000"/>
                    <a:lumOff val="5000"/>
                  </a:schemeClr>
                </a:solidFill>
              </a:rPr>
              <a:t> – борац и славни атлета из Аркадије, такмичио се на Олимпијским играма 400. године </a:t>
            </a:r>
            <a:r>
              <a:rPr lang="sr-Cyrl-CS" sz="4000" dirty="0" err="1" smtClean="0">
                <a:solidFill>
                  <a:schemeClr val="bg1">
                    <a:lumMod val="95000"/>
                    <a:lumOff val="5000"/>
                  </a:schemeClr>
                </a:solidFill>
              </a:rPr>
              <a:t>пре.н.е</a:t>
            </a:r>
            <a:r>
              <a:rPr lang="sr-Cyrl-CS" sz="4000" dirty="0" smtClean="0">
                <a:solidFill>
                  <a:schemeClr val="bg1">
                    <a:lumMod val="95000"/>
                    <a:lumOff val="5000"/>
                  </a:schemeClr>
                </a:solidFill>
              </a:rPr>
              <a:t>. и победио. Њега су наводно одгајале дивље звери. Као малог га је мајка напустила, те је одрастао у вучјем чопору. Причало се да је могао да се преобрази у вука, а по вештини и снази нико му није био раван. </a:t>
            </a:r>
          </a:p>
          <a:p>
            <a:endParaRPr lang="sr-Cyrl-CS" sz="4000" dirty="0" smtClean="0">
              <a:solidFill>
                <a:schemeClr val="bg1">
                  <a:lumMod val="95000"/>
                  <a:lumOff val="5000"/>
                </a:schemeClr>
              </a:solidFill>
            </a:endParaRPr>
          </a:p>
          <a:p>
            <a:r>
              <a:rPr lang="sr-Cyrl-CS" sz="4000" dirty="0" smtClean="0">
                <a:solidFill>
                  <a:schemeClr val="bg1">
                    <a:lumMod val="95000"/>
                    <a:lumOff val="5000"/>
                  </a:schemeClr>
                </a:solidFill>
              </a:rPr>
              <a:t>Римски  </a:t>
            </a:r>
            <a:r>
              <a:rPr lang="sr-Cyrl-CS" sz="4000" dirty="0" err="1" smtClean="0">
                <a:solidFill>
                  <a:schemeClr val="bg1">
                    <a:lumMod val="95000"/>
                    <a:lumOff val="5000"/>
                  </a:schemeClr>
                </a:solidFill>
              </a:rPr>
              <a:t>књиженик</a:t>
            </a:r>
            <a:r>
              <a:rPr lang="sr-Cyrl-CS" sz="4000" dirty="0" smtClean="0">
                <a:solidFill>
                  <a:schemeClr val="bg1">
                    <a:lumMod val="95000"/>
                    <a:lumOff val="5000"/>
                  </a:schemeClr>
                </a:solidFill>
              </a:rPr>
              <a:t> Гај Петроније у сатиричном роману „Сатирикон“ у поглављу „</a:t>
            </a:r>
            <a:r>
              <a:rPr lang="sr-Cyrl-CS" sz="4000" dirty="0" err="1" smtClean="0">
                <a:solidFill>
                  <a:schemeClr val="bg1">
                    <a:lumMod val="95000"/>
                    <a:lumOff val="5000"/>
                  </a:schemeClr>
                </a:solidFill>
              </a:rPr>
              <a:t>Тималхионова</a:t>
            </a:r>
            <a:r>
              <a:rPr lang="sr-Cyrl-CS" sz="4000" dirty="0" smtClean="0">
                <a:solidFill>
                  <a:schemeClr val="bg1">
                    <a:lumMod val="95000"/>
                    <a:lumOff val="5000"/>
                  </a:schemeClr>
                </a:solidFill>
              </a:rPr>
              <a:t> гозба“ бележи натприродну причу о вукодлаку, односно о извесном војнику </a:t>
            </a:r>
            <a:r>
              <a:rPr lang="sr-Cyrl-CS" sz="4000" dirty="0" err="1" smtClean="0">
                <a:solidFill>
                  <a:schemeClr val="bg1">
                    <a:lumMod val="95000"/>
                    <a:lumOff val="5000"/>
                  </a:schemeClr>
                </a:solidFill>
              </a:rPr>
              <a:t>Никиросу</a:t>
            </a:r>
            <a:r>
              <a:rPr lang="sr-Cyrl-CS" sz="4000" dirty="0" smtClean="0">
                <a:solidFill>
                  <a:schemeClr val="bg1">
                    <a:lumMod val="95000"/>
                    <a:lumOff val="5000"/>
                  </a:schemeClr>
                </a:solidFill>
              </a:rPr>
              <a:t> који је путовао са познаником. На том путовању су застали код гробља где се његов познаник претворио у вука, </a:t>
            </a:r>
            <a:r>
              <a:rPr lang="sr-Cyrl-CS" sz="4000" dirty="0" err="1" smtClean="0">
                <a:solidFill>
                  <a:schemeClr val="bg1">
                    <a:lumMod val="95000"/>
                    <a:lumOff val="5000"/>
                  </a:schemeClr>
                </a:solidFill>
              </a:rPr>
              <a:t>стргавши</a:t>
            </a:r>
            <a:r>
              <a:rPr lang="sr-Cyrl-CS" sz="4000" dirty="0" smtClean="0">
                <a:solidFill>
                  <a:schemeClr val="bg1">
                    <a:lumMod val="95000"/>
                    <a:lumOff val="5000"/>
                  </a:schemeClr>
                </a:solidFill>
              </a:rPr>
              <a:t> одећу са себе. Прича завршава тако што је нечији слуга забио копље тој звери у врат и задао му смртоносну рану. </a:t>
            </a:r>
          </a:p>
          <a:p>
            <a:endParaRPr lang="en-US" sz="4000" dirty="0" smtClean="0">
              <a:solidFill>
                <a:schemeClr val="bg1">
                  <a:lumMod val="95000"/>
                  <a:lumOff val="5000"/>
                </a:schemeClr>
              </a:solidFill>
            </a:endParaRPr>
          </a:p>
          <a:p>
            <a:r>
              <a:rPr lang="sr-Cyrl-CS" sz="4000" dirty="0" smtClean="0">
                <a:solidFill>
                  <a:schemeClr val="bg1">
                    <a:lumMod val="95000"/>
                    <a:lumOff val="5000"/>
                  </a:schemeClr>
                </a:solidFill>
              </a:rPr>
              <a:t>Вергилије у Еклогама (Буколике) бележи пастирску песму која говори о промени </a:t>
            </a:r>
            <a:r>
              <a:rPr lang="sr-Cyrl-CS" sz="4000" dirty="0" err="1" smtClean="0">
                <a:solidFill>
                  <a:schemeClr val="bg1">
                    <a:lumMod val="95000"/>
                    <a:lumOff val="5000"/>
                  </a:schemeClr>
                </a:solidFill>
              </a:rPr>
              <a:t>Моериса</a:t>
            </a:r>
            <a:r>
              <a:rPr lang="sr-Cyrl-CS" sz="4000" dirty="0" smtClean="0">
                <a:solidFill>
                  <a:schemeClr val="bg1">
                    <a:lumMod val="95000"/>
                    <a:lumOff val="5000"/>
                  </a:schemeClr>
                </a:solidFill>
              </a:rPr>
              <a:t> у обличју вука помоћу коришћења биљака.</a:t>
            </a:r>
            <a:endParaRPr lang="en-US" sz="4000" dirty="0" smtClean="0">
              <a:solidFill>
                <a:schemeClr val="bg1">
                  <a:lumMod val="95000"/>
                  <a:lumOff val="5000"/>
                </a:schemeClr>
              </a:solidFill>
            </a:endParaRPr>
          </a:p>
          <a:p>
            <a:endParaRPr lang="en-US" dirty="0" smtClean="0"/>
          </a:p>
          <a:p>
            <a:endParaRPr lang="sr-Cyrl-CS" u="sng"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714356"/>
            <a:ext cx="8229600" cy="5429288"/>
          </a:xfrm>
        </p:spPr>
        <p:txBody>
          <a:bodyPr>
            <a:normAutofit fontScale="77500" lnSpcReduction="20000"/>
          </a:bodyPr>
          <a:lstStyle/>
          <a:p>
            <a:r>
              <a:rPr lang="en-US" sz="2600" dirty="0" smtClean="0">
                <a:solidFill>
                  <a:schemeClr val="bg2">
                    <a:lumMod val="50000"/>
                  </a:schemeClr>
                </a:solidFill>
                <a:latin typeface="Times New Roman" pitchFamily="18" charset="0"/>
                <a:cs typeface="Times New Roman" pitchFamily="18" charset="0"/>
              </a:rPr>
              <a:t>Фенрисулфр</a:t>
            </a:r>
            <a:r>
              <a:rPr lang="ru-RU" sz="2600" b="1" dirty="0" smtClean="0">
                <a:solidFill>
                  <a:schemeClr val="bg2">
                    <a:lumMod val="50000"/>
                  </a:schemeClr>
                </a:solidFill>
                <a:latin typeface="Times New Roman" pitchFamily="18" charset="0"/>
                <a:cs typeface="Times New Roman" pitchFamily="18" charset="0"/>
              </a:rPr>
              <a:t> </a:t>
            </a:r>
            <a:r>
              <a:rPr lang="ru-RU" sz="2600" dirty="0" smtClean="0">
                <a:solidFill>
                  <a:schemeClr val="bg2">
                    <a:lumMod val="50000"/>
                  </a:schemeClr>
                </a:solidFill>
                <a:latin typeface="Times New Roman" pitchFamily="18" charset="0"/>
                <a:cs typeface="Times New Roman" pitchFamily="18" charset="0"/>
              </a:rPr>
              <a:t>(</a:t>
            </a:r>
            <a:r>
              <a:rPr lang="ru-RU" sz="2600" b="1" dirty="0" smtClean="0">
                <a:solidFill>
                  <a:schemeClr val="bg2">
                    <a:lumMod val="50000"/>
                  </a:schemeClr>
                </a:solidFill>
                <a:latin typeface="Times New Roman" pitchFamily="18" charset="0"/>
                <a:cs typeface="Times New Roman" pitchFamily="18" charset="0"/>
              </a:rPr>
              <a:t> </a:t>
            </a:r>
            <a:r>
              <a:rPr lang="ru-RU" sz="2600" dirty="0" smtClean="0">
                <a:solidFill>
                  <a:schemeClr val="bg2">
                    <a:lumMod val="50000"/>
                  </a:schemeClr>
                </a:solidFill>
                <a:latin typeface="Times New Roman" pitchFamily="18" charset="0"/>
                <a:cs typeface="Times New Roman" pitchFamily="18" charset="0"/>
              </a:rPr>
              <a:t>Фенрис или</a:t>
            </a:r>
            <a:r>
              <a:rPr lang="ru-RU" sz="2600" b="1" dirty="0" smtClean="0">
                <a:solidFill>
                  <a:schemeClr val="bg2">
                    <a:lumMod val="50000"/>
                  </a:schemeClr>
                </a:solidFill>
                <a:latin typeface="Times New Roman" pitchFamily="18" charset="0"/>
                <a:cs typeface="Times New Roman" pitchFamily="18" charset="0"/>
              </a:rPr>
              <a:t> </a:t>
            </a:r>
            <a:r>
              <a:rPr lang="ru-RU" sz="2600" dirty="0" smtClean="0">
                <a:solidFill>
                  <a:schemeClr val="bg2">
                    <a:lumMod val="50000"/>
                  </a:schemeClr>
                </a:solidFill>
                <a:latin typeface="Times New Roman" pitchFamily="18" charset="0"/>
                <a:cs typeface="Times New Roman" pitchFamily="18" charset="0"/>
              </a:rPr>
              <a:t>Фенрир ) је био</a:t>
            </a:r>
            <a:r>
              <a:rPr lang="ru-RU" sz="2600" b="1" dirty="0" smtClean="0">
                <a:solidFill>
                  <a:schemeClr val="bg2">
                    <a:lumMod val="50000"/>
                  </a:schemeClr>
                </a:solidFill>
                <a:latin typeface="Times New Roman" pitchFamily="18" charset="0"/>
                <a:cs typeface="Times New Roman" pitchFamily="18" charset="0"/>
              </a:rPr>
              <a:t> </a:t>
            </a:r>
            <a:r>
              <a:rPr lang="ru-RU" sz="2600" dirty="0" smtClean="0">
                <a:solidFill>
                  <a:schemeClr val="bg2">
                    <a:lumMod val="50000"/>
                  </a:schemeClr>
                </a:solidFill>
                <a:latin typeface="Times New Roman" pitchFamily="18" charset="0"/>
                <a:cs typeface="Times New Roman" pitchFamily="18" charset="0"/>
              </a:rPr>
              <a:t>старонордијски бог вука. Према</a:t>
            </a:r>
            <a:r>
              <a:rPr lang="ru-RU" sz="2600" i="1" dirty="0" smtClean="0">
                <a:solidFill>
                  <a:schemeClr val="bg2">
                    <a:lumMod val="50000"/>
                  </a:schemeClr>
                </a:solidFill>
                <a:latin typeface="Times New Roman" pitchFamily="18" charset="0"/>
                <a:cs typeface="Times New Roman" pitchFamily="18" charset="0"/>
              </a:rPr>
              <a:t> Едди,</a:t>
            </a:r>
            <a:r>
              <a:rPr lang="ru-RU" sz="2600" dirty="0" smtClean="0">
                <a:solidFill>
                  <a:schemeClr val="bg2">
                    <a:lumMod val="50000"/>
                  </a:schemeClr>
                </a:solidFill>
                <a:latin typeface="Times New Roman" pitchFamily="18" charset="0"/>
                <a:cs typeface="Times New Roman" pitchFamily="18" charset="0"/>
              </a:rPr>
              <a:t> у једној фази богови су одлучили да окују Фенрисулфра, али звер је кидала сваки ланац који су му ставили и била поново слободна. На крају су им патуљци направили магичну врпцу звану Глеипнир, од чудног материјала као што су женска брада и корени планине. Била је танка попут свилене врпце и јача од било ког гвозденог ланца. </a:t>
            </a:r>
          </a:p>
          <a:p>
            <a:pPr>
              <a:buNone/>
            </a:pPr>
            <a:endParaRPr lang="ru-RU" sz="2600" dirty="0" smtClean="0">
              <a:solidFill>
                <a:schemeClr val="bg2">
                  <a:lumMod val="50000"/>
                </a:schemeClr>
              </a:solidFill>
              <a:latin typeface="Times New Roman" pitchFamily="18" charset="0"/>
              <a:cs typeface="Times New Roman" pitchFamily="18" charset="0"/>
            </a:endParaRPr>
          </a:p>
          <a:p>
            <a:r>
              <a:rPr lang="ru-RU" sz="2600" dirty="0" smtClean="0">
                <a:solidFill>
                  <a:schemeClr val="bg2">
                    <a:lumMod val="50000"/>
                  </a:schemeClr>
                </a:solidFill>
                <a:latin typeface="Times New Roman" pitchFamily="18" charset="0"/>
                <a:cs typeface="Times New Roman" pitchFamily="18" charset="0"/>
              </a:rPr>
              <a:t>„Фенрис-вук» напада широм отворених уста; сматрало се да</a:t>
            </a:r>
            <a:r>
              <a:rPr lang="ru-RU" sz="2600" i="1" dirty="0" smtClean="0">
                <a:solidFill>
                  <a:schemeClr val="bg2">
                    <a:lumMod val="50000"/>
                  </a:schemeClr>
                </a:solidFill>
                <a:latin typeface="Times New Roman" pitchFamily="18" charset="0"/>
                <a:cs typeface="Times New Roman" pitchFamily="18" charset="0"/>
              </a:rPr>
              <a:t> «горња вилица сеже до неба, док је доња вилица на земљи</a:t>
            </a:r>
            <a:r>
              <a:rPr lang="ru-RU" sz="2600" dirty="0" smtClean="0">
                <a:solidFill>
                  <a:schemeClr val="bg2">
                    <a:lumMod val="50000"/>
                  </a:schemeClr>
                </a:solidFill>
                <a:latin typeface="Times New Roman" pitchFamily="18" charset="0"/>
                <a:cs typeface="Times New Roman" pitchFamily="18" charset="0"/>
              </a:rPr>
              <a:t> “. Легенда завршава пророчанством да ће се на крају света, у Рагнароку десити сукоб богова, а вук коначно ослободити и удружити снаге са непријатељима богова, а потом ће прождрати самог Одина</a:t>
            </a:r>
            <a:r>
              <a:rPr lang="ru-RU" sz="2600" dirty="0" smtClean="0">
                <a:solidFill>
                  <a:schemeClr val="bg2">
                    <a:lumMod val="50000"/>
                  </a:schemeClr>
                </a:solidFill>
                <a:latin typeface="Times New Roman" pitchFamily="18" charset="0"/>
                <a:cs typeface="Times New Roman" pitchFamily="18" charset="0"/>
              </a:rPr>
              <a:t>.</a:t>
            </a:r>
            <a:endParaRPr lang="en-US" sz="2600" dirty="0" smtClean="0">
              <a:solidFill>
                <a:schemeClr val="bg2">
                  <a:lumMod val="50000"/>
                </a:schemeClr>
              </a:solidFill>
              <a:latin typeface="Times New Roman" pitchFamily="18" charset="0"/>
              <a:cs typeface="Times New Roman" pitchFamily="18" charset="0"/>
            </a:endParaRPr>
          </a:p>
          <a:p>
            <a:endParaRPr lang="en-US" sz="2600" dirty="0" smtClean="0">
              <a:solidFill>
                <a:schemeClr val="bg2">
                  <a:lumMod val="50000"/>
                </a:schemeClr>
              </a:solidFill>
              <a:latin typeface="Times New Roman" pitchFamily="18" charset="0"/>
              <a:cs typeface="Times New Roman" pitchFamily="18" charset="0"/>
            </a:endParaRPr>
          </a:p>
          <a:p>
            <a:endParaRPr lang="en-US" sz="2600" dirty="0" smtClean="0">
              <a:solidFill>
                <a:schemeClr val="bg2">
                  <a:lumMod val="50000"/>
                </a:schemeClr>
              </a:solidFill>
              <a:latin typeface="Times New Roman" pitchFamily="18" charset="0"/>
              <a:cs typeface="Times New Roman" pitchFamily="18" charset="0"/>
            </a:endParaRPr>
          </a:p>
          <a:p>
            <a:endParaRPr lang="en-US" sz="2600" dirty="0" smtClean="0">
              <a:solidFill>
                <a:schemeClr val="bg2">
                  <a:lumMod val="50000"/>
                </a:schemeClr>
              </a:solidFill>
              <a:latin typeface="Times New Roman" pitchFamily="18" charset="0"/>
              <a:cs typeface="Times New Roman" pitchFamily="18" charset="0"/>
            </a:endParaRPr>
          </a:p>
          <a:p>
            <a:r>
              <a:rPr lang="sr-Cyrl-CS" sz="2600" dirty="0" smtClean="0">
                <a:solidFill>
                  <a:schemeClr val="bg2">
                    <a:lumMod val="50000"/>
                  </a:schemeClr>
                </a:solidFill>
                <a:latin typeface="Times New Roman" pitchFamily="18" charset="0"/>
                <a:cs typeface="Times New Roman" pitchFamily="18" charset="0"/>
              </a:rPr>
              <a:t>У старим америчким индијанским племенима (Чироки) месец без одсјаја су називали “Вучијим месецом”. Појам је  везан за мистериозни астрономски догађај где месец постаје нешто мрачнији него обично, а догађа се у периоду еклипсе (</a:t>
            </a:r>
            <a:r>
              <a:rPr lang="sr-Cyrl-CS" sz="2600" dirty="0" smtClean="0">
                <a:solidFill>
                  <a:schemeClr val="bg2">
                    <a:lumMod val="50000"/>
                  </a:schemeClr>
                </a:solidFill>
                <a:latin typeface="Times New Roman" pitchFamily="18" charset="0"/>
                <a:cs typeface="Times New Roman" pitchFamily="18" charset="0"/>
              </a:rPr>
              <a:t>помрачење</a:t>
            </a:r>
            <a:r>
              <a:rPr lang="en-US" sz="2600" dirty="0" smtClean="0">
                <a:solidFill>
                  <a:schemeClr val="bg2">
                    <a:lumMod val="50000"/>
                  </a:schemeClr>
                </a:solidFill>
                <a:latin typeface="Times New Roman" pitchFamily="18" charset="0"/>
                <a:cs typeface="Times New Roman" pitchFamily="18" charset="0"/>
              </a:rPr>
              <a:t>)</a:t>
            </a:r>
            <a:endParaRPr lang="ru-RU" sz="2600" dirty="0" smtClean="0">
              <a:solidFill>
                <a:schemeClr val="bg2">
                  <a:lumMod val="50000"/>
                </a:schemeClr>
              </a:solidFill>
              <a:latin typeface="Times New Roman" pitchFamily="18" charset="0"/>
              <a:cs typeface="Times New Roman" pitchFamily="18" charset="0"/>
            </a:endParaRPr>
          </a:p>
          <a:p>
            <a:pPr>
              <a:buNone/>
            </a:pPr>
            <a:endParaRPr lang="ru-RU" sz="2600" dirty="0" smtClean="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sr-Cyrl-CS" sz="2400" dirty="0" smtClean="0">
                <a:solidFill>
                  <a:schemeClr val="bg1">
                    <a:lumMod val="95000"/>
                    <a:lumOff val="5000"/>
                  </a:schemeClr>
                </a:solidFill>
                <a:effectLst/>
                <a:latin typeface="+mn-lt"/>
              </a:rPr>
              <a:t>Вукодлак у средњовековној исландкој литератури</a:t>
            </a:r>
            <a:endParaRPr lang="en-US" sz="2400" dirty="0">
              <a:solidFill>
                <a:schemeClr val="bg1">
                  <a:lumMod val="95000"/>
                  <a:lumOff val="5000"/>
                </a:schemeClr>
              </a:solidFill>
              <a:effectLst/>
              <a:latin typeface="+mn-lt"/>
            </a:endParaRPr>
          </a:p>
        </p:txBody>
      </p:sp>
      <p:pic>
        <p:nvPicPr>
          <p:cNvPr id="2050" name="Picture 2" descr="F:\slike vukodlaci\vikings-and-werewolves-pic Vukodlak u srednjovekovnoj islandskoj literaturi.jpg"/>
          <p:cNvPicPr>
            <a:picLocks noGrp="1" noChangeAspect="1" noChangeArrowheads="1"/>
          </p:cNvPicPr>
          <p:nvPr>
            <p:ph idx="1"/>
          </p:nvPr>
        </p:nvPicPr>
        <p:blipFill>
          <a:blip r:embed="rId2"/>
          <a:srcRect/>
          <a:stretch>
            <a:fillRect/>
          </a:stretch>
        </p:blipFill>
        <p:spPr bwMode="auto">
          <a:xfrm>
            <a:off x="785786" y="1071546"/>
            <a:ext cx="7500990" cy="55721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4638"/>
            <a:ext cx="8229600" cy="1011222"/>
          </a:xfrm>
        </p:spPr>
        <p:txBody>
          <a:bodyPr>
            <a:normAutofit/>
          </a:bodyPr>
          <a:lstStyle/>
          <a:p>
            <a:r>
              <a:rPr lang="sr-Cyrl-CS" sz="3200" dirty="0" smtClean="0">
                <a:solidFill>
                  <a:schemeClr val="bg2">
                    <a:lumMod val="50000"/>
                  </a:schemeClr>
                </a:solidFill>
                <a:effectLst/>
              </a:rPr>
              <a:t>Фолклорна предања о </a:t>
            </a:r>
            <a:r>
              <a:rPr lang="sr-Cyrl-CS" sz="3200" dirty="0" err="1" smtClean="0">
                <a:solidFill>
                  <a:schemeClr val="bg2">
                    <a:lumMod val="50000"/>
                  </a:schemeClr>
                </a:solidFill>
                <a:effectLst/>
              </a:rPr>
              <a:t>вукдлацима</a:t>
            </a:r>
            <a:endParaRPr lang="en-US" sz="3200" dirty="0">
              <a:solidFill>
                <a:schemeClr val="bg2">
                  <a:lumMod val="50000"/>
                </a:schemeClr>
              </a:solidFill>
              <a:effectLst/>
            </a:endParaRPr>
          </a:p>
        </p:txBody>
      </p:sp>
      <p:sp>
        <p:nvSpPr>
          <p:cNvPr id="3" name="Чувар места за садржај 2"/>
          <p:cNvSpPr>
            <a:spLocks noGrp="1"/>
          </p:cNvSpPr>
          <p:nvPr>
            <p:ph idx="1"/>
          </p:nvPr>
        </p:nvSpPr>
        <p:spPr>
          <a:xfrm>
            <a:off x="457200" y="1500174"/>
            <a:ext cx="8229600" cy="5214974"/>
          </a:xfrm>
        </p:spPr>
        <p:txBody>
          <a:bodyPr>
            <a:normAutofit fontScale="40000" lnSpcReduction="20000"/>
          </a:bodyPr>
          <a:lstStyle/>
          <a:p>
            <a:r>
              <a:rPr lang="sr-Cyrl-CS" sz="5600" dirty="0" smtClean="0">
                <a:solidFill>
                  <a:schemeClr val="bg1">
                    <a:lumMod val="95000"/>
                    <a:lumOff val="5000"/>
                  </a:schemeClr>
                </a:solidFill>
              </a:rPr>
              <a:t>У причама из раног средњег века</a:t>
            </a:r>
            <a:r>
              <a:rPr lang="sr-Cyrl-CS" sz="6000" dirty="0" smtClean="0">
                <a:solidFill>
                  <a:schemeClr val="bg1">
                    <a:lumMod val="95000"/>
                    <a:lumOff val="5000"/>
                  </a:schemeClr>
                </a:solidFill>
              </a:rPr>
              <a:t> северне и западне Европе,</a:t>
            </a:r>
            <a:r>
              <a:rPr lang="sr-Cyrl-CS" sz="5600" dirty="0" smtClean="0">
                <a:solidFill>
                  <a:schemeClr val="bg1">
                    <a:lumMod val="95000"/>
                    <a:lumOff val="5000"/>
                  </a:schemeClr>
                </a:solidFill>
              </a:rPr>
              <a:t> велики витез би се случајно претворио у вука, користећи  магични  украс, најчешће  прстен, који би му дала неверна драга, а зарад неверства. </a:t>
            </a:r>
          </a:p>
          <a:p>
            <a:endParaRPr lang="ru-RU" sz="5600" dirty="0" smtClean="0">
              <a:solidFill>
                <a:schemeClr val="bg1">
                  <a:lumMod val="95000"/>
                  <a:lumOff val="5000"/>
                </a:schemeClr>
              </a:solidFill>
            </a:endParaRPr>
          </a:p>
          <a:p>
            <a:r>
              <a:rPr lang="ru-RU" sz="5600" dirty="0" smtClean="0">
                <a:solidFill>
                  <a:schemeClr val="bg1">
                    <a:lumMod val="95000"/>
                    <a:lumOff val="5000"/>
                  </a:schemeClr>
                </a:solidFill>
              </a:rPr>
              <a:t>У средњовековној хришћанској астрономији слика Кентаура који  пробија копљем вука постала  је „Аврам са Исаком“. Аврам је спремао да жртвује свог сина Исака на олтару, пошто је тада важећи верски закон захтевао да се «прворођени син жртвује Богу. «  «Тада Абрахам подиже очи и погледа, а тамо иза њега био је ован ( </a:t>
            </a:r>
            <a:r>
              <a:rPr lang="en-US" sz="5600" dirty="0" smtClean="0">
                <a:solidFill>
                  <a:schemeClr val="bg1">
                    <a:lumMod val="95000"/>
                    <a:lumOff val="5000"/>
                  </a:schemeClr>
                </a:solidFill>
              </a:rPr>
              <a:t>Ован</a:t>
            </a:r>
            <a:r>
              <a:rPr lang="sr-Cyrl-CS" sz="5600" dirty="0" smtClean="0">
                <a:solidFill>
                  <a:schemeClr val="bg1">
                    <a:lumMod val="95000"/>
                    <a:lumOff val="5000"/>
                  </a:schemeClr>
                </a:solidFill>
              </a:rPr>
              <a:t> </a:t>
            </a:r>
            <a:r>
              <a:rPr lang="ru-RU" sz="5600" dirty="0" smtClean="0">
                <a:solidFill>
                  <a:schemeClr val="bg1">
                    <a:lumMod val="95000"/>
                    <a:lumOff val="5000"/>
                  </a:schemeClr>
                </a:solidFill>
              </a:rPr>
              <a:t>) ухваћен у густишу роговима.« Т ако је Абрахам отишао и узео овна и понудио га за жртву паљеницу уместо сина.   [ </a:t>
            </a:r>
            <a:r>
              <a:rPr lang="ru-RU" sz="5600" i="1" dirty="0" smtClean="0">
                <a:solidFill>
                  <a:schemeClr val="bg1">
                    <a:lumMod val="95000"/>
                    <a:lumOff val="5000"/>
                  </a:schemeClr>
                </a:solidFill>
              </a:rPr>
              <a:t>Ген. 22: 10-13</a:t>
            </a:r>
            <a:r>
              <a:rPr lang="ru-RU" sz="5600" dirty="0" smtClean="0">
                <a:solidFill>
                  <a:schemeClr val="bg1">
                    <a:lumMod val="95000"/>
                    <a:lumOff val="5000"/>
                  </a:schemeClr>
                </a:solidFill>
              </a:rPr>
              <a:t> ]   Ово би  се  могло  тумачити  двојако, као вука  - Исака који представља Кентаурову жртву и Абрахамову жртву. </a:t>
            </a:r>
          </a:p>
          <a:p>
            <a:endParaRPr lang="ru-RU" sz="5600" dirty="0" smtClean="0">
              <a:solidFill>
                <a:schemeClr val="bg1">
                  <a:lumMod val="95000"/>
                  <a:lumOff val="5000"/>
                </a:schemeClr>
              </a:solidFill>
            </a:endParaRPr>
          </a:p>
          <a:p>
            <a:endParaRPr lang="sr-Cyrl-CS" sz="5600" dirty="0" smtClean="0">
              <a:solidFill>
                <a:schemeClr val="bg1">
                  <a:lumMod val="95000"/>
                  <a:lumOff val="5000"/>
                </a:schemeClr>
              </a:solidFill>
            </a:endParaRPr>
          </a:p>
          <a:p>
            <a:endParaRPr lang="sr-Cyrl-CS" sz="5600" dirty="0" smtClean="0">
              <a:solidFill>
                <a:schemeClr val="bg1">
                  <a:lumMod val="95000"/>
                  <a:lumOff val="5000"/>
                </a:schemeClr>
              </a:solidFill>
            </a:endParaRPr>
          </a:p>
          <a:p>
            <a:endParaRPr lang="en-US" sz="56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68478"/>
          </a:xfrm>
        </p:spPr>
        <p:txBody>
          <a:bodyPr>
            <a:noAutofit/>
          </a:bodyPr>
          <a:lstStyle/>
          <a:p>
            <a:r>
              <a:rPr lang="sr-Cyrl-CS" sz="1600" dirty="0" smtClean="0">
                <a:solidFill>
                  <a:schemeClr val="bg1">
                    <a:lumMod val="95000"/>
                    <a:lumOff val="5000"/>
                  </a:schemeClr>
                </a:solidFill>
                <a:effectLst/>
                <a:latin typeface="+mn-lt"/>
              </a:rPr>
              <a:t>Хришћански вукодлак – свети Кристофер је био заштитник путника. По предању имао је псећу или вучју главу. Место где је рођен звало се Marmatiae које се некад налазило у северној Африци. Према предању јео је људско месо. Преобратио се када је чуо проповед хришћанског мисионара, где је после тога путовао по грчком свету, ширио хришћанство и проповедао Јеванђеље</a:t>
            </a:r>
            <a:r>
              <a:rPr lang="sr-Cyrl-CS" sz="1600" dirty="0" smtClean="0">
                <a:solidFill>
                  <a:schemeClr val="bg1">
                    <a:lumMod val="95000"/>
                    <a:lumOff val="5000"/>
                  </a:schemeClr>
                </a:solidFill>
                <a:effectLst/>
                <a:latin typeface="+mn-lt"/>
              </a:rPr>
              <a:t>.</a:t>
            </a:r>
            <a:br>
              <a:rPr lang="sr-Cyrl-CS" sz="1600" dirty="0" smtClean="0">
                <a:solidFill>
                  <a:schemeClr val="bg1">
                    <a:lumMod val="95000"/>
                    <a:lumOff val="5000"/>
                  </a:schemeClr>
                </a:solidFill>
                <a:effectLst/>
                <a:latin typeface="+mn-lt"/>
              </a:rPr>
            </a:br>
            <a:endParaRPr lang="en-US" sz="1600" dirty="0">
              <a:effectLst/>
              <a:latin typeface="+mn-lt"/>
            </a:endParaRPr>
          </a:p>
        </p:txBody>
      </p:sp>
      <p:pic>
        <p:nvPicPr>
          <p:cNvPr id="4" name="Content Placeholder 3" descr="https://i0.wp.com/img-fotki.yandex.ru/get/150569/19773811.19d/0_16470c_2c18d9ae_orig.jpg"/>
          <p:cNvPicPr>
            <a:picLocks noGrp="1"/>
          </p:cNvPicPr>
          <p:nvPr>
            <p:ph idx="1"/>
          </p:nvPr>
        </p:nvPicPr>
        <p:blipFill>
          <a:blip r:embed="rId2"/>
          <a:srcRect/>
          <a:stretch>
            <a:fillRect/>
          </a:stretch>
        </p:blipFill>
        <p:spPr bwMode="auto">
          <a:xfrm>
            <a:off x="2285984" y="2214554"/>
            <a:ext cx="4786346" cy="4237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CS" dirty="0" smtClean="0"/>
              <a:t>Староверна хагиографска икона св. Христофора (10.век)</a:t>
            </a:r>
            <a:endParaRPr lang="en-US" dirty="0"/>
          </a:p>
        </p:txBody>
      </p:sp>
      <p:pic>
        <p:nvPicPr>
          <p:cNvPr id="4" name="Content Placeholder 3" descr="https://i0.wp.com/img-fotki.yandex.ru/get/222565/19773811.19d/0_16470f_22de5e78_orig.jpg"/>
          <p:cNvPicPr>
            <a:picLocks noGrp="1"/>
          </p:cNvPicPr>
          <p:nvPr>
            <p:ph idx="1"/>
          </p:nvPr>
        </p:nvPicPr>
        <p:blipFill>
          <a:blip r:embed="rId2"/>
          <a:srcRect/>
          <a:stretch>
            <a:fillRect/>
          </a:stretch>
        </p:blipFill>
        <p:spPr bwMode="auto">
          <a:xfrm>
            <a:off x="2285984" y="1571612"/>
            <a:ext cx="4643470" cy="5043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76" y="1142984"/>
            <a:ext cx="3971924" cy="4071966"/>
          </a:xfrm>
        </p:spPr>
        <p:txBody>
          <a:bodyPr>
            <a:normAutofit/>
          </a:bodyPr>
          <a:lstStyle/>
          <a:p>
            <a:r>
              <a:rPr lang="sr-Cyrl-CS" sz="1400" dirty="0" smtClean="0">
                <a:solidFill>
                  <a:schemeClr val="bg1">
                    <a:lumMod val="95000"/>
                    <a:lumOff val="5000"/>
                  </a:schemeClr>
                </a:solidFill>
                <a:effectLst/>
                <a:latin typeface="+mn-lt"/>
              </a:rPr>
              <a:t>Мученик Христофер. </a:t>
            </a:r>
            <a:br>
              <a:rPr lang="sr-Cyrl-CS" sz="1400" dirty="0" smtClean="0">
                <a:solidFill>
                  <a:schemeClr val="bg1">
                    <a:lumMod val="95000"/>
                    <a:lumOff val="5000"/>
                  </a:schemeClr>
                </a:solidFill>
                <a:effectLst/>
                <a:latin typeface="+mn-lt"/>
              </a:rPr>
            </a:br>
            <a:r>
              <a:rPr lang="sr-Cyrl-CS" sz="1400" dirty="0" smtClean="0">
                <a:solidFill>
                  <a:schemeClr val="bg1">
                    <a:lumMod val="95000"/>
                    <a:lumOff val="5000"/>
                  </a:schemeClr>
                </a:solidFill>
                <a:effectLst/>
                <a:latin typeface="+mn-lt"/>
              </a:rPr>
              <a:t>Успењски самостан у граду</a:t>
            </a:r>
            <a:r>
              <a:rPr lang="de-DE" sz="1400" dirty="0" smtClean="0">
                <a:solidFill>
                  <a:schemeClr val="bg1">
                    <a:lumMod val="95000"/>
                    <a:lumOff val="5000"/>
                  </a:schemeClr>
                </a:solidFill>
                <a:effectLst/>
                <a:latin typeface="+mn-lt"/>
              </a:rPr>
              <a:t> </a:t>
            </a:r>
            <a:r>
              <a:rPr lang="de-DE" sz="1400" dirty="0" smtClean="0">
                <a:solidFill>
                  <a:schemeClr val="bg1">
                    <a:lumMod val="95000"/>
                    <a:lumOff val="5000"/>
                  </a:schemeClr>
                </a:solidFill>
                <a:effectLst/>
                <a:latin typeface="+mn-lt"/>
              </a:rPr>
              <a:t>Sviyazhsk, Tatarstan</a:t>
            </a:r>
            <a:endParaRPr lang="en-US" sz="1400" dirty="0">
              <a:solidFill>
                <a:schemeClr val="bg1">
                  <a:lumMod val="95000"/>
                  <a:lumOff val="5000"/>
                </a:schemeClr>
              </a:solidFill>
              <a:effectLst/>
              <a:latin typeface="+mn-lt"/>
            </a:endParaRPr>
          </a:p>
        </p:txBody>
      </p:sp>
      <p:pic>
        <p:nvPicPr>
          <p:cNvPr id="4" name="Content Placeholder 3" descr="https://i2.wp.com/hacker.telefunkin.net/images/angar/Christopher/04.jpg"/>
          <p:cNvPicPr>
            <a:picLocks noGrp="1"/>
          </p:cNvPicPr>
          <p:nvPr>
            <p:ph idx="1"/>
          </p:nvPr>
        </p:nvPicPr>
        <p:blipFill>
          <a:blip r:embed="rId2" cstate="print"/>
          <a:srcRect/>
          <a:stretch>
            <a:fillRect/>
          </a:stretch>
        </p:blipFill>
        <p:spPr bwMode="auto">
          <a:xfrm>
            <a:off x="1000100" y="642918"/>
            <a:ext cx="3840719"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1214422"/>
            <a:ext cx="8229600" cy="3571900"/>
          </a:xfrm>
        </p:spPr>
        <p:txBody>
          <a:bodyPr>
            <a:normAutofit fontScale="70000" lnSpcReduction="20000"/>
          </a:bodyPr>
          <a:lstStyle/>
          <a:p>
            <a:r>
              <a:rPr lang="sr-Cyrl-CS" dirty="0" smtClean="0">
                <a:solidFill>
                  <a:schemeClr val="bg1">
                    <a:lumMod val="95000"/>
                    <a:lumOff val="5000"/>
                  </a:schemeClr>
                </a:solidFill>
              </a:rPr>
              <a:t>Редовник  </a:t>
            </a:r>
            <a:r>
              <a:rPr lang="sr-Cyrl-CS" dirty="0" err="1" smtClean="0">
                <a:solidFill>
                  <a:schemeClr val="bg1">
                    <a:lumMod val="95000"/>
                    <a:lumOff val="5000"/>
                  </a:schemeClr>
                </a:solidFill>
              </a:rPr>
              <a:t>Гералд</a:t>
            </a:r>
            <a:r>
              <a:rPr lang="sr-Cyrl-CS" dirty="0" smtClean="0">
                <a:solidFill>
                  <a:schemeClr val="bg1">
                    <a:lumMod val="95000"/>
                    <a:lumOff val="5000"/>
                  </a:schemeClr>
                </a:solidFill>
              </a:rPr>
              <a:t>  Велшки, 1185. г. записује једну од најстаријих предања о вукодлацима која потиче из Ирске. Говори о светом човеку који је у шумама </a:t>
            </a:r>
            <a:r>
              <a:rPr lang="sr-Cyrl-CS" dirty="0" err="1" smtClean="0">
                <a:solidFill>
                  <a:schemeClr val="bg1">
                    <a:lumMod val="95000"/>
                    <a:lumOff val="5000"/>
                  </a:schemeClr>
                </a:solidFill>
              </a:rPr>
              <a:t>Осорије</a:t>
            </a:r>
            <a:r>
              <a:rPr lang="sr-Cyrl-CS" dirty="0" smtClean="0">
                <a:solidFill>
                  <a:schemeClr val="bg1">
                    <a:lumMod val="95000"/>
                    <a:lumOff val="5000"/>
                  </a:schemeClr>
                </a:solidFill>
              </a:rPr>
              <a:t> легао уз ватру, а у кругу обасјан пламеном ушао је „голем“ који му се обратио и рекао да он заправо није вук него човек у вучјем обличју. Био је припадник клана </a:t>
            </a:r>
            <a:r>
              <a:rPr lang="sr-Cyrl-CS" dirty="0" err="1" smtClean="0">
                <a:solidFill>
                  <a:schemeClr val="bg1">
                    <a:lumMod val="95000"/>
                    <a:lumOff val="5000"/>
                  </a:schemeClr>
                </a:solidFill>
              </a:rPr>
              <a:t>Алтан</a:t>
            </a:r>
            <a:r>
              <a:rPr lang="sr-Cyrl-CS" dirty="0" smtClean="0">
                <a:solidFill>
                  <a:schemeClr val="bg1">
                    <a:lumMod val="95000"/>
                    <a:lumOff val="5000"/>
                  </a:schemeClr>
                </a:solidFill>
              </a:rPr>
              <a:t>, којег је проклео св. </a:t>
            </a:r>
            <a:r>
              <a:rPr lang="sr-Cyrl-CS" dirty="0" err="1" smtClean="0">
                <a:solidFill>
                  <a:schemeClr val="bg1">
                    <a:lumMod val="95000"/>
                    <a:lumOff val="5000"/>
                  </a:schemeClr>
                </a:solidFill>
              </a:rPr>
              <a:t>Нетан</a:t>
            </a:r>
            <a:r>
              <a:rPr lang="sr-Cyrl-CS" dirty="0" smtClean="0">
                <a:solidFill>
                  <a:schemeClr val="bg1">
                    <a:lumMod val="95000"/>
                    <a:lumOff val="5000"/>
                  </a:schemeClr>
                </a:solidFill>
              </a:rPr>
              <a:t>. Сваких седам година два припадника клана преображавају се у вукодлака, као што су он и његова супруга, али њу је ранио ловац, те је на самрти. Зато је вук хтео да редовник дође и удели јој посмртну помаст. Редовник је пошао до пећине где је лежала вучица, пререзао вучју кожу и угледао старију жену. На тај начин ју је одрешио од греха и она је умрла у миру</a:t>
            </a:r>
            <a:r>
              <a:rPr lang="sr-Cyrl-CS" dirty="0" smtClean="0">
                <a:solidFill>
                  <a:schemeClr val="bg1">
                    <a:lumMod val="95000"/>
                    <a:lumOff val="5000"/>
                  </a:schemeClr>
                </a:solidFill>
              </a:rPr>
              <a:t>.</a:t>
            </a: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pPr>
              <a:buNone/>
            </a:pPr>
            <a:endParaRPr lang="sr-Cyrl-CS" dirty="0" smtClean="0">
              <a:solidFill>
                <a:schemeClr val="bg1">
                  <a:lumMod val="95000"/>
                  <a:lumOff val="5000"/>
                </a:schemeClr>
              </a:solidFill>
            </a:endParaRPr>
          </a:p>
          <a:p>
            <a:pPr>
              <a:buNone/>
            </a:pPr>
            <a:endParaRPr lang="sr-Cyrl-CS" dirty="0" smtClean="0">
              <a:solidFill>
                <a:schemeClr val="bg1">
                  <a:lumMod val="95000"/>
                  <a:lumOff val="5000"/>
                </a:schemeClr>
              </a:solidFill>
            </a:endParaRP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4786346"/>
          </a:xfrm>
        </p:spPr>
        <p:txBody>
          <a:bodyPr>
            <a:normAutofit fontScale="62500" lnSpcReduction="20000"/>
          </a:bodyPr>
          <a:lstStyle/>
          <a:p>
            <a:r>
              <a:rPr lang="sr-Cyrl-CS" dirty="0" smtClean="0">
                <a:solidFill>
                  <a:schemeClr val="bg1">
                    <a:lumMod val="95000"/>
                    <a:lumOff val="5000"/>
                  </a:schemeClr>
                </a:solidFill>
              </a:rPr>
              <a:t>Чин преображења изазван је увек предметима са магичним својствима. Католички свештеници су те магичне моћи повезивали са Сотоном, који сваког човека ставља у искушење како би га претворио у звер. На тај начин се међу народом проширило веровање да су вукодлаци зли и повезани са врачањем. </a:t>
            </a:r>
          </a:p>
          <a:p>
            <a:endParaRPr lang="sr-Cyrl-CS" dirty="0" smtClean="0">
              <a:solidFill>
                <a:schemeClr val="bg1">
                  <a:lumMod val="95000"/>
                  <a:lumOff val="5000"/>
                </a:schemeClr>
              </a:solidFill>
            </a:endParaRPr>
          </a:p>
          <a:p>
            <a:r>
              <a:rPr lang="sr-Cyrl-CS" dirty="0" smtClean="0">
                <a:solidFill>
                  <a:schemeClr val="bg1">
                    <a:lumMod val="95000"/>
                    <a:lumOff val="5000"/>
                  </a:schemeClr>
                </a:solidFill>
              </a:rPr>
              <a:t>У делу “Malleus  maleficarum “(Маљ за вештице, 1484.) забележено је да су се вештице често претварале у вука, са намером да заведу пристоје људе, а како би служиле Сотони</a:t>
            </a:r>
            <a:r>
              <a:rPr lang="sr-Cyrl-CS" dirty="0" smtClean="0">
                <a:solidFill>
                  <a:schemeClr val="bg1">
                    <a:lumMod val="95000"/>
                    <a:lumOff val="5000"/>
                  </a:schemeClr>
                </a:solidFill>
              </a:rPr>
              <a:t>.</a:t>
            </a: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endParaRPr lang="sr-Cyrl-CS" dirty="0" smtClean="0">
              <a:solidFill>
                <a:schemeClr val="bg1">
                  <a:lumMod val="95000"/>
                  <a:lumOff val="5000"/>
                </a:schemeClr>
              </a:solidFill>
            </a:endParaRPr>
          </a:p>
          <a:p>
            <a:r>
              <a:rPr lang="sr-Cyrl-CS" sz="2200" dirty="0" smtClean="0">
                <a:solidFill>
                  <a:schemeClr val="bg1">
                    <a:lumMod val="95000"/>
                    <a:lumOff val="5000"/>
                  </a:schemeClr>
                </a:solidFill>
              </a:rPr>
              <a:t>“Псоглав”, Нирнбершка хроника, 1493. </a:t>
            </a:r>
            <a:endParaRPr lang="en-US" sz="2200" dirty="0" smtClean="0">
              <a:solidFill>
                <a:schemeClr val="bg1">
                  <a:lumMod val="95000"/>
                  <a:lumOff val="5000"/>
                </a:schemeClr>
              </a:solidFill>
            </a:endParaRPr>
          </a:p>
          <a:p>
            <a:endParaRPr lang="en-US" dirty="0" smtClean="0">
              <a:solidFill>
                <a:schemeClr val="bg1">
                  <a:lumMod val="95000"/>
                  <a:lumOff val="5000"/>
                </a:schemeClr>
              </a:solidFill>
            </a:endParaRPr>
          </a:p>
          <a:p>
            <a:endParaRPr lang="en-US" dirty="0"/>
          </a:p>
        </p:txBody>
      </p:sp>
      <p:pic>
        <p:nvPicPr>
          <p:cNvPr id="4" name="Picture 2" descr="F:\slike vukodlaci\Псоглав Нирнбершка хроника 1493.jpg"/>
          <p:cNvPicPr>
            <a:picLocks noChangeAspect="1" noChangeArrowheads="1"/>
          </p:cNvPicPr>
          <p:nvPr/>
        </p:nvPicPr>
        <p:blipFill>
          <a:blip r:embed="rId2"/>
          <a:srcRect/>
          <a:stretch>
            <a:fillRect/>
          </a:stretch>
        </p:blipFill>
        <p:spPr bwMode="auto">
          <a:xfrm>
            <a:off x="4857752" y="3286124"/>
            <a:ext cx="3786214" cy="32861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4638"/>
            <a:ext cx="8229600" cy="654032"/>
          </a:xfrm>
        </p:spPr>
        <p:txBody>
          <a:bodyPr>
            <a:normAutofit/>
          </a:bodyPr>
          <a:lstStyle/>
          <a:p>
            <a:r>
              <a:rPr lang="sr-Cyrl-CS" sz="3600" dirty="0" smtClean="0">
                <a:solidFill>
                  <a:schemeClr val="bg2">
                    <a:lumMod val="75000"/>
                  </a:schemeClr>
                </a:solidFill>
                <a:effectLst/>
                <a:latin typeface="+mn-lt"/>
              </a:rPr>
              <a:t>Сазвежђе Вук (</a:t>
            </a:r>
            <a:r>
              <a:rPr lang="sr-Latn-CS" sz="3600" dirty="0" err="1" smtClean="0">
                <a:solidFill>
                  <a:schemeClr val="bg2">
                    <a:lumMod val="75000"/>
                  </a:schemeClr>
                </a:solidFill>
                <a:effectLst/>
                <a:latin typeface="+mn-lt"/>
              </a:rPr>
              <a:t>Lupus</a:t>
            </a:r>
            <a:r>
              <a:rPr lang="sr-Latn-CS" sz="3600" dirty="0" smtClean="0">
                <a:solidFill>
                  <a:schemeClr val="bg2">
                    <a:lumMod val="75000"/>
                  </a:schemeClr>
                </a:solidFill>
                <a:effectLst/>
                <a:latin typeface="+mn-lt"/>
              </a:rPr>
              <a:t>)</a:t>
            </a:r>
            <a:endParaRPr lang="en-US" sz="3600" dirty="0">
              <a:latin typeface="+mn-lt"/>
            </a:endParaRPr>
          </a:p>
        </p:txBody>
      </p:sp>
      <p:sp>
        <p:nvSpPr>
          <p:cNvPr id="3" name="Чувар места за садржај 2"/>
          <p:cNvSpPr>
            <a:spLocks noGrp="1"/>
          </p:cNvSpPr>
          <p:nvPr>
            <p:ph idx="1"/>
          </p:nvPr>
        </p:nvSpPr>
        <p:spPr>
          <a:xfrm>
            <a:off x="4500562" y="1214422"/>
            <a:ext cx="4357718" cy="5429288"/>
          </a:xfrm>
        </p:spPr>
        <p:txBody>
          <a:bodyPr>
            <a:normAutofit fontScale="47500" lnSpcReduction="20000"/>
          </a:bodyPr>
          <a:lstStyle/>
          <a:p>
            <a:r>
              <a:rPr lang="sr-Cyrl-CS" sz="2600" dirty="0" smtClean="0">
                <a:solidFill>
                  <a:schemeClr val="bg2">
                    <a:lumMod val="50000"/>
                  </a:schemeClr>
                </a:solidFill>
              </a:rPr>
              <a:t>Сазвежђе Вук</a:t>
            </a:r>
            <a:r>
              <a:rPr lang="en-US" sz="2600" dirty="0" smtClean="0">
                <a:solidFill>
                  <a:schemeClr val="bg2">
                    <a:lumMod val="50000"/>
                  </a:schemeClr>
                </a:solidFill>
              </a:rPr>
              <a:t> </a:t>
            </a:r>
            <a:r>
              <a:rPr lang="sr-Cyrl-CS" sz="2600" dirty="0" smtClean="0">
                <a:solidFill>
                  <a:schemeClr val="bg2">
                    <a:lumMod val="50000"/>
                  </a:schemeClr>
                </a:solidFill>
              </a:rPr>
              <a:t> је</a:t>
            </a:r>
            <a:r>
              <a:rPr lang="en-US" sz="2600" dirty="0" smtClean="0">
                <a:solidFill>
                  <a:schemeClr val="bg2">
                    <a:lumMod val="50000"/>
                  </a:schemeClr>
                </a:solidFill>
              </a:rPr>
              <a:t> једно од 88 сазвежђа на која је подељено ноћно небо. </a:t>
            </a:r>
            <a:endParaRPr lang="sr-Cyrl-CS" sz="2600" dirty="0" smtClean="0">
              <a:solidFill>
                <a:schemeClr val="bg2">
                  <a:lumMod val="50000"/>
                </a:schemeClr>
              </a:solidFill>
            </a:endParaRPr>
          </a:p>
          <a:p>
            <a:endParaRPr lang="sr-Cyrl-CS" sz="2600" dirty="0" smtClean="0">
              <a:solidFill>
                <a:schemeClr val="bg2">
                  <a:lumMod val="50000"/>
                </a:schemeClr>
              </a:solidFill>
            </a:endParaRPr>
          </a:p>
          <a:p>
            <a:r>
              <a:rPr lang="ru-RU" sz="2600" dirty="0" smtClean="0">
                <a:solidFill>
                  <a:schemeClr val="bg2">
                    <a:lumMod val="75000"/>
                  </a:schemeClr>
                </a:solidFill>
                <a:cs typeface="Times New Roman" pitchFamily="18" charset="0"/>
              </a:rPr>
              <a:t>Вук је 46. сазвежђе, заузима површину од 334  квадратна степена. Налази се у трећем квадранту јужне хемисфере (СК3) и може се видети на географским ширинама између + 35 ° и -90 °.</a:t>
            </a:r>
            <a:br>
              <a:rPr lang="ru-RU" sz="2600" dirty="0" smtClean="0">
                <a:solidFill>
                  <a:schemeClr val="bg2">
                    <a:lumMod val="75000"/>
                  </a:schemeClr>
                </a:solidFill>
                <a:cs typeface="Times New Roman" pitchFamily="18" charset="0"/>
              </a:rPr>
            </a:br>
            <a:r>
              <a:rPr lang="ru-RU" sz="2600" dirty="0" smtClean="0">
                <a:solidFill>
                  <a:schemeClr val="bg2">
                    <a:lumMod val="75000"/>
                  </a:schemeClr>
                </a:solidFill>
                <a:cs typeface="Times New Roman" pitchFamily="18" charset="0"/>
              </a:rPr>
              <a:t> </a:t>
            </a:r>
          </a:p>
          <a:p>
            <a:r>
              <a:rPr lang="ru-RU" sz="2600" dirty="0" smtClean="0">
                <a:solidFill>
                  <a:schemeClr val="bg2">
                    <a:lumMod val="75000"/>
                  </a:schemeClr>
                </a:solidFill>
                <a:cs typeface="Times New Roman" pitchFamily="18" charset="0"/>
              </a:rPr>
              <a:t>Суседна сазвежђа су </a:t>
            </a:r>
            <a:r>
              <a:rPr lang="sr-Cyrl-CS" sz="2600" dirty="0" smtClean="0">
                <a:solidFill>
                  <a:schemeClr val="bg2">
                    <a:lumMod val="75000"/>
                  </a:schemeClr>
                </a:solidFill>
                <a:cs typeface="Times New Roman" pitchFamily="18" charset="0"/>
              </a:rPr>
              <a:t>Кентаур</a:t>
            </a:r>
            <a:r>
              <a:rPr lang="en-US" sz="2600" dirty="0" smtClean="0">
                <a:solidFill>
                  <a:schemeClr val="bg2">
                    <a:lumMod val="75000"/>
                  </a:schemeClr>
                </a:solidFill>
                <a:cs typeface="Times New Roman" pitchFamily="18" charset="0"/>
              </a:rPr>
              <a:t>,</a:t>
            </a:r>
            <a:r>
              <a:rPr lang="sr-Cyrl-CS" sz="2600" dirty="0" smtClean="0">
                <a:solidFill>
                  <a:schemeClr val="bg2">
                    <a:lumMod val="75000"/>
                  </a:schemeClr>
                </a:solidFill>
                <a:cs typeface="Times New Roman" pitchFamily="18" charset="0"/>
              </a:rPr>
              <a:t> </a:t>
            </a:r>
            <a:r>
              <a:rPr lang="sr-Cyrl-CS" sz="2600" dirty="0" err="1" smtClean="0">
                <a:solidFill>
                  <a:schemeClr val="bg2">
                    <a:lumMod val="75000"/>
                  </a:schemeClr>
                </a:solidFill>
                <a:cs typeface="Times New Roman" pitchFamily="18" charset="0"/>
              </a:rPr>
              <a:t>Цирцинус</a:t>
            </a:r>
            <a:r>
              <a:rPr lang="sr-Cyrl-CS" sz="2600" dirty="0" smtClean="0">
                <a:solidFill>
                  <a:schemeClr val="bg2">
                    <a:lumMod val="75000"/>
                  </a:schemeClr>
                </a:solidFill>
                <a:cs typeface="Times New Roman" pitchFamily="18" charset="0"/>
              </a:rPr>
              <a:t>, </a:t>
            </a:r>
            <a:r>
              <a:rPr lang="sr-Cyrl-CS" sz="2600" dirty="0" smtClean="0">
                <a:solidFill>
                  <a:schemeClr val="bg2">
                    <a:lumMod val="50000"/>
                  </a:schemeClr>
                </a:solidFill>
                <a:cs typeface="Times New Roman" pitchFamily="18" charset="0"/>
              </a:rPr>
              <a:t>Хидра, Вага, Норма</a:t>
            </a:r>
            <a:r>
              <a:rPr lang="sr-Cyrl-CS" sz="2600" dirty="0" smtClean="0">
                <a:solidFill>
                  <a:schemeClr val="bg2">
                    <a:lumMod val="75000"/>
                  </a:schemeClr>
                </a:solidFill>
                <a:cs typeface="Times New Roman" pitchFamily="18" charset="0"/>
              </a:rPr>
              <a:t> (Лењир)</a:t>
            </a:r>
            <a:r>
              <a:rPr lang="en-US" sz="2600" dirty="0" smtClean="0">
                <a:solidFill>
                  <a:schemeClr val="bg2">
                    <a:lumMod val="75000"/>
                  </a:schemeClr>
                </a:solidFill>
                <a:cs typeface="Times New Roman" pitchFamily="18" charset="0"/>
              </a:rPr>
              <a:t> и </a:t>
            </a:r>
            <a:r>
              <a:rPr lang="sr-Cyrl-CS" sz="2600" dirty="0" smtClean="0">
                <a:solidFill>
                  <a:schemeClr val="bg2">
                    <a:lumMod val="75000"/>
                  </a:schemeClr>
                </a:solidFill>
                <a:cs typeface="Times New Roman" pitchFamily="18" charset="0"/>
              </a:rPr>
              <a:t>Шкорпион. </a:t>
            </a:r>
            <a:r>
              <a:rPr lang="ru-RU" sz="2600" dirty="0" smtClean="0">
                <a:solidFill>
                  <a:schemeClr val="bg2">
                    <a:lumMod val="75000"/>
                  </a:schemeClr>
                </a:solidFill>
                <a:cs typeface="Times New Roman" pitchFamily="18" charset="0"/>
              </a:rPr>
              <a:t>Вук припада породици сазвежђа Херцулес.</a:t>
            </a:r>
          </a:p>
          <a:p>
            <a:endParaRPr lang="sr-Cyrl-CS" sz="2600" dirty="0" smtClean="0">
              <a:solidFill>
                <a:schemeClr val="bg2">
                  <a:lumMod val="50000"/>
                </a:schemeClr>
              </a:solidFill>
            </a:endParaRPr>
          </a:p>
          <a:p>
            <a:r>
              <a:rPr lang="ru-RU" sz="2600" dirty="0" smtClean="0">
                <a:solidFill>
                  <a:schemeClr val="bg2">
                    <a:lumMod val="75000"/>
                  </a:schemeClr>
                </a:solidFill>
                <a:cs typeface="Times New Roman" pitchFamily="18" charset="0"/>
              </a:rPr>
              <a:t>Сазвежђе је дом неколико занимљивих звезда и објеката дубоког неба. Ту спадају историјски остатак супернове СН 1006, глобуларни скупови НГЦ 5824 и НГЦ 5986 и маглина мрежњаче (ИЦ 4406).</a:t>
            </a:r>
          </a:p>
          <a:p>
            <a:endParaRPr lang="ru-RU" sz="2600" dirty="0" smtClean="0">
              <a:solidFill>
                <a:schemeClr val="bg2">
                  <a:lumMod val="75000"/>
                </a:schemeClr>
              </a:solidFill>
              <a:cs typeface="Times New Roman" pitchFamily="18" charset="0"/>
            </a:endParaRPr>
          </a:p>
          <a:p>
            <a:r>
              <a:rPr lang="ru-RU" sz="2600" dirty="0" smtClean="0">
                <a:solidFill>
                  <a:schemeClr val="bg2">
                    <a:lumMod val="50000"/>
                  </a:schemeClr>
                </a:solidFill>
              </a:rPr>
              <a:t>У оквиру сазвежђа постоји 9 звезда које су главне, а 74 звезде које се голим оком могу видети током ведрог ноћног неба.</a:t>
            </a:r>
            <a:r>
              <a:rPr lang="ru-RU" sz="2600" dirty="0" smtClean="0">
                <a:solidFill>
                  <a:schemeClr val="bg2">
                    <a:lumMod val="75000"/>
                  </a:schemeClr>
                </a:solidFill>
                <a:cs typeface="Times New Roman" pitchFamily="18" charset="0"/>
              </a:rPr>
              <a:t/>
            </a:r>
            <a:br>
              <a:rPr lang="ru-RU" sz="2600" dirty="0" smtClean="0">
                <a:solidFill>
                  <a:schemeClr val="bg2">
                    <a:lumMod val="75000"/>
                  </a:schemeClr>
                </a:solidFill>
                <a:cs typeface="Times New Roman" pitchFamily="18" charset="0"/>
              </a:rPr>
            </a:br>
            <a:endParaRPr lang="sr-Cyrl-CS" sz="2600" dirty="0" smtClean="0">
              <a:solidFill>
                <a:schemeClr val="bg2">
                  <a:lumMod val="50000"/>
                </a:schemeClr>
              </a:solidFill>
            </a:endParaRPr>
          </a:p>
          <a:p>
            <a:r>
              <a:rPr lang="ru-RU" sz="2600" dirty="0" smtClean="0">
                <a:solidFill>
                  <a:schemeClr val="bg2">
                    <a:lumMod val="50000"/>
                  </a:schemeClr>
                </a:solidFill>
                <a:cs typeface="Times New Roman" pitchFamily="18" charset="0"/>
              </a:rPr>
              <a:t>Једно </a:t>
            </a:r>
            <a:r>
              <a:rPr lang="ru-RU" sz="2600" dirty="0" smtClean="0">
                <a:solidFill>
                  <a:schemeClr val="bg2">
                    <a:lumMod val="50000"/>
                  </a:schemeClr>
                </a:solidFill>
              </a:rPr>
              <a:t>је од изворних сазвежђа (48) које  помиње древни грчко-египатски астроном Птоломеј (између 90. и 168. године н.е.)</a:t>
            </a:r>
          </a:p>
          <a:p>
            <a:pPr>
              <a:buNone/>
            </a:pPr>
            <a:endParaRPr lang="en-US" sz="2600" dirty="0" smtClean="0">
              <a:solidFill>
                <a:schemeClr val="bg2">
                  <a:lumMod val="50000"/>
                </a:schemeClr>
              </a:solidFill>
            </a:endParaRPr>
          </a:p>
          <a:p>
            <a:r>
              <a:rPr lang="ru-RU" sz="2600" dirty="0" smtClean="0">
                <a:solidFill>
                  <a:schemeClr val="bg2">
                    <a:lumMod val="50000"/>
                  </a:schemeClr>
                </a:solidFill>
              </a:rPr>
              <a:t>Лупус није члан Зодијачке групе од дванаест сазвежђа која се појављују када Сунце зађе. </a:t>
            </a:r>
          </a:p>
          <a:p>
            <a:endParaRPr lang="en-US" sz="3400" dirty="0" smtClean="0">
              <a:solidFill>
                <a:schemeClr val="bg2">
                  <a:lumMod val="50000"/>
                </a:schemeClr>
              </a:solidFill>
            </a:endParaRPr>
          </a:p>
          <a:p>
            <a:endParaRPr lang="en-US" dirty="0" smtClean="0">
              <a:solidFill>
                <a:schemeClr val="bg2">
                  <a:lumMod val="50000"/>
                </a:schemeClr>
              </a:solidFill>
            </a:endParaRPr>
          </a:p>
          <a:p>
            <a:endParaRPr lang="en-US" dirty="0"/>
          </a:p>
        </p:txBody>
      </p:sp>
      <p:pic>
        <p:nvPicPr>
          <p:cNvPr id="4" name="Picture 2" descr="C:\Documents and Settings\mica\Desktop\sazvezdje vuk\LUPUS\800px-Lupus_IAU.svg.png"/>
          <p:cNvPicPr>
            <a:picLocks noChangeAspect="1" noChangeArrowheads="1"/>
          </p:cNvPicPr>
          <p:nvPr/>
        </p:nvPicPr>
        <p:blipFill>
          <a:blip r:embed="rId2"/>
          <a:stretch>
            <a:fillRect/>
          </a:stretch>
        </p:blipFill>
        <p:spPr bwMode="auto">
          <a:xfrm>
            <a:off x="0" y="1142984"/>
            <a:ext cx="4786346" cy="51435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642918"/>
            <a:ext cx="8229600" cy="5857916"/>
          </a:xfrm>
        </p:spPr>
        <p:txBody>
          <a:bodyPr>
            <a:normAutofit fontScale="77500" lnSpcReduction="20000"/>
          </a:bodyPr>
          <a:lstStyle/>
          <a:p>
            <a:r>
              <a:rPr lang="sr-Cyrl-CS" dirty="0" smtClean="0">
                <a:solidFill>
                  <a:schemeClr val="bg1">
                    <a:lumMod val="95000"/>
                    <a:lumOff val="5000"/>
                  </a:schemeClr>
                </a:solidFill>
              </a:rPr>
              <a:t>Исландска предања говори о једном од најславнијих злих чаробњака </a:t>
            </a:r>
            <a:r>
              <a:rPr lang="sr-Cyrl-CS" dirty="0" err="1" smtClean="0">
                <a:solidFill>
                  <a:schemeClr val="bg1">
                    <a:lumMod val="95000"/>
                    <a:lumOff val="5000"/>
                  </a:schemeClr>
                </a:solidFill>
              </a:rPr>
              <a:t>Gottskalku</a:t>
            </a:r>
            <a:r>
              <a:rPr lang="sr-Cyrl-CS" dirty="0" smtClean="0">
                <a:solidFill>
                  <a:schemeClr val="bg1">
                    <a:lumMod val="95000"/>
                    <a:lumOff val="5000"/>
                  </a:schemeClr>
                </a:solidFill>
              </a:rPr>
              <a:t>  </a:t>
            </a:r>
            <a:r>
              <a:rPr lang="sr-Cyrl-CS" dirty="0" err="1" smtClean="0">
                <a:solidFill>
                  <a:schemeClr val="bg1">
                    <a:lumMod val="95000"/>
                    <a:lumOff val="5000"/>
                  </a:schemeClr>
                </a:solidFill>
              </a:rPr>
              <a:t>Nikulassonu</a:t>
            </a:r>
            <a:r>
              <a:rPr lang="sr-Cyrl-CS" dirty="0" smtClean="0">
                <a:solidFill>
                  <a:schemeClr val="bg1">
                    <a:lumMod val="95000"/>
                    <a:lumOff val="5000"/>
                  </a:schemeClr>
                </a:solidFill>
              </a:rPr>
              <a:t>  Окрутном, који је био бискуп  </a:t>
            </a:r>
            <a:r>
              <a:rPr lang="sr-Cyrl-CS" dirty="0" err="1" smtClean="0">
                <a:solidFill>
                  <a:schemeClr val="bg1">
                    <a:lumMod val="95000"/>
                    <a:lumOff val="5000"/>
                  </a:schemeClr>
                </a:solidFill>
              </a:rPr>
              <a:t>Hólara</a:t>
            </a:r>
            <a:r>
              <a:rPr lang="sr-Cyrl-CS" dirty="0" smtClean="0">
                <a:solidFill>
                  <a:schemeClr val="bg1">
                    <a:lumMod val="95000"/>
                    <a:lumOff val="5000"/>
                  </a:schemeClr>
                </a:solidFill>
              </a:rPr>
              <a:t> на северу Исланда у 15-16 веку.  Славну бискупију  претворио је у јазбину злих чаробњака, те је редовнике подучавао црној магији и претварао у </a:t>
            </a:r>
            <a:r>
              <a:rPr lang="sr-Cyrl-CS" dirty="0" err="1" smtClean="0">
                <a:solidFill>
                  <a:schemeClr val="bg1">
                    <a:lumMod val="95000"/>
                    <a:lumOff val="5000"/>
                  </a:schemeClr>
                </a:solidFill>
              </a:rPr>
              <a:t>вукодлаке</a:t>
            </a:r>
            <a:r>
              <a:rPr lang="sr-Cyrl-CS" dirty="0" smtClean="0">
                <a:solidFill>
                  <a:schemeClr val="bg1">
                    <a:lumMod val="95000"/>
                    <a:lumOff val="5000"/>
                  </a:schemeClr>
                </a:solidFill>
              </a:rPr>
              <a:t>. По предању написао је „Књигу од црвене коже“, књигу црне магије у којој су записани </a:t>
            </a:r>
            <a:r>
              <a:rPr lang="sr-Cyrl-CS" dirty="0" err="1" smtClean="0">
                <a:solidFill>
                  <a:schemeClr val="bg1">
                    <a:lumMod val="95000"/>
                    <a:lumOff val="5000"/>
                  </a:schemeClr>
                </a:solidFill>
              </a:rPr>
              <a:t>уроци</a:t>
            </a:r>
            <a:r>
              <a:rPr lang="sr-Cyrl-CS" dirty="0" smtClean="0">
                <a:solidFill>
                  <a:schemeClr val="bg1">
                    <a:lumMod val="95000"/>
                    <a:lumOff val="5000"/>
                  </a:schemeClr>
                </a:solidFill>
              </a:rPr>
              <a:t> којима људи могу мењати облик и претварати у вукове. Након његове смрти, бискупија је спаљена до темеља, како би нестала клетва вукодлака.</a:t>
            </a:r>
          </a:p>
          <a:p>
            <a:pPr>
              <a:buNone/>
            </a:pPr>
            <a:endParaRPr lang="en-US" dirty="0" smtClean="0">
              <a:solidFill>
                <a:schemeClr val="bg1">
                  <a:lumMod val="95000"/>
                  <a:lumOff val="5000"/>
                </a:schemeClr>
              </a:solidFill>
            </a:endParaRPr>
          </a:p>
          <a:p>
            <a:endParaRPr lang="sr-Cyrl-CS" dirty="0" smtClean="0">
              <a:solidFill>
                <a:schemeClr val="bg1">
                  <a:lumMod val="95000"/>
                  <a:lumOff val="5000"/>
                </a:schemeClr>
              </a:solidFill>
            </a:endParaRPr>
          </a:p>
          <a:p>
            <a:r>
              <a:rPr lang="sr-Cyrl-CS" dirty="0" smtClean="0">
                <a:solidFill>
                  <a:schemeClr val="bg1">
                    <a:lumMod val="95000"/>
                    <a:lumOff val="5000"/>
                  </a:schemeClr>
                </a:solidFill>
              </a:rPr>
              <a:t>Један од најславнијих случајева се догодио у </a:t>
            </a:r>
            <a:r>
              <a:rPr lang="sr-Cyrl-CS" dirty="0" err="1" smtClean="0">
                <a:solidFill>
                  <a:schemeClr val="bg1">
                    <a:lumMod val="95000"/>
                    <a:lumOff val="5000"/>
                  </a:schemeClr>
                </a:solidFill>
              </a:rPr>
              <a:t>Бургундији</a:t>
            </a:r>
            <a:r>
              <a:rPr lang="sr-Cyrl-CS" dirty="0" smtClean="0">
                <a:solidFill>
                  <a:schemeClr val="bg1">
                    <a:lumMod val="95000"/>
                    <a:lumOff val="5000"/>
                  </a:schemeClr>
                </a:solidFill>
              </a:rPr>
              <a:t> (16. век) у Француској. Цела породица </a:t>
            </a:r>
            <a:r>
              <a:rPr lang="sr-Cyrl-CS" dirty="0" err="1" smtClean="0">
                <a:solidFill>
                  <a:schemeClr val="bg1">
                    <a:lumMod val="95000"/>
                    <a:lumOff val="5000"/>
                  </a:schemeClr>
                </a:solidFill>
              </a:rPr>
              <a:t>Grandillion</a:t>
            </a:r>
            <a:r>
              <a:rPr lang="sr-Cyrl-CS" dirty="0" smtClean="0">
                <a:solidFill>
                  <a:schemeClr val="bg1">
                    <a:lumMod val="95000"/>
                    <a:lumOff val="5000"/>
                  </a:schemeClr>
                </a:solidFill>
              </a:rPr>
              <a:t>  је ухапшена под сумњом да су вештице и </a:t>
            </a:r>
            <a:r>
              <a:rPr lang="sr-Cyrl-CS" dirty="0" err="1" smtClean="0">
                <a:solidFill>
                  <a:schemeClr val="bg1">
                    <a:lumMod val="95000"/>
                    <a:lumOff val="5000"/>
                  </a:schemeClr>
                </a:solidFill>
              </a:rPr>
              <a:t>вукодлаци</a:t>
            </a:r>
            <a:r>
              <a:rPr lang="sr-Cyrl-CS" dirty="0" smtClean="0">
                <a:solidFill>
                  <a:schemeClr val="bg1">
                    <a:lumMod val="95000"/>
                    <a:lumOff val="5000"/>
                  </a:schemeClr>
                </a:solidFill>
              </a:rPr>
              <a:t>. Хапшење је издато по наредби судије Henri   </a:t>
            </a:r>
            <a:r>
              <a:rPr lang="sr-Cyrl-CS" dirty="0" err="1" smtClean="0">
                <a:solidFill>
                  <a:schemeClr val="bg1">
                    <a:lumMod val="95000"/>
                    <a:lumOff val="5000"/>
                  </a:schemeClr>
                </a:solidFill>
              </a:rPr>
              <a:t>Boguet</a:t>
            </a:r>
            <a:r>
              <a:rPr lang="sr-Cyrl-CS" dirty="0" smtClean="0">
                <a:solidFill>
                  <a:schemeClr val="bg1">
                    <a:lumMod val="95000"/>
                    <a:lumOff val="5000"/>
                  </a:schemeClr>
                </a:solidFill>
              </a:rPr>
              <a:t>,   познати ловац на вештице, који је био убеђен у постојање вукодлака. Када су их затворили у тамницу, приметили су да цела породица пузи по поду и комуницира режањем. Сви су проглашени криви, потом погубљени и спаљени.</a:t>
            </a:r>
          </a:p>
          <a:p>
            <a:endParaRPr lang="sr-Cyrl-CS" dirty="0" smtClean="0">
              <a:solidFill>
                <a:schemeClr val="bg1">
                  <a:lumMod val="95000"/>
                  <a:lumOff val="5000"/>
                </a:schemeClr>
              </a:solidFill>
            </a:endParaRP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a:bodyPr>
          <a:lstStyle/>
          <a:p>
            <a:r>
              <a:rPr lang="en-US" sz="1800" dirty="0" err="1" smtClean="0">
                <a:solidFill>
                  <a:schemeClr val="bg1">
                    <a:lumMod val="95000"/>
                    <a:lumOff val="5000"/>
                  </a:schemeClr>
                </a:solidFill>
                <a:effectLst/>
              </a:rPr>
              <a:t>Werwolf</a:t>
            </a:r>
            <a:r>
              <a:rPr lang="en-US" sz="1800" dirty="0" smtClean="0">
                <a:solidFill>
                  <a:schemeClr val="bg1">
                    <a:lumMod val="95000"/>
                    <a:lumOff val="5000"/>
                  </a:schemeClr>
                </a:solidFill>
                <a:effectLst/>
              </a:rPr>
              <a:t> </a:t>
            </a:r>
            <a:r>
              <a:rPr lang="sr-Cyrl-CS" sz="1800" dirty="0" smtClean="0">
                <a:solidFill>
                  <a:schemeClr val="bg1">
                    <a:lumMod val="95000"/>
                    <a:lumOff val="5000"/>
                  </a:schemeClr>
                </a:solidFill>
                <a:effectLst/>
              </a:rPr>
              <a:t>,  Немачки </a:t>
            </a:r>
            <a:r>
              <a:rPr lang="sr-Cyrl-CS" sz="1800" dirty="0" smtClean="0">
                <a:solidFill>
                  <a:schemeClr val="bg1">
                    <a:lumMod val="95000"/>
                    <a:lumOff val="5000"/>
                  </a:schemeClr>
                </a:solidFill>
                <a:effectLst/>
              </a:rPr>
              <a:t>дрворез, </a:t>
            </a:r>
            <a:r>
              <a:rPr lang="sr-Cyrl-CS" sz="1800" dirty="0" smtClean="0">
                <a:solidFill>
                  <a:schemeClr val="bg1">
                    <a:lumMod val="95000"/>
                    <a:lumOff val="5000"/>
                  </a:schemeClr>
                </a:solidFill>
                <a:effectLst/>
              </a:rPr>
              <a:t>1512.</a:t>
            </a:r>
            <a:endParaRPr lang="en-US" sz="1800" dirty="0">
              <a:solidFill>
                <a:schemeClr val="bg1">
                  <a:lumMod val="95000"/>
                  <a:lumOff val="5000"/>
                </a:schemeClr>
              </a:solidFill>
              <a:effectLst/>
            </a:endParaRPr>
          </a:p>
        </p:txBody>
      </p:sp>
      <p:pic>
        <p:nvPicPr>
          <p:cNvPr id="8194" name="Picture 2" descr="F:\slike vukodlaci\Werwolf Немачки дрворез, 1512.png"/>
          <p:cNvPicPr>
            <a:picLocks noGrp="1" noChangeAspect="1" noChangeArrowheads="1"/>
          </p:cNvPicPr>
          <p:nvPr>
            <p:ph idx="1"/>
          </p:nvPr>
        </p:nvPicPr>
        <p:blipFill>
          <a:blip r:embed="rId2"/>
          <a:srcRect/>
          <a:stretch>
            <a:fillRect/>
          </a:stretch>
        </p:blipFill>
        <p:spPr bwMode="auto">
          <a:xfrm>
            <a:off x="1500166" y="1428736"/>
            <a:ext cx="6500858" cy="52149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bg1">
                    <a:lumMod val="95000"/>
                    <a:lumOff val="5000"/>
                  </a:schemeClr>
                </a:solidFill>
                <a:effectLst/>
              </a:rPr>
              <a:t>Vukodlak</a:t>
            </a:r>
            <a:r>
              <a:rPr lang="sr-Cyrl-CS" sz="2400" dirty="0" smtClean="0">
                <a:solidFill>
                  <a:schemeClr val="bg1">
                    <a:lumMod val="95000"/>
                    <a:lumOff val="5000"/>
                  </a:schemeClr>
                </a:solidFill>
                <a:effectLst/>
              </a:rPr>
              <a:t>,</a:t>
            </a:r>
            <a:r>
              <a:rPr lang="en-US" sz="2400" dirty="0" smtClean="0">
                <a:solidFill>
                  <a:schemeClr val="bg1">
                    <a:lumMod val="95000"/>
                    <a:lumOff val="5000"/>
                  </a:schemeClr>
                </a:solidFill>
                <a:effectLst/>
              </a:rPr>
              <a:t> </a:t>
            </a:r>
            <a:r>
              <a:rPr lang="en-US" sz="2400" dirty="0" err="1" smtClean="0">
                <a:solidFill>
                  <a:schemeClr val="bg1">
                    <a:lumMod val="95000"/>
                    <a:lumOff val="5000"/>
                  </a:schemeClr>
                </a:solidFill>
                <a:effectLst/>
              </a:rPr>
              <a:t>Konrad</a:t>
            </a:r>
            <a:r>
              <a:rPr lang="en-US" sz="2400" dirty="0" smtClean="0">
                <a:solidFill>
                  <a:schemeClr val="bg1">
                    <a:lumMod val="95000"/>
                    <a:lumOff val="5000"/>
                  </a:schemeClr>
                </a:solidFill>
                <a:effectLst/>
              </a:rPr>
              <a:t> </a:t>
            </a:r>
            <a:r>
              <a:rPr lang="en-US" sz="2400" dirty="0" err="1" smtClean="0">
                <a:solidFill>
                  <a:schemeClr val="bg1">
                    <a:lumMod val="95000"/>
                    <a:lumOff val="5000"/>
                  </a:schemeClr>
                </a:solidFill>
                <a:effectLst/>
              </a:rPr>
              <a:t>Lykonsthenes</a:t>
            </a:r>
            <a:r>
              <a:rPr lang="sr-Cyrl-CS" sz="2400" dirty="0" smtClean="0">
                <a:solidFill>
                  <a:schemeClr val="bg1">
                    <a:lumMod val="95000"/>
                    <a:lumOff val="5000"/>
                  </a:schemeClr>
                </a:solidFill>
                <a:effectLst/>
              </a:rPr>
              <a:t>,</a:t>
            </a:r>
            <a:r>
              <a:rPr lang="en-US" sz="2400" dirty="0" smtClean="0">
                <a:solidFill>
                  <a:schemeClr val="bg1">
                    <a:lumMod val="95000"/>
                    <a:lumOff val="5000"/>
                  </a:schemeClr>
                </a:solidFill>
                <a:effectLst/>
              </a:rPr>
              <a:t> 1557</a:t>
            </a:r>
            <a:r>
              <a:rPr lang="sr-Cyrl-CS" sz="2400" dirty="0" smtClean="0">
                <a:solidFill>
                  <a:schemeClr val="bg1">
                    <a:lumMod val="95000"/>
                    <a:lumOff val="5000"/>
                  </a:schemeClr>
                </a:solidFill>
                <a:effectLst/>
              </a:rPr>
              <a:t>.</a:t>
            </a:r>
            <a:endParaRPr lang="en-US" sz="2400" dirty="0">
              <a:solidFill>
                <a:schemeClr val="bg1">
                  <a:lumMod val="95000"/>
                  <a:lumOff val="5000"/>
                </a:schemeClr>
              </a:solidFill>
              <a:effectLst/>
            </a:endParaRPr>
          </a:p>
        </p:txBody>
      </p:sp>
      <p:pic>
        <p:nvPicPr>
          <p:cNvPr id="7170" name="Picture 2" descr="F:\slike vukodlaci\88fffad2ea8a8b87cd8bf2d16e32812a Vukodlak Konrad Lykonsthenes 1557.jpg"/>
          <p:cNvPicPr>
            <a:picLocks noGrp="1" noChangeAspect="1" noChangeArrowheads="1"/>
          </p:cNvPicPr>
          <p:nvPr>
            <p:ph idx="1"/>
          </p:nvPr>
        </p:nvPicPr>
        <p:blipFill>
          <a:blip r:embed="rId2"/>
          <a:srcRect/>
          <a:stretch>
            <a:fillRect/>
          </a:stretch>
        </p:blipFill>
        <p:spPr bwMode="auto">
          <a:xfrm>
            <a:off x="1928794" y="1357298"/>
            <a:ext cx="5286412" cy="521497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CS" sz="2400" dirty="0" smtClean="0">
                <a:solidFill>
                  <a:schemeClr val="bg1">
                    <a:lumMod val="95000"/>
                    <a:lumOff val="5000"/>
                  </a:schemeClr>
                </a:solidFill>
                <a:effectLst/>
              </a:rPr>
              <a:t>Вукодлак једе </a:t>
            </a:r>
            <a:r>
              <a:rPr lang="sr-Cyrl-CS" sz="2400" dirty="0" smtClean="0">
                <a:solidFill>
                  <a:schemeClr val="bg1">
                    <a:lumMod val="95000"/>
                    <a:lumOff val="5000"/>
                  </a:schemeClr>
                </a:solidFill>
                <a:effectLst/>
              </a:rPr>
              <a:t>бебу, </a:t>
            </a:r>
            <a:r>
              <a:rPr lang="en-US" sz="2400" dirty="0" smtClean="0">
                <a:solidFill>
                  <a:schemeClr val="bg1">
                    <a:lumMod val="95000"/>
                    <a:lumOff val="5000"/>
                  </a:schemeClr>
                </a:solidFill>
                <a:effectLst/>
              </a:rPr>
              <a:t>Johan </a:t>
            </a:r>
            <a:r>
              <a:rPr lang="en-US" sz="2400" dirty="0" err="1" smtClean="0">
                <a:solidFill>
                  <a:schemeClr val="bg1">
                    <a:lumMod val="95000"/>
                    <a:lumOff val="5000"/>
                  </a:schemeClr>
                </a:solidFill>
                <a:effectLst/>
              </a:rPr>
              <a:t>Jakob</a:t>
            </a:r>
            <a:r>
              <a:rPr lang="en-US" sz="2400" dirty="0" smtClean="0">
                <a:solidFill>
                  <a:schemeClr val="bg1">
                    <a:lumMod val="95000"/>
                    <a:lumOff val="5000"/>
                  </a:schemeClr>
                </a:solidFill>
                <a:effectLst/>
              </a:rPr>
              <a:t> </a:t>
            </a:r>
            <a:r>
              <a:rPr lang="en-US" sz="2400" dirty="0" smtClean="0">
                <a:solidFill>
                  <a:schemeClr val="bg1">
                    <a:lumMod val="95000"/>
                    <a:lumOff val="5000"/>
                  </a:schemeClr>
                </a:solidFill>
                <a:effectLst/>
              </a:rPr>
              <a:t>Wick</a:t>
            </a:r>
            <a:r>
              <a:rPr lang="sr-Cyrl-CS" sz="2400" dirty="0" smtClean="0">
                <a:solidFill>
                  <a:schemeClr val="bg1">
                    <a:lumMod val="95000"/>
                    <a:lumOff val="5000"/>
                  </a:schemeClr>
                </a:solidFill>
                <a:effectLst/>
              </a:rPr>
              <a:t>,</a:t>
            </a:r>
            <a:r>
              <a:rPr lang="en-US" sz="2400" dirty="0" smtClean="0">
                <a:solidFill>
                  <a:schemeClr val="bg1">
                    <a:lumMod val="95000"/>
                    <a:lumOff val="5000"/>
                  </a:schemeClr>
                </a:solidFill>
                <a:effectLst/>
              </a:rPr>
              <a:t> 1580</a:t>
            </a:r>
            <a:r>
              <a:rPr lang="sr-Cyrl-CS" sz="2400" dirty="0" smtClean="0">
                <a:solidFill>
                  <a:schemeClr val="bg1">
                    <a:lumMod val="95000"/>
                    <a:lumOff val="5000"/>
                  </a:schemeClr>
                </a:solidFill>
                <a:effectLst/>
              </a:rPr>
              <a:t>.</a:t>
            </a:r>
            <a:endParaRPr lang="en-US" sz="2400" dirty="0">
              <a:solidFill>
                <a:schemeClr val="bg1">
                  <a:lumMod val="95000"/>
                  <a:lumOff val="5000"/>
                </a:schemeClr>
              </a:solidFill>
              <a:effectLst/>
            </a:endParaRPr>
          </a:p>
        </p:txBody>
      </p:sp>
      <p:pic>
        <p:nvPicPr>
          <p:cNvPr id="6146" name="Picture 2" descr="F:\slike vukodlaci\9f499fd0b3605dcceecac287f843bee6 Вукодлак једе бебу Johan Jakob Wick 1580.jpg"/>
          <p:cNvPicPr>
            <a:picLocks noGrp="1" noChangeAspect="1" noChangeArrowheads="1"/>
          </p:cNvPicPr>
          <p:nvPr>
            <p:ph idx="1"/>
          </p:nvPr>
        </p:nvPicPr>
        <p:blipFill>
          <a:blip r:embed="rId2"/>
          <a:srcRect/>
          <a:stretch>
            <a:fillRect/>
          </a:stretch>
        </p:blipFill>
        <p:spPr bwMode="auto">
          <a:xfrm>
            <a:off x="642910" y="1643050"/>
            <a:ext cx="7786741" cy="47863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chemeClr val="bg1">
                    <a:lumMod val="95000"/>
                    <a:lumOff val="5000"/>
                  </a:schemeClr>
                </a:solidFill>
                <a:effectLst/>
              </a:rPr>
              <a:t>Werewolf</a:t>
            </a:r>
            <a:r>
              <a:rPr lang="sr-Cyrl-CS" sz="2000" dirty="0" smtClean="0">
                <a:solidFill>
                  <a:schemeClr val="bg1">
                    <a:lumMod val="95000"/>
                    <a:lumOff val="5000"/>
                  </a:schemeClr>
                </a:solidFill>
                <a:effectLst/>
              </a:rPr>
              <a:t>, </a:t>
            </a:r>
            <a:r>
              <a:rPr lang="en-US" sz="2000" dirty="0" smtClean="0">
                <a:solidFill>
                  <a:schemeClr val="bg1">
                    <a:lumMod val="95000"/>
                    <a:lumOff val="5000"/>
                  </a:schemeClr>
                </a:solidFill>
                <a:effectLst/>
              </a:rPr>
              <a:t>1685</a:t>
            </a:r>
            <a:r>
              <a:rPr lang="sr-Cyrl-CS" sz="2000" dirty="0" smtClean="0">
                <a:solidFill>
                  <a:schemeClr val="bg1">
                    <a:lumMod val="95000"/>
                    <a:lumOff val="5000"/>
                  </a:schemeClr>
                </a:solidFill>
                <a:effectLst/>
              </a:rPr>
              <a:t>. (</a:t>
            </a:r>
            <a:r>
              <a:rPr lang="en-US" sz="2000" dirty="0" smtClean="0">
                <a:solidFill>
                  <a:schemeClr val="bg1">
                    <a:lumMod val="95000"/>
                    <a:lumOff val="5000"/>
                  </a:schemeClr>
                </a:solidFill>
                <a:effectLst/>
              </a:rPr>
              <a:t>granger</a:t>
            </a:r>
            <a:r>
              <a:rPr lang="sr-Cyrl-CS" sz="2000" dirty="0" smtClean="0">
                <a:solidFill>
                  <a:schemeClr val="bg1">
                    <a:lumMod val="95000"/>
                    <a:lumOff val="5000"/>
                  </a:schemeClr>
                </a:solidFill>
                <a:effectLst/>
              </a:rPr>
              <a:t>)</a:t>
            </a:r>
            <a:endParaRPr lang="en-US" sz="2000" dirty="0">
              <a:solidFill>
                <a:schemeClr val="bg1">
                  <a:lumMod val="95000"/>
                  <a:lumOff val="5000"/>
                </a:schemeClr>
              </a:solidFill>
              <a:effectLst/>
            </a:endParaRPr>
          </a:p>
        </p:txBody>
      </p:sp>
      <p:pic>
        <p:nvPicPr>
          <p:cNvPr id="5122" name="Picture 2" descr="F:\slike vukodlaci\1-werewolf-1685-granger.jpg"/>
          <p:cNvPicPr>
            <a:picLocks noGrp="1" noChangeAspect="1" noChangeArrowheads="1"/>
          </p:cNvPicPr>
          <p:nvPr>
            <p:ph idx="1"/>
          </p:nvPr>
        </p:nvPicPr>
        <p:blipFill>
          <a:blip r:embed="rId2"/>
          <a:srcRect/>
          <a:stretch>
            <a:fillRect/>
          </a:stretch>
        </p:blipFill>
        <p:spPr bwMode="auto">
          <a:xfrm>
            <a:off x="1285852" y="1643050"/>
            <a:ext cx="6643734" cy="485778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fontScale="90000"/>
          </a:bodyPr>
          <a:lstStyle/>
          <a:p>
            <a:r>
              <a:rPr lang="sr-Cyrl-CS" sz="1800" dirty="0" smtClean="0">
                <a:solidFill>
                  <a:schemeClr val="bg1">
                    <a:lumMod val="95000"/>
                    <a:lumOff val="5000"/>
                  </a:schemeClr>
                </a:solidFill>
              </a:rPr>
              <a:t> </a:t>
            </a:r>
            <a:r>
              <a:rPr lang="sr-Cyrl-CS" sz="1600" dirty="0" smtClean="0">
                <a:solidFill>
                  <a:schemeClr val="bg1">
                    <a:lumMod val="95000"/>
                    <a:lumOff val="5000"/>
                  </a:schemeClr>
                </a:solidFill>
                <a:effectLst/>
              </a:rPr>
              <a:t>Peter Stubbe је у Немачкој у 16. веку био проглашен за вукодлака, у којег се наводно претвара помоћу чаробног појаса, који је добио од самог Ђавола. Оптужен је за убиство свог сина, а такође и деце и трудница. Мучен је и спаљен на ломачи</a:t>
            </a:r>
            <a:r>
              <a:rPr lang="sr-Cyrl-CS" sz="1600" dirty="0" smtClean="0">
                <a:solidFill>
                  <a:schemeClr val="bg1">
                    <a:lumMod val="95000"/>
                    <a:lumOff val="5000"/>
                  </a:schemeClr>
                </a:solidFill>
                <a:effectLst/>
              </a:rPr>
              <a:t>.</a:t>
            </a:r>
            <a:br>
              <a:rPr lang="sr-Cyrl-CS" sz="1600" dirty="0" smtClean="0">
                <a:solidFill>
                  <a:schemeClr val="bg1">
                    <a:lumMod val="95000"/>
                    <a:lumOff val="5000"/>
                  </a:schemeClr>
                </a:solidFill>
                <a:effectLst/>
              </a:rPr>
            </a:br>
            <a:r>
              <a:rPr lang="sr-Cyrl-CS" sz="1600" dirty="0" smtClean="0">
                <a:solidFill>
                  <a:schemeClr val="bg1">
                    <a:lumMod val="95000"/>
                    <a:lumOff val="5000"/>
                  </a:schemeClr>
                </a:solidFill>
                <a:effectLst/>
              </a:rPr>
              <a:t/>
            </a:r>
            <a:br>
              <a:rPr lang="sr-Cyrl-CS" sz="1600" dirty="0" smtClean="0">
                <a:solidFill>
                  <a:schemeClr val="bg1">
                    <a:lumMod val="95000"/>
                    <a:lumOff val="5000"/>
                  </a:schemeClr>
                </a:solidFill>
                <a:effectLst/>
              </a:rPr>
            </a:br>
            <a:r>
              <a:rPr lang="en-US" sz="1600" dirty="0" smtClean="0">
                <a:solidFill>
                  <a:schemeClr val="bg1">
                    <a:lumMod val="95000"/>
                    <a:lumOff val="5000"/>
                  </a:schemeClr>
                </a:solidFill>
                <a:effectLst/>
              </a:rPr>
              <a:t>The execution of Peter </a:t>
            </a:r>
            <a:r>
              <a:rPr lang="en-US" sz="1600" dirty="0" err="1" smtClean="0">
                <a:solidFill>
                  <a:schemeClr val="bg1">
                    <a:lumMod val="95000"/>
                    <a:lumOff val="5000"/>
                  </a:schemeClr>
                </a:solidFill>
                <a:effectLst/>
              </a:rPr>
              <a:t>Stubbe</a:t>
            </a:r>
            <a:r>
              <a:rPr lang="en-US" sz="1600" dirty="0" smtClean="0">
                <a:solidFill>
                  <a:schemeClr val="bg1">
                    <a:lumMod val="95000"/>
                    <a:lumOff val="5000"/>
                  </a:schemeClr>
                </a:solidFill>
                <a:effectLst/>
              </a:rPr>
              <a:t>.</a:t>
            </a:r>
            <a:r>
              <a:rPr lang="sr-Cyrl-CS" sz="1600" dirty="0" smtClean="0">
                <a:solidFill>
                  <a:schemeClr val="bg1">
                    <a:lumMod val="95000"/>
                    <a:lumOff val="5000"/>
                  </a:schemeClr>
                </a:solidFill>
                <a:effectLst/>
              </a:rPr>
              <a:t>, </a:t>
            </a:r>
            <a:r>
              <a:rPr lang="en-US" sz="1600" dirty="0" smtClean="0">
                <a:solidFill>
                  <a:schemeClr val="bg1">
                    <a:lumMod val="95000"/>
                    <a:lumOff val="5000"/>
                  </a:schemeClr>
                </a:solidFill>
                <a:effectLst/>
              </a:rPr>
              <a:t>Lukas </a:t>
            </a:r>
            <a:r>
              <a:rPr lang="en-US" sz="1600" dirty="0" smtClean="0">
                <a:solidFill>
                  <a:schemeClr val="bg1">
                    <a:lumMod val="95000"/>
                    <a:lumOff val="5000"/>
                  </a:schemeClr>
                </a:solidFill>
                <a:effectLst/>
              </a:rPr>
              <a:t>Mayer, 1589</a:t>
            </a:r>
            <a:r>
              <a:rPr lang="sr-Cyrl-CS" sz="1600" dirty="0" smtClean="0">
                <a:solidFill>
                  <a:schemeClr val="bg1">
                    <a:lumMod val="95000"/>
                    <a:lumOff val="5000"/>
                  </a:schemeClr>
                </a:solidFill>
                <a:effectLst/>
              </a:rPr>
              <a:t/>
            </a:r>
            <a:br>
              <a:rPr lang="sr-Cyrl-CS" sz="1600" dirty="0" smtClean="0">
                <a:solidFill>
                  <a:schemeClr val="bg1">
                    <a:lumMod val="95000"/>
                    <a:lumOff val="5000"/>
                  </a:schemeClr>
                </a:solidFill>
                <a:effectLst/>
              </a:rPr>
            </a:br>
            <a:r>
              <a:rPr lang="sr-Cyrl-CS" sz="1800" dirty="0" smtClean="0">
                <a:solidFill>
                  <a:schemeClr val="bg1">
                    <a:lumMod val="95000"/>
                    <a:lumOff val="5000"/>
                  </a:schemeClr>
                </a:solidFill>
              </a:rPr>
              <a:t/>
            </a:r>
            <a:br>
              <a:rPr lang="sr-Cyrl-CS" sz="1800" dirty="0" smtClean="0">
                <a:solidFill>
                  <a:schemeClr val="bg1">
                    <a:lumMod val="95000"/>
                    <a:lumOff val="5000"/>
                  </a:schemeClr>
                </a:solidFill>
              </a:rPr>
            </a:br>
            <a:endParaRPr lang="en-US" sz="1800" dirty="0"/>
          </a:p>
        </p:txBody>
      </p:sp>
      <p:pic>
        <p:nvPicPr>
          <p:cNvPr id="3074" name="Picture 2" descr="F:\slike vukodlaci\76975ad3b0abf4a16be57f519538e009 The execution of Peter Stubbe. Lukas Mayer, 1589.jpg"/>
          <p:cNvPicPr>
            <a:picLocks noGrp="1" noChangeAspect="1" noChangeArrowheads="1"/>
          </p:cNvPicPr>
          <p:nvPr>
            <p:ph idx="1"/>
          </p:nvPr>
        </p:nvPicPr>
        <p:blipFill>
          <a:blip r:embed="rId2"/>
          <a:srcRect/>
          <a:stretch>
            <a:fillRect/>
          </a:stretch>
        </p:blipFill>
        <p:spPr bwMode="auto">
          <a:xfrm>
            <a:off x="1428728" y="1643050"/>
            <a:ext cx="6143668" cy="464347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857232"/>
            <a:ext cx="8229600" cy="5452128"/>
          </a:xfrm>
        </p:spPr>
        <p:txBody>
          <a:bodyPr>
            <a:normAutofit fontScale="70000" lnSpcReduction="20000"/>
          </a:bodyPr>
          <a:lstStyle/>
          <a:p>
            <a:r>
              <a:rPr lang="sr-Cyrl-CS" dirty="0" smtClean="0">
                <a:solidFill>
                  <a:schemeClr val="bg1">
                    <a:lumMod val="95000"/>
                    <a:lumOff val="5000"/>
                  </a:schemeClr>
                </a:solidFill>
              </a:rPr>
              <a:t>Пример женских вукодлака налазимо у француском градићу </a:t>
            </a:r>
            <a:r>
              <a:rPr lang="sr-Cyrl-CS" dirty="0" err="1" smtClean="0">
                <a:solidFill>
                  <a:schemeClr val="bg1">
                    <a:lumMod val="95000"/>
                    <a:lumOff val="5000"/>
                  </a:schemeClr>
                </a:solidFill>
              </a:rPr>
              <a:t>Vaudu</a:t>
            </a:r>
            <a:r>
              <a:rPr lang="sr-Cyrl-CS" dirty="0" smtClean="0">
                <a:solidFill>
                  <a:schemeClr val="bg1">
                    <a:lumMod val="95000"/>
                    <a:lumOff val="5000"/>
                  </a:schemeClr>
                </a:solidFill>
              </a:rPr>
              <a:t>-у почетком 17. века. Забележена су и њихова имена  - </a:t>
            </a:r>
            <a:r>
              <a:rPr lang="sr-Cyrl-CS" dirty="0" err="1" smtClean="0">
                <a:solidFill>
                  <a:schemeClr val="bg1">
                    <a:lumMod val="95000"/>
                    <a:lumOff val="5000"/>
                  </a:schemeClr>
                </a:solidFill>
              </a:rPr>
              <a:t>Susanne</a:t>
            </a:r>
            <a:r>
              <a:rPr lang="sr-Cyrl-CS" dirty="0" smtClean="0">
                <a:solidFill>
                  <a:schemeClr val="bg1">
                    <a:lumMod val="95000"/>
                    <a:lumOff val="5000"/>
                  </a:schemeClr>
                </a:solidFill>
              </a:rPr>
              <a:t> </a:t>
            </a:r>
            <a:r>
              <a:rPr lang="sr-Cyrl-CS" dirty="0" err="1" smtClean="0">
                <a:solidFill>
                  <a:schemeClr val="bg1">
                    <a:lumMod val="95000"/>
                    <a:lumOff val="5000"/>
                  </a:schemeClr>
                </a:solidFill>
              </a:rPr>
              <a:t>Prevost</a:t>
            </a:r>
            <a:r>
              <a:rPr lang="sr-Cyrl-CS" dirty="0" smtClean="0">
                <a:solidFill>
                  <a:schemeClr val="bg1">
                    <a:lumMod val="95000"/>
                    <a:lumOff val="5000"/>
                  </a:schemeClr>
                </a:solidFill>
              </a:rPr>
              <a:t>, </a:t>
            </a:r>
            <a:r>
              <a:rPr lang="sr-Cyrl-CS" dirty="0" err="1" smtClean="0">
                <a:solidFill>
                  <a:schemeClr val="bg1">
                    <a:lumMod val="95000"/>
                    <a:lumOff val="5000"/>
                  </a:schemeClr>
                </a:solidFill>
              </a:rPr>
              <a:t>Michée</a:t>
            </a:r>
            <a:r>
              <a:rPr lang="sr-Cyrl-CS" dirty="0" smtClean="0">
                <a:solidFill>
                  <a:schemeClr val="bg1">
                    <a:lumMod val="95000"/>
                    <a:lumOff val="5000"/>
                  </a:schemeClr>
                </a:solidFill>
              </a:rPr>
              <a:t>  </a:t>
            </a:r>
            <a:r>
              <a:rPr lang="sr-Cyrl-CS" dirty="0" err="1" smtClean="0">
                <a:solidFill>
                  <a:schemeClr val="bg1">
                    <a:lumMod val="95000"/>
                    <a:lumOff val="5000"/>
                  </a:schemeClr>
                </a:solidFill>
              </a:rPr>
              <a:t>Bauloz</a:t>
            </a:r>
            <a:r>
              <a:rPr lang="sr-Cyrl-CS" dirty="0" smtClean="0">
                <a:solidFill>
                  <a:schemeClr val="bg1">
                    <a:lumMod val="95000"/>
                    <a:lumOff val="5000"/>
                  </a:schemeClr>
                </a:solidFill>
              </a:rPr>
              <a:t>  и </a:t>
            </a:r>
            <a:r>
              <a:rPr lang="sr-Cyrl-CS" dirty="0" err="1" smtClean="0">
                <a:solidFill>
                  <a:schemeClr val="bg1">
                    <a:lumMod val="95000"/>
                    <a:lumOff val="5000"/>
                  </a:schemeClr>
                </a:solidFill>
              </a:rPr>
              <a:t>Jeanne</a:t>
            </a:r>
            <a:r>
              <a:rPr lang="sr-Cyrl-CS" dirty="0" smtClean="0">
                <a:solidFill>
                  <a:schemeClr val="bg1">
                    <a:lumMod val="95000"/>
                    <a:lumOff val="5000"/>
                  </a:schemeClr>
                </a:solidFill>
              </a:rPr>
              <a:t> de la </a:t>
            </a:r>
            <a:r>
              <a:rPr lang="sr-Cyrl-CS" dirty="0" err="1" smtClean="0">
                <a:solidFill>
                  <a:schemeClr val="bg1">
                    <a:lumMod val="95000"/>
                    <a:lumOff val="5000"/>
                  </a:schemeClr>
                </a:solidFill>
              </a:rPr>
              <a:t>Pierre</a:t>
            </a:r>
            <a:r>
              <a:rPr lang="sr-Cyrl-CS" dirty="0" smtClean="0">
                <a:solidFill>
                  <a:schemeClr val="bg1">
                    <a:lumMod val="95000"/>
                    <a:lumOff val="5000"/>
                  </a:schemeClr>
                </a:solidFill>
              </a:rPr>
              <a:t>. Говорило се да им је Ђаво дао посебно средство од састојака, као што су сало обешеног човека и дечја крв. Оне би то утрљале у тело и постале вучице. Вођа им је била </a:t>
            </a:r>
            <a:r>
              <a:rPr lang="sr-Cyrl-CS" dirty="0" err="1" smtClean="0">
                <a:solidFill>
                  <a:schemeClr val="bg1">
                    <a:lumMod val="95000"/>
                    <a:lumOff val="5000"/>
                  </a:schemeClr>
                </a:solidFill>
              </a:rPr>
              <a:t>Susanne</a:t>
            </a:r>
            <a:r>
              <a:rPr lang="sr-Cyrl-CS" dirty="0" smtClean="0">
                <a:solidFill>
                  <a:schemeClr val="bg1">
                    <a:lumMod val="95000"/>
                    <a:lumOff val="5000"/>
                  </a:schemeClr>
                </a:solidFill>
              </a:rPr>
              <a:t>  </a:t>
            </a:r>
            <a:r>
              <a:rPr lang="sr-Cyrl-CS" dirty="0" err="1" smtClean="0">
                <a:solidFill>
                  <a:schemeClr val="bg1">
                    <a:lumMod val="95000"/>
                    <a:lumOff val="5000"/>
                  </a:schemeClr>
                </a:solidFill>
              </a:rPr>
              <a:t>Prevost</a:t>
            </a:r>
            <a:r>
              <a:rPr lang="sr-Cyrl-CS" dirty="0" smtClean="0">
                <a:solidFill>
                  <a:schemeClr val="bg1">
                    <a:lumMod val="95000"/>
                    <a:lumOff val="5000"/>
                  </a:schemeClr>
                </a:solidFill>
              </a:rPr>
              <a:t>. Друге две су биле оптужене за отмицу детета, којег су појеле, а </a:t>
            </a:r>
            <a:r>
              <a:rPr lang="sr-Cyrl-CS" dirty="0" err="1" smtClean="0">
                <a:solidFill>
                  <a:schemeClr val="bg1">
                    <a:lumMod val="95000"/>
                    <a:lumOff val="5000"/>
                  </a:schemeClr>
                </a:solidFill>
              </a:rPr>
              <a:t>Susanne</a:t>
            </a:r>
            <a:r>
              <a:rPr lang="sr-Cyrl-CS" dirty="0" smtClean="0">
                <a:solidFill>
                  <a:schemeClr val="bg1">
                    <a:lumMod val="95000"/>
                    <a:lumOff val="5000"/>
                  </a:schemeClr>
                </a:solidFill>
              </a:rPr>
              <a:t>  </a:t>
            </a:r>
            <a:r>
              <a:rPr lang="sr-Cyrl-CS" dirty="0" err="1" smtClean="0">
                <a:solidFill>
                  <a:schemeClr val="bg1">
                    <a:lumMod val="95000"/>
                    <a:lumOff val="5000"/>
                  </a:schemeClr>
                </a:solidFill>
              </a:rPr>
              <a:t>Prevost</a:t>
            </a:r>
            <a:r>
              <a:rPr lang="sr-Cyrl-CS" dirty="0" smtClean="0">
                <a:solidFill>
                  <a:schemeClr val="bg1">
                    <a:lumMod val="95000"/>
                    <a:lumOff val="5000"/>
                  </a:schemeClr>
                </a:solidFill>
              </a:rPr>
              <a:t> је оптужена и за убиство. Нема записа шта се тачно десило са тим женама, али су највероватније спаљене на ломачу.</a:t>
            </a:r>
          </a:p>
          <a:p>
            <a:endParaRPr lang="en-US" dirty="0" smtClean="0">
              <a:solidFill>
                <a:schemeClr val="bg1">
                  <a:lumMod val="95000"/>
                  <a:lumOff val="5000"/>
                </a:schemeClr>
              </a:solidFill>
            </a:endParaRPr>
          </a:p>
          <a:p>
            <a:r>
              <a:rPr lang="sr-Cyrl-CS" dirty="0" smtClean="0">
                <a:solidFill>
                  <a:schemeClr val="bg1">
                    <a:lumMod val="95000"/>
                    <a:lumOff val="5000"/>
                  </a:schemeClr>
                </a:solidFill>
              </a:rPr>
              <a:t>Једна од прича о вукодлацима долази из Немачке и говори о вуку у људској одори којег су грађани ловили по улицама и на крају обесили. У 17. веку град </a:t>
            </a:r>
            <a:r>
              <a:rPr lang="sr-Cyrl-CS" dirty="0" err="1" smtClean="0">
                <a:solidFill>
                  <a:schemeClr val="bg1">
                    <a:lumMod val="95000"/>
                    <a:lumOff val="5000"/>
                  </a:schemeClr>
                </a:solidFill>
              </a:rPr>
              <a:t>Anspach</a:t>
            </a:r>
            <a:r>
              <a:rPr lang="sr-Cyrl-CS" dirty="0" smtClean="0">
                <a:solidFill>
                  <a:schemeClr val="bg1">
                    <a:lumMod val="95000"/>
                    <a:lumOff val="5000"/>
                  </a:schemeClr>
                </a:solidFill>
              </a:rPr>
              <a:t> (данашњи </a:t>
            </a:r>
            <a:r>
              <a:rPr lang="sr-Cyrl-CS" dirty="0" err="1" smtClean="0">
                <a:solidFill>
                  <a:schemeClr val="bg1">
                    <a:lumMod val="95000"/>
                    <a:lumOff val="5000"/>
                  </a:schemeClr>
                </a:solidFill>
              </a:rPr>
              <a:t>Ansbach</a:t>
            </a:r>
            <a:r>
              <a:rPr lang="sr-Cyrl-CS" dirty="0" smtClean="0">
                <a:solidFill>
                  <a:schemeClr val="bg1">
                    <a:lumMod val="95000"/>
                    <a:lumOff val="5000"/>
                  </a:schemeClr>
                </a:solidFill>
              </a:rPr>
              <a:t>) у Баварској имао је опаког градоначелника од којег су грађани страховали. Убрзо након његове смрти, огромни вук је почео убијати људе и </a:t>
            </a:r>
            <a:r>
              <a:rPr lang="sr-Cyrl-CS" dirty="0" err="1" smtClean="0">
                <a:solidFill>
                  <a:schemeClr val="bg1">
                    <a:lumMod val="95000"/>
                    <a:lumOff val="5000"/>
                  </a:schemeClr>
                </a:solidFill>
              </a:rPr>
              <a:t>прождирати</a:t>
            </a:r>
            <a:r>
              <a:rPr lang="sr-Cyrl-CS" dirty="0" smtClean="0">
                <a:solidFill>
                  <a:schemeClr val="bg1">
                    <a:lumMod val="95000"/>
                    <a:lumOff val="5000"/>
                  </a:schemeClr>
                </a:solidFill>
              </a:rPr>
              <a:t> стоку. Због опаке нарави те звери и угледа нападнутих обитељи, људи су помислили да је тај вук осветнички дух покојног градоначелника који чини злодела онима које презире. Људи су убили тог вука, оденули га у одећу боје меса, ставили му перику и браду, те парадирали улицама града. Затим су га јавно обесили као упозорење свима.</a:t>
            </a:r>
            <a:endParaRPr lang="en-US" dirty="0" smtClean="0">
              <a:solidFill>
                <a:schemeClr val="bg1">
                  <a:lumMod val="95000"/>
                  <a:lumOff val="5000"/>
                </a:schemeClr>
              </a:solidFill>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CS" sz="1800" dirty="0" smtClean="0">
                <a:solidFill>
                  <a:schemeClr val="bg1">
                    <a:lumMod val="95000"/>
                    <a:lumOff val="5000"/>
                  </a:schemeClr>
                </a:solidFill>
                <a:effectLst/>
              </a:rPr>
              <a:t>Вукодлак, </a:t>
            </a:r>
            <a:r>
              <a:rPr lang="sr-Cyrl-CS" sz="1800" dirty="0" smtClean="0">
                <a:solidFill>
                  <a:schemeClr val="bg1">
                    <a:lumMod val="95000"/>
                    <a:lumOff val="5000"/>
                  </a:schemeClr>
                </a:solidFill>
                <a:effectLst/>
              </a:rPr>
              <a:t>дрвена резбарија </a:t>
            </a:r>
            <a:r>
              <a:rPr lang="sr-Cyrl-CS" sz="1800" dirty="0" smtClean="0">
                <a:solidFill>
                  <a:schemeClr val="bg1">
                    <a:lumMod val="95000"/>
                    <a:lumOff val="5000"/>
                  </a:schemeClr>
                </a:solidFill>
                <a:effectLst/>
              </a:rPr>
              <a:t>,1722.</a:t>
            </a:r>
            <a:endParaRPr lang="en-US" sz="1800" dirty="0">
              <a:solidFill>
                <a:schemeClr val="bg1">
                  <a:lumMod val="95000"/>
                  <a:lumOff val="5000"/>
                </a:schemeClr>
              </a:solidFill>
              <a:effectLst/>
            </a:endParaRPr>
          </a:p>
        </p:txBody>
      </p:sp>
      <p:pic>
        <p:nvPicPr>
          <p:cNvPr id="9218" name="Picture 2" descr="F:\slike vukodlaci\Вукодлак дрвена резбарија 1722.jpg"/>
          <p:cNvPicPr>
            <a:picLocks noGrp="1" noChangeAspect="1" noChangeArrowheads="1"/>
          </p:cNvPicPr>
          <p:nvPr>
            <p:ph idx="1"/>
          </p:nvPr>
        </p:nvPicPr>
        <p:blipFill>
          <a:blip r:embed="rId2"/>
          <a:srcRect/>
          <a:stretch>
            <a:fillRect/>
          </a:stretch>
        </p:blipFill>
        <p:spPr bwMode="auto">
          <a:xfrm>
            <a:off x="857224" y="1571612"/>
            <a:ext cx="7358114" cy="471490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85720" y="214290"/>
            <a:ext cx="8643998"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fontScale="90000"/>
          </a:bodyPr>
          <a:lstStyle/>
          <a:p>
            <a:r>
              <a:rPr lang="sr-Cyrl-CS" dirty="0" smtClean="0">
                <a:solidFill>
                  <a:schemeClr val="bg1">
                    <a:lumMod val="95000"/>
                    <a:lumOff val="5000"/>
                  </a:schemeClr>
                </a:solidFill>
                <a:effectLst/>
              </a:rPr>
              <a:t/>
            </a:r>
            <a:br>
              <a:rPr lang="sr-Cyrl-CS" dirty="0" smtClean="0">
                <a:solidFill>
                  <a:schemeClr val="bg1">
                    <a:lumMod val="95000"/>
                    <a:lumOff val="5000"/>
                  </a:schemeClr>
                </a:solidFill>
                <a:effectLst/>
              </a:rPr>
            </a:br>
            <a:r>
              <a:rPr lang="sr-Cyrl-CS" sz="3600" dirty="0" err="1" smtClean="0">
                <a:solidFill>
                  <a:schemeClr val="bg1">
                    <a:lumMod val="95000"/>
                    <a:lumOff val="5000"/>
                  </a:schemeClr>
                </a:solidFill>
                <a:effectLst/>
                <a:latin typeface="Times New Roman" pitchFamily="18" charset="0"/>
                <a:cs typeface="Times New Roman" pitchFamily="18" charset="0"/>
              </a:rPr>
              <a:t>Вукодлаци</a:t>
            </a:r>
            <a:r>
              <a:rPr lang="sr-Cyrl-CS" sz="3600" dirty="0" smtClean="0">
                <a:solidFill>
                  <a:schemeClr val="bg1">
                    <a:lumMod val="95000"/>
                    <a:lumOff val="5000"/>
                  </a:schemeClr>
                </a:solidFill>
                <a:effectLst/>
                <a:latin typeface="Times New Roman" pitchFamily="18" charset="0"/>
                <a:cs typeface="Times New Roman" pitchFamily="18" charset="0"/>
              </a:rPr>
              <a:t> у </a:t>
            </a:r>
            <a:r>
              <a:rPr lang="sr-Cyrl-CS" sz="3600" dirty="0" err="1" smtClean="0">
                <a:solidFill>
                  <a:schemeClr val="bg1">
                    <a:lumMod val="95000"/>
                    <a:lumOff val="5000"/>
                  </a:schemeClr>
                </a:solidFill>
                <a:effectLst/>
                <a:latin typeface="Times New Roman" pitchFamily="18" charset="0"/>
                <a:cs typeface="Times New Roman" pitchFamily="18" charset="0"/>
              </a:rPr>
              <a:t>полпуларној</a:t>
            </a:r>
            <a:r>
              <a:rPr lang="sr-Cyrl-CS" sz="3600" dirty="0" smtClean="0">
                <a:solidFill>
                  <a:schemeClr val="bg1">
                    <a:lumMod val="95000"/>
                    <a:lumOff val="5000"/>
                  </a:schemeClr>
                </a:solidFill>
                <a:effectLst/>
                <a:latin typeface="Times New Roman" pitchFamily="18" charset="0"/>
                <a:cs typeface="Times New Roman" pitchFamily="18" charset="0"/>
              </a:rPr>
              <a:t> култури</a:t>
            </a:r>
            <a:r>
              <a:rPr lang="en-US" sz="3600" dirty="0" smtClean="0">
                <a:solidFill>
                  <a:schemeClr val="bg1">
                    <a:lumMod val="95000"/>
                    <a:lumOff val="5000"/>
                  </a:schemeClr>
                </a:solidFill>
                <a:effectLst/>
                <a:latin typeface="Times New Roman" pitchFamily="18" charset="0"/>
                <a:cs typeface="Times New Roman" pitchFamily="18" charset="0"/>
              </a:rPr>
              <a:t/>
            </a:r>
            <a:br>
              <a:rPr lang="en-US" sz="3600" dirty="0" smtClean="0">
                <a:solidFill>
                  <a:schemeClr val="bg1">
                    <a:lumMod val="95000"/>
                    <a:lumOff val="5000"/>
                  </a:schemeClr>
                </a:solidFill>
                <a:effectLst/>
                <a:latin typeface="Times New Roman" pitchFamily="18" charset="0"/>
                <a:cs typeface="Times New Roman" pitchFamily="18" charset="0"/>
              </a:rPr>
            </a:br>
            <a:endParaRPr lang="en-US" sz="3600" dirty="0">
              <a:solidFill>
                <a:schemeClr val="bg1">
                  <a:lumMod val="95000"/>
                  <a:lumOff val="5000"/>
                </a:schemeClr>
              </a:solidFill>
              <a:effectLst/>
              <a:latin typeface="Times New Roman" pitchFamily="18" charset="0"/>
              <a:cs typeface="Times New Roman" pitchFamily="18" charset="0"/>
            </a:endParaRPr>
          </a:p>
        </p:txBody>
      </p:sp>
      <p:sp>
        <p:nvSpPr>
          <p:cNvPr id="3" name="Чувар места за садржај 2"/>
          <p:cNvSpPr>
            <a:spLocks noGrp="1"/>
          </p:cNvSpPr>
          <p:nvPr>
            <p:ph idx="1"/>
          </p:nvPr>
        </p:nvSpPr>
        <p:spPr>
          <a:xfrm>
            <a:off x="457200" y="1428736"/>
            <a:ext cx="8229600" cy="4880624"/>
          </a:xfrm>
        </p:spPr>
        <p:txBody>
          <a:bodyPr>
            <a:normAutofit fontScale="62500" lnSpcReduction="20000"/>
          </a:bodyPr>
          <a:lstStyle/>
          <a:p>
            <a:r>
              <a:rPr lang="sr-Cyrl-CS" dirty="0" smtClean="0">
                <a:solidFill>
                  <a:schemeClr val="bg1">
                    <a:lumMod val="95000"/>
                    <a:lumOff val="5000"/>
                  </a:schemeClr>
                </a:solidFill>
              </a:rPr>
              <a:t>Након образложења фолклорне матрице веровања у вукодлака, у популарној култури су као феномени Другости  заузели своје имагинарно повлашћено место.  Проучавају се теме од усмених предања до савремене филмске индустрије.  Популарна култура обично се дефинише као свакодневна медијска култура која преовладава у савременом друштву. </a:t>
            </a:r>
          </a:p>
          <a:p>
            <a:endParaRPr lang="sr-Cyrl-CS" dirty="0" smtClean="0">
              <a:solidFill>
                <a:schemeClr val="bg1">
                  <a:lumMod val="95000"/>
                  <a:lumOff val="5000"/>
                </a:schemeClr>
              </a:solidFill>
            </a:endParaRPr>
          </a:p>
          <a:p>
            <a:r>
              <a:rPr lang="sr-Cyrl-CS" dirty="0" err="1" smtClean="0">
                <a:solidFill>
                  <a:schemeClr val="bg1">
                    <a:lumMod val="95000"/>
                    <a:lumOff val="5000"/>
                  </a:schemeClr>
                </a:solidFill>
              </a:rPr>
              <a:t>Вукодлаци</a:t>
            </a:r>
            <a:r>
              <a:rPr lang="sr-Cyrl-CS" dirty="0" smtClean="0">
                <a:solidFill>
                  <a:schemeClr val="bg1">
                    <a:lumMod val="95000"/>
                    <a:lumOff val="5000"/>
                  </a:schemeClr>
                </a:solidFill>
              </a:rPr>
              <a:t> су присутни у медијима литературе, филмовима, видео-</a:t>
            </a:r>
            <a:r>
              <a:rPr lang="sr-Cyrl-CS" dirty="0" err="1" smtClean="0">
                <a:solidFill>
                  <a:schemeClr val="bg1">
                    <a:lumMod val="95000"/>
                    <a:lumOff val="5000"/>
                  </a:schemeClr>
                </a:solidFill>
              </a:rPr>
              <a:t>игрицама</a:t>
            </a:r>
            <a:r>
              <a:rPr lang="sr-Cyrl-CS" dirty="0" smtClean="0">
                <a:solidFill>
                  <a:schemeClr val="bg1">
                    <a:lumMod val="95000"/>
                    <a:lumOff val="5000"/>
                  </a:schemeClr>
                </a:solidFill>
              </a:rPr>
              <a:t> и музици. Примери у литератури укључују матрице фолклорних прича, предања и легенди, сага, бајки, те фантастичну, готску и хорор литературу. Такве приче су често симболичне и алегоричне. </a:t>
            </a:r>
          </a:p>
          <a:p>
            <a:endParaRPr lang="sr-Cyrl-CS" dirty="0" smtClean="0">
              <a:solidFill>
                <a:schemeClr val="bg1">
                  <a:lumMod val="95000"/>
                  <a:lumOff val="5000"/>
                </a:schemeClr>
              </a:solidFill>
            </a:endParaRPr>
          </a:p>
          <a:p>
            <a:r>
              <a:rPr lang="sr-Cyrl-CS" dirty="0" smtClean="0">
                <a:solidFill>
                  <a:schemeClr val="bg1">
                    <a:lumMod val="95000"/>
                    <a:lumOff val="5000"/>
                  </a:schemeClr>
                </a:solidFill>
              </a:rPr>
              <a:t>Три иконе модерног хорора чине </a:t>
            </a:r>
            <a:r>
              <a:rPr lang="sr-Cyrl-CS" dirty="0" err="1" smtClean="0">
                <a:solidFill>
                  <a:schemeClr val="bg1">
                    <a:lumMod val="95000"/>
                    <a:lumOff val="5000"/>
                  </a:schemeClr>
                </a:solidFill>
              </a:rPr>
              <a:t>Фанкенштајн</a:t>
            </a:r>
            <a:r>
              <a:rPr lang="sr-Cyrl-CS" dirty="0" smtClean="0">
                <a:solidFill>
                  <a:schemeClr val="bg1">
                    <a:lumMod val="95000"/>
                    <a:lumOff val="5000"/>
                  </a:schemeClr>
                </a:solidFill>
              </a:rPr>
              <a:t>, гроф Дракула и </a:t>
            </a:r>
            <a:r>
              <a:rPr lang="sr-Cyrl-CS" dirty="0" err="1" smtClean="0">
                <a:solidFill>
                  <a:schemeClr val="bg1">
                    <a:lumMod val="95000"/>
                    <a:lumOff val="5000"/>
                  </a:schemeClr>
                </a:solidFill>
              </a:rPr>
              <a:t>Wolfman</a:t>
            </a:r>
            <a:r>
              <a:rPr lang="sr-Cyrl-CS" dirty="0" smtClean="0">
                <a:solidFill>
                  <a:schemeClr val="bg1">
                    <a:lumMod val="95000"/>
                    <a:lumOff val="5000"/>
                  </a:schemeClr>
                </a:solidFill>
              </a:rPr>
              <a:t>, све три настале у 19. веку. Приче о вукодлацима су изразито разнолик жанр који вуку корене из антике и фолклора. У већини случаја из средњег века вукодлак је био сотонско  чудовиште са жељом за људским месом. </a:t>
            </a:r>
            <a:endParaRPr lang="sr-Cyrl-CS" dirty="0" smtClean="0">
              <a:solidFill>
                <a:schemeClr val="bg1">
                  <a:lumMod val="95000"/>
                  <a:lumOff val="5000"/>
                </a:schemeClr>
              </a:solidFill>
            </a:endParaRPr>
          </a:p>
          <a:p>
            <a:r>
              <a:rPr lang="en-US" dirty="0" err="1" smtClean="0"/>
              <a:t>Роман</a:t>
            </a:r>
            <a:r>
              <a:rPr lang="en-US" dirty="0" smtClean="0"/>
              <a:t> </a:t>
            </a:r>
            <a:r>
              <a:rPr lang="en-US" dirty="0" err="1" smtClean="0"/>
              <a:t>Кленгин</a:t>
            </a:r>
            <a:r>
              <a:rPr lang="sr-Cyrl-CS" dirty="0" smtClean="0"/>
              <a:t> </a:t>
            </a:r>
            <a:r>
              <a:rPr lang="sr-Cyrl-CS" dirty="0" smtClean="0"/>
              <a:t>-а</a:t>
            </a:r>
            <a:r>
              <a:rPr lang="en-US" dirty="0" smtClean="0"/>
              <a:t> </a:t>
            </a:r>
            <a:r>
              <a:rPr lang="sr-Cyrl-CS" dirty="0" smtClean="0"/>
              <a:t>“</a:t>
            </a:r>
            <a:r>
              <a:rPr lang="sr-Cyrl-CS" dirty="0" smtClean="0">
                <a:solidFill>
                  <a:schemeClr val="bg1">
                    <a:lumMod val="95000"/>
                    <a:lumOff val="5000"/>
                  </a:schemeClr>
                </a:solidFill>
              </a:rPr>
              <a:t>Wolfman, </a:t>
            </a:r>
            <a:r>
              <a:rPr lang="sr-Cyrl-CS" dirty="0" smtClean="0"/>
              <a:t>”</a:t>
            </a:r>
            <a:endParaRPr lang="en-US" dirty="0" smtClean="0"/>
          </a:p>
          <a:p>
            <a:endParaRPr lang="sr-Cyrl-CS" dirty="0" smtClean="0">
              <a:solidFill>
                <a:schemeClr val="bg1">
                  <a:lumMod val="95000"/>
                  <a:lumOff val="5000"/>
                </a:schemeClr>
              </a:solidFill>
            </a:endParaRPr>
          </a:p>
          <a:p>
            <a:endParaRPr lang="en-US" dirty="0" smtClean="0">
              <a:solidFill>
                <a:schemeClr val="bg1">
                  <a:lumMod val="95000"/>
                  <a:lumOff val="5000"/>
                </a:schemeClr>
              </a:solidFill>
            </a:endParaRPr>
          </a:p>
          <a:p>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pPr algn="l"/>
            <a:r>
              <a:rPr lang="en-US" sz="1800" dirty="0" smtClean="0">
                <a:solidFill>
                  <a:schemeClr val="bg1">
                    <a:lumMod val="95000"/>
                    <a:lumOff val="5000"/>
                  </a:schemeClr>
                </a:solidFill>
                <a:effectLst/>
                <a:latin typeface="Times New Roman" pitchFamily="18" charset="0"/>
                <a:cs typeface="Times New Roman" pitchFamily="18" charset="0"/>
              </a:rPr>
              <a:t>Вук је сазвежђе јужне хемисфере, тако да га може видети посматрач који се налази у овом одређеном региону планете. </a:t>
            </a:r>
            <a:r>
              <a:rPr lang="sr-Cyrl-CS" sz="1800" dirty="0" smtClean="0">
                <a:solidFill>
                  <a:schemeClr val="bg1">
                    <a:lumMod val="95000"/>
                    <a:lumOff val="5000"/>
                  </a:schemeClr>
                </a:solidFill>
                <a:effectLst/>
                <a:latin typeface="Times New Roman" pitchFamily="18" charset="0"/>
                <a:cs typeface="Times New Roman" pitchFamily="18" charset="0"/>
              </a:rPr>
              <a:t> </a:t>
            </a:r>
            <a:r>
              <a:rPr lang="en-US" sz="1800" dirty="0" smtClean="0">
                <a:solidFill>
                  <a:schemeClr val="bg1">
                    <a:lumMod val="95000"/>
                    <a:lumOff val="5000"/>
                  </a:schemeClr>
                </a:solidFill>
                <a:effectLst/>
                <a:latin typeface="Times New Roman" pitchFamily="18" charset="0"/>
                <a:cs typeface="Times New Roman" pitchFamily="18" charset="0"/>
              </a:rPr>
              <a:t>Добро време за посматрање пада у мају. </a:t>
            </a:r>
            <a:r>
              <a:rPr lang="sr-Cyrl-CS" sz="1800" dirty="0" smtClean="0">
                <a:solidFill>
                  <a:schemeClr val="bg1">
                    <a:lumMod val="95000"/>
                    <a:lumOff val="5000"/>
                  </a:schemeClr>
                </a:solidFill>
                <a:effectLst/>
                <a:latin typeface="Times New Roman" pitchFamily="18" charset="0"/>
                <a:cs typeface="Times New Roman" pitchFamily="18" charset="0"/>
              </a:rPr>
              <a:t> </a:t>
            </a:r>
            <a:r>
              <a:rPr lang="en-US" sz="1800" dirty="0" smtClean="0">
                <a:solidFill>
                  <a:schemeClr val="bg1">
                    <a:lumMod val="95000"/>
                    <a:lumOff val="5000"/>
                  </a:schemeClr>
                </a:solidFill>
                <a:effectLst/>
                <a:latin typeface="Times New Roman" pitchFamily="18" charset="0"/>
                <a:cs typeface="Times New Roman" pitchFamily="18" charset="0"/>
              </a:rPr>
              <a:t>Јасно је видљив јужно од 35. паралеле</a:t>
            </a:r>
            <a:r>
              <a:rPr lang="en-US" sz="1200" dirty="0" smtClean="0">
                <a:solidFill>
                  <a:schemeClr val="bg1">
                    <a:lumMod val="95000"/>
                    <a:lumOff val="5000"/>
                  </a:schemeClr>
                </a:solidFill>
                <a:effectLst/>
              </a:rPr>
              <a:t>.</a:t>
            </a:r>
            <a:br>
              <a:rPr lang="en-US" sz="1200" dirty="0" smtClean="0">
                <a:solidFill>
                  <a:schemeClr val="bg1">
                    <a:lumMod val="95000"/>
                    <a:lumOff val="5000"/>
                  </a:schemeClr>
                </a:solidFill>
                <a:effectLst/>
              </a:rPr>
            </a:br>
            <a:endParaRPr lang="en-US" sz="1200" dirty="0">
              <a:solidFill>
                <a:schemeClr val="bg1">
                  <a:lumMod val="95000"/>
                  <a:lumOff val="5000"/>
                </a:schemeClr>
              </a:solidFill>
              <a:effectLst/>
              <a:latin typeface="Times New Roman" pitchFamily="18" charset="0"/>
              <a:cs typeface="Times New Roman" pitchFamily="18" charset="0"/>
            </a:endParaRPr>
          </a:p>
        </p:txBody>
      </p:sp>
      <p:pic>
        <p:nvPicPr>
          <p:cNvPr id="3074" name="Picture 2" descr="C:\Documents and Settings\mica\Desktop\sazvezdje vuk\LUPUS\Lupus-constellation sazvezdje lupus.jpg"/>
          <p:cNvPicPr>
            <a:picLocks noGrp="1" noChangeAspect="1" noChangeArrowheads="1"/>
          </p:cNvPicPr>
          <p:nvPr>
            <p:ph idx="1"/>
          </p:nvPr>
        </p:nvPicPr>
        <p:blipFill>
          <a:blip r:embed="rId2"/>
          <a:stretch>
            <a:fillRect/>
          </a:stretch>
        </p:blipFill>
        <p:spPr bwMode="auto">
          <a:xfrm>
            <a:off x="571472" y="1428736"/>
            <a:ext cx="7858180" cy="514353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CS" sz="1800" dirty="0" smtClean="0">
                <a:solidFill>
                  <a:schemeClr val="bg1">
                    <a:lumMod val="95000"/>
                    <a:lumOff val="5000"/>
                  </a:schemeClr>
                </a:solidFill>
                <a:effectLst/>
              </a:rPr>
              <a:t>Вук у бајци „Црвенкапа“ исто је тако био врло често визуелно и садржајно репрезентован као вукодлак. </a:t>
            </a:r>
            <a:r>
              <a:rPr lang="sr-Cyrl-CS" sz="1800" dirty="0" smtClean="0">
                <a:solidFill>
                  <a:schemeClr val="bg1">
                    <a:lumMod val="95000"/>
                    <a:lumOff val="5000"/>
                  </a:schemeClr>
                </a:solidFill>
                <a:effectLst/>
              </a:rPr>
              <a:t/>
            </a:r>
            <a:br>
              <a:rPr lang="sr-Cyrl-CS" sz="1800" dirty="0" smtClean="0">
                <a:solidFill>
                  <a:schemeClr val="bg1">
                    <a:lumMod val="95000"/>
                    <a:lumOff val="5000"/>
                  </a:schemeClr>
                </a:solidFill>
                <a:effectLst/>
              </a:rPr>
            </a:br>
            <a:r>
              <a:rPr lang="en-US" sz="1600" i="1" dirty="0" err="1" smtClean="0"/>
              <a:t>bajke</a:t>
            </a:r>
            <a:r>
              <a:rPr lang="en-US" sz="1600" i="1" dirty="0" smtClean="0"/>
              <a:t> </a:t>
            </a:r>
            <a:r>
              <a:rPr lang="en-US" sz="1600" i="1" dirty="0" err="1" smtClean="0"/>
              <a:t>braće</a:t>
            </a:r>
            <a:r>
              <a:rPr lang="en-US" sz="1600" i="1" dirty="0" smtClean="0"/>
              <a:t> Grim (</a:t>
            </a:r>
            <a:r>
              <a:rPr lang="en-US" sz="1600" i="1" dirty="0" err="1" smtClean="0"/>
              <a:t>prva</a:t>
            </a:r>
            <a:r>
              <a:rPr lang="en-US" sz="1600" i="1" dirty="0" smtClean="0"/>
              <a:t> </a:t>
            </a:r>
            <a:r>
              <a:rPr lang="en-US" sz="1600" i="1" dirty="0" err="1" smtClean="0"/>
              <a:t>polovina</a:t>
            </a:r>
            <a:r>
              <a:rPr lang="en-US" sz="1600" i="1" dirty="0" smtClean="0"/>
              <a:t> 19. </a:t>
            </a:r>
            <a:r>
              <a:rPr lang="en-US" sz="1600" i="1" dirty="0" err="1" smtClean="0"/>
              <a:t>Veka</a:t>
            </a:r>
            <a:r>
              <a:rPr lang="en-US" sz="1600" i="1" dirty="0" smtClean="0"/>
              <a:t> )</a:t>
            </a:r>
            <a:r>
              <a:rPr lang="en-US" sz="1800" dirty="0" smtClean="0">
                <a:solidFill>
                  <a:schemeClr val="bg1">
                    <a:lumMod val="95000"/>
                    <a:lumOff val="5000"/>
                  </a:schemeClr>
                </a:solidFill>
                <a:effectLst/>
              </a:rPr>
              <a:t/>
            </a:r>
            <a:br>
              <a:rPr lang="en-US" sz="1800" dirty="0" smtClean="0">
                <a:solidFill>
                  <a:schemeClr val="bg1">
                    <a:lumMod val="95000"/>
                    <a:lumOff val="5000"/>
                  </a:schemeClr>
                </a:solidFill>
                <a:effectLst/>
              </a:rPr>
            </a:br>
            <a:endParaRPr lang="en-US" sz="1800" dirty="0">
              <a:effectLst/>
            </a:endParaRPr>
          </a:p>
        </p:txBody>
      </p:sp>
      <p:pic>
        <p:nvPicPr>
          <p:cNvPr id="10242" name="Picture 2"/>
          <p:cNvPicPr>
            <a:picLocks noGrp="1" noChangeAspect="1" noChangeArrowheads="1"/>
          </p:cNvPicPr>
          <p:nvPr>
            <p:ph idx="1"/>
          </p:nvPr>
        </p:nvPicPr>
        <p:blipFill>
          <a:blip r:embed="rId2"/>
          <a:srcRect/>
          <a:stretch>
            <a:fillRect/>
          </a:stretch>
        </p:blipFill>
        <p:spPr bwMode="auto">
          <a:xfrm>
            <a:off x="1000100" y="1500174"/>
            <a:ext cx="7286676"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500042"/>
            <a:ext cx="8229600" cy="5809318"/>
          </a:xfrm>
        </p:spPr>
        <p:txBody>
          <a:bodyPr>
            <a:normAutofit fontScale="62500" lnSpcReduction="20000"/>
          </a:bodyPr>
          <a:lstStyle/>
          <a:p>
            <a:r>
              <a:rPr lang="sr-Cyrl-CS" dirty="0" smtClean="0">
                <a:solidFill>
                  <a:schemeClr val="bg1">
                    <a:lumMod val="95000"/>
                    <a:lumOff val="5000"/>
                  </a:schemeClr>
                </a:solidFill>
              </a:rPr>
              <a:t>У новије време вукодлак је експонент  човечанства који се повезује са природом те је његов приказ у неким круговима попримио поприлично саосећајан облик.</a:t>
            </a:r>
          </a:p>
          <a:p>
            <a:endParaRPr lang="sr-Cyrl-CS" dirty="0" smtClean="0">
              <a:solidFill>
                <a:schemeClr val="bg1">
                  <a:lumMod val="95000"/>
                  <a:lumOff val="5000"/>
                </a:schemeClr>
              </a:solidFill>
            </a:endParaRPr>
          </a:p>
          <a:p>
            <a:r>
              <a:rPr lang="sr-Cyrl-CS" dirty="0" smtClean="0">
                <a:solidFill>
                  <a:schemeClr val="bg1">
                    <a:lumMod val="95000"/>
                    <a:lumOff val="5000"/>
                  </a:schemeClr>
                </a:solidFill>
              </a:rPr>
              <a:t>Док су у романима </a:t>
            </a:r>
            <a:r>
              <a:rPr lang="sr-Cyrl-CS" dirty="0" err="1" smtClean="0">
                <a:solidFill>
                  <a:schemeClr val="bg1">
                    <a:lumMod val="95000"/>
                    <a:lumOff val="5000"/>
                  </a:schemeClr>
                </a:solidFill>
              </a:rPr>
              <a:t>вукодлаци</a:t>
            </a:r>
            <a:r>
              <a:rPr lang="sr-Cyrl-CS" dirty="0" smtClean="0">
                <a:solidFill>
                  <a:schemeClr val="bg1">
                    <a:lumMod val="95000"/>
                    <a:lumOff val="5000"/>
                  </a:schemeClr>
                </a:solidFill>
              </a:rPr>
              <a:t> описани као потпуни вукови, само већи, у филму су више антропоморфни и могу ходати на стражњим ногама. </a:t>
            </a:r>
            <a:r>
              <a:rPr lang="sr-Cyrl-CS" dirty="0" err="1" smtClean="0">
                <a:solidFill>
                  <a:schemeClr val="bg1">
                    <a:lumMod val="95000"/>
                    <a:lumOff val="5000"/>
                  </a:schemeClr>
                </a:solidFill>
              </a:rPr>
              <a:t>Вукодлаци</a:t>
            </a:r>
            <a:r>
              <a:rPr lang="sr-Cyrl-CS" dirty="0" smtClean="0">
                <a:solidFill>
                  <a:schemeClr val="bg1">
                    <a:lumMod val="95000"/>
                    <a:lumOff val="5000"/>
                  </a:schemeClr>
                </a:solidFill>
              </a:rPr>
              <a:t> у филму могли су неометано ходати по дневном светлу, док  су се у романима могли видети само ноћу,  што је сугерисало да су се  тада једино могли  преобразити. </a:t>
            </a:r>
          </a:p>
          <a:p>
            <a:endParaRPr lang="en-US" dirty="0" smtClean="0">
              <a:solidFill>
                <a:schemeClr val="bg1">
                  <a:lumMod val="95000"/>
                  <a:lumOff val="5000"/>
                </a:schemeClr>
              </a:solidFill>
            </a:endParaRPr>
          </a:p>
          <a:p>
            <a:r>
              <a:rPr lang="sr-Cyrl-CS" dirty="0" smtClean="0">
                <a:solidFill>
                  <a:schemeClr val="bg1">
                    <a:lumMod val="95000"/>
                    <a:lumOff val="5000"/>
                  </a:schemeClr>
                </a:solidFill>
              </a:rPr>
              <a:t>Изузетно популаран модерни </a:t>
            </a:r>
            <a:r>
              <a:rPr lang="sr-Cyrl-CS" dirty="0" err="1" smtClean="0">
                <a:solidFill>
                  <a:schemeClr val="bg1">
                    <a:lumMod val="95000"/>
                    <a:lumOff val="5000"/>
                  </a:schemeClr>
                </a:solidFill>
              </a:rPr>
              <a:t>поджанр</a:t>
            </a:r>
            <a:r>
              <a:rPr lang="sr-Cyrl-CS" dirty="0" smtClean="0">
                <a:solidFill>
                  <a:schemeClr val="bg1">
                    <a:lumMod val="95000"/>
                    <a:lumOff val="5000"/>
                  </a:schemeClr>
                </a:solidFill>
              </a:rPr>
              <a:t>  заснива се на причама о вукодлацима као засебној врсти или раси. У неким другим случајевима то су људи који користе магију и намерно се трансформишу у вукове када желе. У таквим приказима вукодлака </a:t>
            </a:r>
            <a:r>
              <a:rPr lang="sr-Cyrl-CS" dirty="0" err="1" smtClean="0">
                <a:solidFill>
                  <a:schemeClr val="bg1">
                    <a:lumMod val="95000"/>
                    <a:lumOff val="5000"/>
                  </a:schemeClr>
                </a:solidFill>
              </a:rPr>
              <a:t>ликантропија</a:t>
            </a:r>
            <a:r>
              <a:rPr lang="sr-Cyrl-CS" dirty="0" smtClean="0">
                <a:solidFill>
                  <a:schemeClr val="bg1">
                    <a:lumMod val="95000"/>
                    <a:lumOff val="5000"/>
                  </a:schemeClr>
                </a:solidFill>
              </a:rPr>
              <a:t>  је или наследно стање или болест која се преноси угризом другог вукодлака. Углавном су модерни </a:t>
            </a:r>
            <a:r>
              <a:rPr lang="sr-Cyrl-CS" dirty="0" err="1" smtClean="0">
                <a:solidFill>
                  <a:schemeClr val="bg1">
                    <a:lumMod val="95000"/>
                    <a:lumOff val="5000"/>
                  </a:schemeClr>
                </a:solidFill>
              </a:rPr>
              <a:t>вукодлаци</a:t>
            </a:r>
            <a:r>
              <a:rPr lang="sr-Cyrl-CS" dirty="0" smtClean="0">
                <a:solidFill>
                  <a:schemeClr val="bg1">
                    <a:lumMod val="95000"/>
                    <a:lumOff val="5000"/>
                  </a:schemeClr>
                </a:solidFill>
              </a:rPr>
              <a:t>  рањиви само на сребрне предмете тако да додир сребра узрокује болне опекотине. Још увек је мален број филмова о вукодлацима изван жанра хорора зато што споро усвајају трендове у литератури.</a:t>
            </a:r>
          </a:p>
          <a:p>
            <a:pPr>
              <a:buNone/>
            </a:pPr>
            <a:endParaRPr lang="en-US" dirty="0" smtClean="0">
              <a:solidFill>
                <a:schemeClr val="bg1">
                  <a:lumMod val="95000"/>
                  <a:lumOff val="5000"/>
                </a:schemeClr>
              </a:solidFill>
            </a:endParaRPr>
          </a:p>
          <a:p>
            <a:r>
              <a:rPr lang="sr-Cyrl-CS" dirty="0" smtClean="0">
                <a:solidFill>
                  <a:schemeClr val="bg1">
                    <a:lumMod val="95000"/>
                    <a:lumOff val="5000"/>
                  </a:schemeClr>
                </a:solidFill>
              </a:rPr>
              <a:t>У музици  популарне културе, најпознатији пример је спот песме </a:t>
            </a:r>
            <a:r>
              <a:rPr lang="sr-Latn-CS" dirty="0" smtClean="0">
                <a:solidFill>
                  <a:schemeClr val="bg1">
                    <a:lumMod val="95000"/>
                    <a:lumOff val="5000"/>
                  </a:schemeClr>
                </a:solidFill>
              </a:rPr>
              <a:t>„</a:t>
            </a:r>
            <a:r>
              <a:rPr lang="sr-Cyrl-CS" dirty="0" err="1" smtClean="0">
                <a:solidFill>
                  <a:schemeClr val="bg1">
                    <a:lumMod val="95000"/>
                    <a:lumOff val="5000"/>
                  </a:schemeClr>
                </a:solidFill>
              </a:rPr>
              <a:t>Thriller</a:t>
            </a:r>
            <a:r>
              <a:rPr lang="sr-Latn-CS" dirty="0" smtClean="0">
                <a:solidFill>
                  <a:schemeClr val="bg1">
                    <a:lumMod val="95000"/>
                    <a:lumOff val="5000"/>
                  </a:schemeClr>
                </a:solidFill>
              </a:rPr>
              <a:t>“ (1982) Мајкла Џексона. </a:t>
            </a:r>
            <a:endParaRPr lang="en-US" dirty="0" smtClean="0">
              <a:solidFill>
                <a:schemeClr val="bg1">
                  <a:lumMod val="95000"/>
                  <a:lumOff val="5000"/>
                </a:schemeClr>
              </a:solidFill>
            </a:endParaRPr>
          </a:p>
          <a:p>
            <a:pPr>
              <a:buNone/>
            </a:pPr>
            <a:r>
              <a:rPr lang="sr-Cyrl-CS" dirty="0" smtClean="0">
                <a:solidFill>
                  <a:schemeClr val="bg1">
                    <a:lumMod val="95000"/>
                    <a:lumOff val="5000"/>
                  </a:schemeClr>
                </a:solidFill>
              </a:rPr>
              <a:t> </a:t>
            </a:r>
            <a:endParaRPr lang="en-US" dirty="0" smtClean="0">
              <a:solidFill>
                <a:schemeClr val="bg1">
                  <a:lumMod val="95000"/>
                  <a:lumOff val="5000"/>
                </a:schemeClr>
              </a:solidFill>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4638"/>
            <a:ext cx="8229600" cy="725470"/>
          </a:xfrm>
        </p:spPr>
        <p:txBody>
          <a:bodyPr>
            <a:normAutofit/>
          </a:bodyPr>
          <a:lstStyle/>
          <a:p>
            <a:r>
              <a:rPr lang="sr-Cyrl-CS" sz="3600" b="0" dirty="0" smtClean="0">
                <a:solidFill>
                  <a:schemeClr val="bg1">
                    <a:lumMod val="95000"/>
                    <a:lumOff val="5000"/>
                  </a:schemeClr>
                </a:solidFill>
                <a:effectLst/>
              </a:rPr>
              <a:t>Платонова година</a:t>
            </a:r>
            <a:endParaRPr lang="en-US" sz="3600" b="0" dirty="0">
              <a:solidFill>
                <a:schemeClr val="bg2">
                  <a:lumMod val="50000"/>
                </a:schemeClr>
              </a:solidFill>
              <a:effectLst/>
              <a:latin typeface="+mn-lt"/>
            </a:endParaRPr>
          </a:p>
        </p:txBody>
      </p:sp>
      <p:sp>
        <p:nvSpPr>
          <p:cNvPr id="3" name="Чувар места за садржај 2"/>
          <p:cNvSpPr>
            <a:spLocks noGrp="1"/>
          </p:cNvSpPr>
          <p:nvPr>
            <p:ph idx="1"/>
          </p:nvPr>
        </p:nvSpPr>
        <p:spPr>
          <a:xfrm>
            <a:off x="457200" y="1000108"/>
            <a:ext cx="8229600" cy="5309252"/>
          </a:xfrm>
        </p:spPr>
        <p:txBody>
          <a:bodyPr>
            <a:normAutofit fontScale="55000" lnSpcReduction="20000"/>
          </a:bodyPr>
          <a:lstStyle/>
          <a:p>
            <a:r>
              <a:rPr lang="sr-Cyrl-CS" sz="3300" dirty="0" smtClean="0">
                <a:solidFill>
                  <a:schemeClr val="bg2">
                    <a:lumMod val="50000"/>
                  </a:schemeClr>
                </a:solidFill>
              </a:rPr>
              <a:t>Када се гледа општа </a:t>
            </a:r>
            <a:r>
              <a:rPr lang="sr-Cyrl-CS" sz="3300" dirty="0" err="1" smtClean="0">
                <a:solidFill>
                  <a:schemeClr val="bg2">
                    <a:lumMod val="50000"/>
                  </a:schemeClr>
                </a:solidFill>
              </a:rPr>
              <a:t>прецесија</a:t>
            </a:r>
            <a:r>
              <a:rPr lang="sr-Cyrl-CS" sz="3300" dirty="0" smtClean="0">
                <a:solidFill>
                  <a:schemeClr val="bg2">
                    <a:lumMod val="50000"/>
                  </a:schemeClr>
                </a:solidFill>
              </a:rPr>
              <a:t>, лако се може израчунати раздобља времена у којем Земљина оса обиће </a:t>
            </a:r>
            <a:r>
              <a:rPr lang="sr-Cyrl-CS" sz="3300" dirty="0" err="1" smtClean="0">
                <a:solidFill>
                  <a:schemeClr val="bg2">
                    <a:lumMod val="50000"/>
                  </a:schemeClr>
                </a:solidFill>
              </a:rPr>
              <a:t>прецесијску</a:t>
            </a:r>
            <a:r>
              <a:rPr lang="sr-Cyrl-CS" sz="3300" dirty="0" smtClean="0">
                <a:solidFill>
                  <a:schemeClr val="bg2">
                    <a:lumMod val="50000"/>
                  </a:schemeClr>
                </a:solidFill>
              </a:rPr>
              <a:t> купу, а пролећна тачка пуни круг по небеском екватору. Ако помак у једној години износи  </a:t>
            </a:r>
            <a:r>
              <a:rPr lang="en-US" sz="3300" dirty="0" smtClean="0">
                <a:solidFill>
                  <a:schemeClr val="bg2">
                    <a:lumMod val="50000"/>
                  </a:schemeClr>
                </a:solidFill>
              </a:rPr>
              <a:t>50,25", </a:t>
            </a:r>
            <a:r>
              <a:rPr lang="sr-Cyrl-CS" sz="3300" dirty="0" smtClean="0">
                <a:solidFill>
                  <a:schemeClr val="bg2">
                    <a:lumMod val="50000"/>
                  </a:schemeClr>
                </a:solidFill>
              </a:rPr>
              <a:t>тада је за помак од </a:t>
            </a:r>
            <a:r>
              <a:rPr lang="en-US" sz="3300" dirty="0" smtClean="0">
                <a:solidFill>
                  <a:schemeClr val="bg2">
                    <a:lumMod val="50000"/>
                  </a:schemeClr>
                </a:solidFill>
              </a:rPr>
              <a:t> 360° </a:t>
            </a:r>
            <a:r>
              <a:rPr lang="sr-Cyrl-CS" sz="3300" dirty="0" smtClean="0">
                <a:solidFill>
                  <a:schemeClr val="bg2">
                    <a:lumMod val="50000"/>
                  </a:schemeClr>
                </a:solidFill>
              </a:rPr>
              <a:t>потребно </a:t>
            </a:r>
            <a:r>
              <a:rPr lang="en-US" sz="3300" dirty="0" smtClean="0">
                <a:solidFill>
                  <a:schemeClr val="bg2">
                    <a:lumMod val="50000"/>
                  </a:schemeClr>
                </a:solidFill>
              </a:rPr>
              <a:t>25.</a:t>
            </a:r>
            <a:r>
              <a:rPr lang="sr-Cyrl-CS" sz="3300" dirty="0" smtClean="0">
                <a:solidFill>
                  <a:schemeClr val="bg2">
                    <a:lumMod val="50000"/>
                  </a:schemeClr>
                </a:solidFill>
              </a:rPr>
              <a:t> </a:t>
            </a:r>
            <a:r>
              <a:rPr lang="en-US" sz="3300" dirty="0" smtClean="0">
                <a:solidFill>
                  <a:schemeClr val="bg2">
                    <a:lumMod val="50000"/>
                  </a:schemeClr>
                </a:solidFill>
              </a:rPr>
              <a:t>800 </a:t>
            </a:r>
            <a:r>
              <a:rPr lang="sr-Cyrl-CS" sz="3300" dirty="0" smtClean="0">
                <a:solidFill>
                  <a:schemeClr val="bg2">
                    <a:lumMod val="50000"/>
                  </a:schemeClr>
                </a:solidFill>
              </a:rPr>
              <a:t>година.</a:t>
            </a:r>
            <a:r>
              <a:rPr lang="en-US" sz="3300" dirty="0" smtClean="0">
                <a:solidFill>
                  <a:schemeClr val="bg2">
                    <a:lumMod val="50000"/>
                  </a:schemeClr>
                </a:solidFill>
              </a:rPr>
              <a:t> </a:t>
            </a:r>
            <a:r>
              <a:rPr lang="sr-Cyrl-CS" sz="3300" dirty="0" smtClean="0">
                <a:solidFill>
                  <a:schemeClr val="bg2">
                    <a:lumMod val="50000"/>
                  </a:schemeClr>
                </a:solidFill>
              </a:rPr>
              <a:t>То је такозвана Платонова година. У том раздобљу небески пол опише кружницу међу звездама. Стога ће данашњу Северњачу </a:t>
            </a:r>
            <a:r>
              <a:rPr lang="en-US" sz="3300" dirty="0" smtClean="0">
                <a:solidFill>
                  <a:schemeClr val="bg2">
                    <a:lumMod val="50000"/>
                  </a:schemeClr>
                </a:solidFill>
              </a:rPr>
              <a:t>(α</a:t>
            </a:r>
            <a:r>
              <a:rPr lang="sr-Cyrl-CS" sz="3300" dirty="0" smtClean="0">
                <a:solidFill>
                  <a:schemeClr val="bg2">
                    <a:lumMod val="50000"/>
                  </a:schemeClr>
                </a:solidFill>
              </a:rPr>
              <a:t> Малог медведа</a:t>
            </a:r>
            <a:r>
              <a:rPr lang="en-US" sz="3300" dirty="0" smtClean="0">
                <a:solidFill>
                  <a:schemeClr val="bg2">
                    <a:lumMod val="50000"/>
                  </a:schemeClr>
                </a:solidFill>
              </a:rPr>
              <a:t>)</a:t>
            </a:r>
            <a:r>
              <a:rPr lang="sr-Cyrl-CS" sz="3300" dirty="0" smtClean="0">
                <a:solidFill>
                  <a:schemeClr val="bg2">
                    <a:lumMod val="50000"/>
                  </a:schemeClr>
                </a:solidFill>
              </a:rPr>
              <a:t> замењивати друге звезде. </a:t>
            </a:r>
          </a:p>
          <a:p>
            <a:endParaRPr lang="en-US" sz="3300" dirty="0" smtClean="0">
              <a:solidFill>
                <a:schemeClr val="bg2">
                  <a:lumMod val="50000"/>
                </a:schemeClr>
              </a:solidFill>
            </a:endParaRPr>
          </a:p>
          <a:p>
            <a:r>
              <a:rPr lang="sr-Cyrl-CS" sz="3300" dirty="0" smtClean="0">
                <a:solidFill>
                  <a:schemeClr val="bg2">
                    <a:lumMod val="50000"/>
                  </a:schemeClr>
                </a:solidFill>
              </a:rPr>
              <a:t>Од времена када су астрономи именовали сазвежђа и </a:t>
            </a:r>
            <a:r>
              <a:rPr lang="sr-Cyrl-CS" sz="3300" dirty="0" err="1" smtClean="0">
                <a:solidFill>
                  <a:schemeClr val="bg2">
                    <a:lumMod val="50000"/>
                  </a:schemeClr>
                </a:solidFill>
              </a:rPr>
              <a:t>установили</a:t>
            </a:r>
            <a:r>
              <a:rPr lang="sr-Cyrl-CS" sz="3300" dirty="0" smtClean="0">
                <a:solidFill>
                  <a:schemeClr val="bg2">
                    <a:lumMod val="50000"/>
                  </a:schemeClr>
                </a:solidFill>
              </a:rPr>
              <a:t> Земљину </a:t>
            </a:r>
            <a:r>
              <a:rPr lang="sr-Cyrl-CS" sz="3300" dirty="0" err="1" smtClean="0">
                <a:solidFill>
                  <a:schemeClr val="bg2">
                    <a:lumMod val="50000"/>
                  </a:schemeClr>
                </a:solidFill>
              </a:rPr>
              <a:t>прецесију</a:t>
            </a:r>
            <a:r>
              <a:rPr lang="sr-Cyrl-CS" sz="3300" dirty="0" smtClean="0">
                <a:solidFill>
                  <a:schemeClr val="bg2">
                    <a:lumMod val="50000"/>
                  </a:schemeClr>
                </a:solidFill>
              </a:rPr>
              <a:t>, пролећна тачка се </a:t>
            </a:r>
            <a:r>
              <a:rPr lang="sr-Cyrl-CS" sz="3300" dirty="0" err="1" smtClean="0">
                <a:solidFill>
                  <a:schemeClr val="bg2">
                    <a:lumMod val="50000"/>
                  </a:schemeClr>
                </a:solidFill>
              </a:rPr>
              <a:t>помакла</a:t>
            </a:r>
            <a:r>
              <a:rPr lang="sr-Cyrl-CS" sz="3300" dirty="0" smtClean="0">
                <a:solidFill>
                  <a:schemeClr val="bg2">
                    <a:lumMod val="50000"/>
                  </a:schemeClr>
                </a:solidFill>
              </a:rPr>
              <a:t> из сазвежђа Овна у сазвежђе Риба, а тако су се у суседно сазвежђе  </a:t>
            </a:r>
            <a:r>
              <a:rPr lang="sr-Cyrl-CS" sz="3300" dirty="0" err="1" smtClean="0">
                <a:solidFill>
                  <a:schemeClr val="bg2">
                    <a:lumMod val="50000"/>
                  </a:schemeClr>
                </a:solidFill>
              </a:rPr>
              <a:t>помакло</a:t>
            </a:r>
            <a:r>
              <a:rPr lang="sr-Cyrl-CS" sz="3300" dirty="0" smtClean="0">
                <a:solidFill>
                  <a:schemeClr val="bg2">
                    <a:lumMod val="50000"/>
                  </a:schemeClr>
                </a:solidFill>
              </a:rPr>
              <a:t> и остале главне тачке </a:t>
            </a:r>
            <a:r>
              <a:rPr lang="sr-Cyrl-CS" sz="3300" dirty="0" err="1" smtClean="0">
                <a:solidFill>
                  <a:schemeClr val="bg2">
                    <a:lumMod val="50000"/>
                  </a:schemeClr>
                </a:solidFill>
              </a:rPr>
              <a:t>еклиптике</a:t>
            </a:r>
            <a:r>
              <a:rPr lang="sr-Cyrl-CS" sz="3300" dirty="0" smtClean="0">
                <a:solidFill>
                  <a:schemeClr val="bg2">
                    <a:lumMod val="50000"/>
                  </a:schemeClr>
                </a:solidFill>
              </a:rPr>
              <a:t>. Знакови тих тачака остали су, међутим, исти као што су и били. </a:t>
            </a:r>
          </a:p>
          <a:p>
            <a:endParaRPr lang="sr-Cyrl-CS" sz="3300" dirty="0" smtClean="0">
              <a:solidFill>
                <a:schemeClr val="bg2">
                  <a:lumMod val="50000"/>
                </a:schemeClr>
              </a:solidFill>
            </a:endParaRPr>
          </a:p>
          <a:p>
            <a:r>
              <a:rPr lang="sr-Cyrl-CS" sz="3300" dirty="0" smtClean="0">
                <a:solidFill>
                  <a:schemeClr val="bg2">
                    <a:lumMod val="50000"/>
                  </a:schemeClr>
                </a:solidFill>
              </a:rPr>
              <a:t>С помаком пролећне тачке највише је повезана и промена звезданих </a:t>
            </a:r>
            <a:r>
              <a:rPr lang="sr-Cyrl-CS" sz="3300" dirty="0" err="1" smtClean="0">
                <a:solidFill>
                  <a:schemeClr val="bg2">
                    <a:lumMod val="50000"/>
                  </a:schemeClr>
                </a:solidFill>
              </a:rPr>
              <a:t>ректасцензија</a:t>
            </a:r>
            <a:r>
              <a:rPr lang="sr-Cyrl-CS" sz="3300" dirty="0" smtClean="0">
                <a:solidFill>
                  <a:schemeClr val="bg2">
                    <a:lumMod val="50000"/>
                  </a:schemeClr>
                </a:solidFill>
              </a:rPr>
              <a:t> (</a:t>
            </a:r>
            <a:r>
              <a:rPr lang="sr-Latn-CS" sz="3300" dirty="0" smtClean="0">
                <a:solidFill>
                  <a:schemeClr val="bg2">
                    <a:lumMod val="50000"/>
                  </a:schemeClr>
                </a:solidFill>
              </a:rPr>
              <a:t>RA</a:t>
            </a:r>
            <a:r>
              <a:rPr lang="sr-Cyrl-CS" sz="3300" dirty="0" smtClean="0">
                <a:solidFill>
                  <a:schemeClr val="bg2">
                    <a:lumMod val="50000"/>
                  </a:schemeClr>
                </a:solidFill>
              </a:rPr>
              <a:t>-</a:t>
            </a:r>
            <a:r>
              <a:rPr lang="en-US" sz="3300" dirty="0" smtClean="0">
                <a:solidFill>
                  <a:schemeClr val="bg2">
                    <a:lumMod val="50000"/>
                  </a:schemeClr>
                </a:solidFill>
              </a:rPr>
              <a:t>eng</a:t>
            </a:r>
            <a:r>
              <a:rPr lang="sr-Cyrl-CS" sz="3300" dirty="0" smtClean="0">
                <a:solidFill>
                  <a:schemeClr val="bg2">
                    <a:lumMod val="50000"/>
                  </a:schemeClr>
                </a:solidFill>
              </a:rPr>
              <a:t>. „</a:t>
            </a:r>
            <a:r>
              <a:rPr lang="sr-Latn-CS" sz="3300" dirty="0" smtClean="0">
                <a:solidFill>
                  <a:schemeClr val="bg2">
                    <a:lumMod val="50000"/>
                  </a:schemeClr>
                </a:solidFill>
              </a:rPr>
              <a:t> </a:t>
            </a:r>
            <a:r>
              <a:rPr lang="sr-Latn-CS" sz="3300" dirty="0" err="1" smtClean="0">
                <a:solidFill>
                  <a:schemeClr val="bg2">
                    <a:lumMod val="50000"/>
                  </a:schemeClr>
                </a:solidFill>
              </a:rPr>
              <a:t>right</a:t>
            </a:r>
            <a:r>
              <a:rPr lang="sr-Latn-CS" sz="3300" dirty="0" smtClean="0">
                <a:solidFill>
                  <a:schemeClr val="bg2">
                    <a:lumMod val="50000"/>
                  </a:schemeClr>
                </a:solidFill>
              </a:rPr>
              <a:t> </a:t>
            </a:r>
            <a:r>
              <a:rPr lang="sr-Latn-CS" sz="3300" dirty="0" err="1" smtClean="0">
                <a:solidFill>
                  <a:schemeClr val="bg2">
                    <a:lumMod val="50000"/>
                  </a:schemeClr>
                </a:solidFill>
              </a:rPr>
              <a:t>ascension</a:t>
            </a:r>
            <a:r>
              <a:rPr lang="sr-Cyrl-CS" sz="3300" dirty="0" smtClean="0">
                <a:solidFill>
                  <a:schemeClr val="bg2">
                    <a:lumMod val="50000"/>
                  </a:schemeClr>
                </a:solidFill>
              </a:rPr>
              <a:t>“ - једна од координата којим се дефинише положај објекта на небу у небеском екваторијалном координатном систему и еквивалентна је географској дужини која се мери сатима, минутима и секундама (0-24 </a:t>
            </a:r>
            <a:r>
              <a:rPr lang="sr-Latn-CS" sz="3300" dirty="0" smtClean="0">
                <a:solidFill>
                  <a:schemeClr val="bg2">
                    <a:lumMod val="50000"/>
                  </a:schemeClr>
                </a:solidFill>
              </a:rPr>
              <a:t>h</a:t>
            </a:r>
            <a:r>
              <a:rPr lang="sr-Cyrl-CS" sz="3300" dirty="0" smtClean="0">
                <a:solidFill>
                  <a:schemeClr val="bg2">
                    <a:lumMod val="50000"/>
                  </a:schemeClr>
                </a:solidFill>
              </a:rPr>
              <a:t>)), док је промена деклинација много мања  (деклинација описује угао објекта од небеског екватора према северном или јужном небеском полу. Изражава се од </a:t>
            </a:r>
            <a:r>
              <a:rPr lang="en-US" sz="3300" dirty="0" smtClean="0">
                <a:solidFill>
                  <a:schemeClr val="bg2">
                    <a:lumMod val="50000"/>
                  </a:schemeClr>
                </a:solidFill>
              </a:rPr>
              <a:t> +90° do -90°</a:t>
            </a:r>
            <a:r>
              <a:rPr lang="sr-Cyrl-CS" sz="3300" dirty="0" smtClean="0">
                <a:solidFill>
                  <a:schemeClr val="bg2">
                    <a:lumMod val="50000"/>
                  </a:schemeClr>
                </a:solidFill>
              </a:rPr>
              <a:t>).</a:t>
            </a:r>
          </a:p>
          <a:p>
            <a:pPr>
              <a:buNone/>
            </a:pPr>
            <a:endParaRPr lang="en-US" sz="3300" dirty="0" smtClean="0">
              <a:solidFill>
                <a:schemeClr val="bg2">
                  <a:lumMod val="50000"/>
                </a:schemeClr>
              </a:solidFill>
            </a:endParaRP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57200" y="274638"/>
            <a:ext cx="8229600" cy="868346"/>
          </a:xfrm>
        </p:spPr>
        <p:txBody>
          <a:bodyPr>
            <a:normAutofit/>
          </a:bodyPr>
          <a:lstStyle/>
          <a:p>
            <a:r>
              <a:rPr lang="sr-Cyrl-CS" sz="3200" b="0" dirty="0" smtClean="0">
                <a:solidFill>
                  <a:schemeClr val="bg1">
                    <a:lumMod val="95000"/>
                    <a:lumOff val="5000"/>
                  </a:schemeClr>
                </a:solidFill>
                <a:effectLst/>
                <a:latin typeface="Times New Roman" pitchFamily="18" charset="0"/>
                <a:cs typeface="Times New Roman" pitchFamily="18" charset="0"/>
              </a:rPr>
              <a:t>Звезда </a:t>
            </a:r>
            <a:r>
              <a:rPr lang="sr-Cyrl-CS" sz="3200" b="0" dirty="0" err="1" smtClean="0">
                <a:solidFill>
                  <a:schemeClr val="bg1">
                    <a:lumMod val="95000"/>
                    <a:lumOff val="5000"/>
                  </a:schemeClr>
                </a:solidFill>
                <a:effectLst/>
                <a:latin typeface="Times New Roman" pitchFamily="18" charset="0"/>
                <a:cs typeface="Times New Roman" pitchFamily="18" charset="0"/>
              </a:rPr>
              <a:t>Тубан</a:t>
            </a:r>
            <a:r>
              <a:rPr lang="sr-Cyrl-CS" sz="3200" b="0" dirty="0" smtClean="0">
                <a:solidFill>
                  <a:schemeClr val="bg1">
                    <a:lumMod val="95000"/>
                    <a:lumOff val="5000"/>
                  </a:schemeClr>
                </a:solidFill>
                <a:effectLst/>
                <a:latin typeface="Times New Roman" pitchFamily="18" charset="0"/>
                <a:cs typeface="Times New Roman" pitchFamily="18" charset="0"/>
              </a:rPr>
              <a:t> из сазвежђа Змаја</a:t>
            </a:r>
            <a:endParaRPr lang="en-US" sz="3200" b="0" dirty="0">
              <a:latin typeface="Times New Roman" pitchFamily="18" charset="0"/>
              <a:cs typeface="Times New Roman" pitchFamily="18" charset="0"/>
            </a:endParaRPr>
          </a:p>
        </p:txBody>
      </p:sp>
      <p:sp>
        <p:nvSpPr>
          <p:cNvPr id="3" name="Чувар места за садржај 2"/>
          <p:cNvSpPr>
            <a:spLocks noGrp="1"/>
          </p:cNvSpPr>
          <p:nvPr>
            <p:ph idx="1"/>
          </p:nvPr>
        </p:nvSpPr>
        <p:spPr>
          <a:xfrm>
            <a:off x="457200" y="1214422"/>
            <a:ext cx="8229600" cy="5072098"/>
          </a:xfrm>
        </p:spPr>
        <p:txBody>
          <a:bodyPr>
            <a:normAutofit lnSpcReduction="10000"/>
          </a:bodyPr>
          <a:lstStyle/>
          <a:p>
            <a:endParaRPr lang="sr-Cyrl-CS" sz="1900" dirty="0" smtClean="0">
              <a:solidFill>
                <a:schemeClr val="bg2">
                  <a:lumMod val="50000"/>
                </a:schemeClr>
              </a:solidFill>
            </a:endParaRPr>
          </a:p>
          <a:p>
            <a:r>
              <a:rPr lang="sr-Cyrl-CS" sz="1900" dirty="0" smtClean="0">
                <a:solidFill>
                  <a:schemeClr val="bg2">
                    <a:lumMod val="50000"/>
                  </a:schemeClr>
                </a:solidFill>
              </a:rPr>
              <a:t>Пре </a:t>
            </a:r>
            <a:r>
              <a:rPr lang="en-US" sz="1900" dirty="0" smtClean="0">
                <a:solidFill>
                  <a:schemeClr val="bg2">
                    <a:lumMod val="50000"/>
                  </a:schemeClr>
                </a:solidFill>
              </a:rPr>
              <a:t>5000 </a:t>
            </a:r>
            <a:r>
              <a:rPr lang="sr-Cyrl-CS" sz="1900" dirty="0" smtClean="0">
                <a:solidFill>
                  <a:schemeClr val="bg2">
                    <a:lumMod val="50000"/>
                  </a:schemeClr>
                </a:solidFill>
              </a:rPr>
              <a:t>година звезда северног пола је била </a:t>
            </a:r>
            <a:r>
              <a:rPr lang="sr-Cyrl-CS" sz="1900" dirty="0" err="1" smtClean="0">
                <a:solidFill>
                  <a:schemeClr val="bg2">
                    <a:lumMod val="50000"/>
                  </a:schemeClr>
                </a:solidFill>
              </a:rPr>
              <a:t>Тубан</a:t>
            </a:r>
            <a:r>
              <a:rPr lang="en-US" sz="1900" dirty="0" smtClean="0">
                <a:solidFill>
                  <a:schemeClr val="bg2">
                    <a:lumMod val="50000"/>
                  </a:schemeClr>
                </a:solidFill>
              </a:rPr>
              <a:t> (α </a:t>
            </a:r>
            <a:r>
              <a:rPr lang="sr-Cyrl-CS" sz="1900" dirty="0" smtClean="0">
                <a:solidFill>
                  <a:schemeClr val="bg2">
                    <a:lumMod val="50000"/>
                  </a:schemeClr>
                </a:solidFill>
              </a:rPr>
              <a:t>Змаја</a:t>
            </a:r>
            <a:r>
              <a:rPr lang="en-US" sz="1900" dirty="0" smtClean="0">
                <a:solidFill>
                  <a:schemeClr val="bg2">
                    <a:lumMod val="50000"/>
                  </a:schemeClr>
                </a:solidFill>
              </a:rPr>
              <a:t>). </a:t>
            </a:r>
            <a:endParaRPr lang="sr-Cyrl-CS" sz="1900" dirty="0" smtClean="0">
              <a:solidFill>
                <a:schemeClr val="bg2">
                  <a:lumMod val="50000"/>
                </a:schemeClr>
              </a:solidFill>
            </a:endParaRPr>
          </a:p>
          <a:p>
            <a:endParaRPr lang="sr-Cyrl-CS" sz="1900" dirty="0" smtClean="0">
              <a:solidFill>
                <a:schemeClr val="bg2">
                  <a:lumMod val="50000"/>
                </a:schemeClr>
              </a:solidFill>
            </a:endParaRPr>
          </a:p>
          <a:p>
            <a:r>
              <a:rPr lang="en-US" sz="1900" dirty="0" smtClean="0">
                <a:solidFill>
                  <a:schemeClr val="bg2">
                    <a:lumMod val="50000"/>
                  </a:schemeClr>
                </a:solidFill>
              </a:rPr>
              <a:t>Тубан  ( α Драконис, скраћено α </a:t>
            </a:r>
            <a:r>
              <a:rPr lang="sr-Latn-CS" sz="1900" dirty="0" err="1" smtClean="0">
                <a:solidFill>
                  <a:schemeClr val="bg2">
                    <a:lumMod val="50000"/>
                  </a:schemeClr>
                </a:solidFill>
              </a:rPr>
              <a:t>Dra</a:t>
            </a:r>
            <a:r>
              <a:rPr lang="sr-Latn-CS" sz="1900" dirty="0" smtClean="0">
                <a:solidFill>
                  <a:schemeClr val="bg2">
                    <a:lumMod val="50000"/>
                  </a:schemeClr>
                </a:solidFill>
              </a:rPr>
              <a:t> </a:t>
            </a:r>
            <a:r>
              <a:rPr lang="en-US" sz="1900" dirty="0" smtClean="0">
                <a:solidFill>
                  <a:schemeClr val="bg2">
                    <a:lumMod val="50000"/>
                  </a:schemeClr>
                </a:solidFill>
              </a:rPr>
              <a:t>) је бинарa </a:t>
            </a:r>
            <a:r>
              <a:rPr lang="sr-Cyrl-CS" sz="1900" dirty="0" smtClean="0">
                <a:solidFill>
                  <a:schemeClr val="bg2">
                    <a:lumMod val="50000"/>
                  </a:schemeClr>
                </a:solidFill>
              </a:rPr>
              <a:t>звезда</a:t>
            </a:r>
            <a:r>
              <a:rPr lang="en-US" sz="1900" dirty="0" smtClean="0">
                <a:solidFill>
                  <a:schemeClr val="bg2">
                    <a:lumMod val="50000"/>
                  </a:schemeClr>
                </a:solidFill>
              </a:rPr>
              <a:t> у</a:t>
            </a:r>
            <a:r>
              <a:rPr lang="sr-Cyrl-CS" sz="1900" dirty="0" smtClean="0">
                <a:solidFill>
                  <a:schemeClr val="bg2">
                    <a:lumMod val="50000"/>
                  </a:schemeClr>
                </a:solidFill>
              </a:rPr>
              <a:t> сазвежђу Змаја.</a:t>
            </a:r>
            <a:r>
              <a:rPr lang="en-US" sz="1900" dirty="0" smtClean="0">
                <a:solidFill>
                  <a:schemeClr val="bg2">
                    <a:lumMod val="50000"/>
                  </a:schemeClr>
                </a:solidFill>
              </a:rPr>
              <a:t> </a:t>
            </a:r>
            <a:r>
              <a:rPr lang="sr-Cyrl-CS" sz="1900" dirty="0" smtClean="0">
                <a:solidFill>
                  <a:schemeClr val="bg2">
                    <a:lumMod val="50000"/>
                  </a:schemeClr>
                </a:solidFill>
              </a:rPr>
              <a:t>То је р</a:t>
            </a:r>
            <a:r>
              <a:rPr lang="en-US" sz="1900" dirty="0" smtClean="0">
                <a:solidFill>
                  <a:schemeClr val="bg2">
                    <a:lumMod val="50000"/>
                  </a:schemeClr>
                </a:solidFill>
              </a:rPr>
              <a:t>елативно неупадљива звезда на ноћном небу </a:t>
            </a:r>
            <a:r>
              <a:rPr lang="sr-Cyrl-CS" sz="1900" dirty="0" smtClean="0">
                <a:solidFill>
                  <a:schemeClr val="bg2">
                    <a:lumMod val="50000"/>
                  </a:schemeClr>
                </a:solidFill>
              </a:rPr>
              <a:t>северне хемисфере. Међутим,</a:t>
            </a:r>
            <a:r>
              <a:rPr lang="en-US" sz="1900" dirty="0" smtClean="0">
                <a:solidFill>
                  <a:schemeClr val="bg2">
                    <a:lumMod val="50000"/>
                  </a:schemeClr>
                </a:solidFill>
              </a:rPr>
              <a:t> историјски је значајна као</a:t>
            </a:r>
            <a:r>
              <a:rPr lang="sr-Cyrl-CS" sz="1900" dirty="0" smtClean="0">
                <a:solidFill>
                  <a:schemeClr val="bg2">
                    <a:lumMod val="50000"/>
                  </a:schemeClr>
                </a:solidFill>
              </a:rPr>
              <a:t> звезда </a:t>
            </a:r>
            <a:r>
              <a:rPr lang="en-US" sz="1900" dirty="0" smtClean="0">
                <a:solidFill>
                  <a:schemeClr val="bg2">
                    <a:lumMod val="50000"/>
                  </a:schemeClr>
                </a:solidFill>
              </a:rPr>
              <a:t>северног пол</a:t>
            </a:r>
            <a:r>
              <a:rPr lang="sr-Cyrl-CS" sz="1900" dirty="0" smtClean="0">
                <a:solidFill>
                  <a:schemeClr val="bg2">
                    <a:lumMod val="50000"/>
                  </a:schemeClr>
                </a:solidFill>
              </a:rPr>
              <a:t>а</a:t>
            </a:r>
            <a:r>
              <a:rPr lang="en-US" sz="1900" dirty="0" smtClean="0">
                <a:solidFill>
                  <a:schemeClr val="bg2">
                    <a:lumMod val="50000"/>
                  </a:schemeClr>
                </a:solidFill>
              </a:rPr>
              <a:t> од 4. до 2. миленијума пре нове ере. </a:t>
            </a:r>
            <a:endParaRPr lang="sr-Cyrl-CS" sz="1900" dirty="0" smtClean="0">
              <a:solidFill>
                <a:schemeClr val="bg2">
                  <a:lumMod val="50000"/>
                </a:schemeClr>
              </a:solidFill>
            </a:endParaRPr>
          </a:p>
          <a:p>
            <a:endParaRPr lang="sr-Cyrl-CS" sz="1900" dirty="0" smtClean="0">
              <a:solidFill>
                <a:schemeClr val="bg2">
                  <a:lumMod val="50000"/>
                </a:schemeClr>
              </a:solidFill>
            </a:endParaRPr>
          </a:p>
          <a:p>
            <a:r>
              <a:rPr lang="sr-Cyrl-CS" sz="1900" dirty="0" err="1" smtClean="0">
                <a:solidFill>
                  <a:schemeClr val="bg2">
                    <a:lumMod val="50000"/>
                  </a:schemeClr>
                </a:solidFill>
              </a:rPr>
              <a:t>Тубан</a:t>
            </a:r>
            <a:r>
              <a:rPr lang="sr-Cyrl-CS" sz="1900" dirty="0" smtClean="0">
                <a:solidFill>
                  <a:schemeClr val="bg2">
                    <a:lumMod val="50000"/>
                  </a:schemeClr>
                </a:solidFill>
              </a:rPr>
              <a:t> </a:t>
            </a:r>
            <a:r>
              <a:rPr lang="en-US" sz="1900" dirty="0" smtClean="0">
                <a:solidFill>
                  <a:schemeClr val="bg2">
                    <a:lumMod val="50000"/>
                  </a:schemeClr>
                </a:solidFill>
              </a:rPr>
              <a:t>(алфа Змаја, </a:t>
            </a:r>
            <a:r>
              <a:rPr lang="sr-Cyrl-CS" sz="1900" dirty="0" smtClean="0">
                <a:solidFill>
                  <a:schemeClr val="bg2">
                    <a:lumMod val="50000"/>
                  </a:schemeClr>
                </a:solidFill>
              </a:rPr>
              <a:t>базилиск</a:t>
            </a:r>
            <a:r>
              <a:rPr lang="en-US" sz="1900" dirty="0" smtClean="0">
                <a:solidFill>
                  <a:schemeClr val="bg2">
                    <a:lumMod val="50000"/>
                  </a:schemeClr>
                </a:solidFill>
              </a:rPr>
              <a:t>) је са магнитудом 3,56 тек </a:t>
            </a:r>
            <a:r>
              <a:rPr lang="sr-Cyrl-CS" sz="1900" dirty="0" smtClean="0">
                <a:solidFill>
                  <a:schemeClr val="bg2">
                    <a:lumMod val="50000"/>
                  </a:schemeClr>
                </a:solidFill>
              </a:rPr>
              <a:t> је </a:t>
            </a:r>
            <a:r>
              <a:rPr lang="en-US" sz="1900" dirty="0" smtClean="0">
                <a:solidFill>
                  <a:schemeClr val="bg2">
                    <a:lumMod val="50000"/>
                  </a:schemeClr>
                </a:solidFill>
              </a:rPr>
              <a:t>осма звезда у</a:t>
            </a:r>
            <a:r>
              <a:rPr lang="sr-Cyrl-CS" sz="1900" dirty="0" smtClean="0">
                <a:solidFill>
                  <a:schemeClr val="bg2">
                    <a:lumMod val="50000"/>
                  </a:schemeClr>
                </a:solidFill>
              </a:rPr>
              <a:t> </a:t>
            </a:r>
            <a:r>
              <a:rPr lang="sr-Cyrl-CS" sz="1900" dirty="0" err="1" smtClean="0">
                <a:solidFill>
                  <a:schemeClr val="bg2">
                    <a:lumMod val="50000"/>
                  </a:schemeClr>
                </a:solidFill>
              </a:rPr>
              <a:t>сажвежђу</a:t>
            </a:r>
            <a:r>
              <a:rPr lang="en-US" sz="1900" dirty="0" smtClean="0">
                <a:solidFill>
                  <a:schemeClr val="bg2">
                    <a:lumMod val="50000"/>
                  </a:schemeClr>
                </a:solidFill>
              </a:rPr>
              <a:t> Змај</a:t>
            </a:r>
            <a:r>
              <a:rPr lang="sr-Cyrl-CS" sz="1900" dirty="0" smtClean="0">
                <a:solidFill>
                  <a:schemeClr val="bg2">
                    <a:lumMod val="50000"/>
                  </a:schemeClr>
                </a:solidFill>
              </a:rPr>
              <a:t>а</a:t>
            </a:r>
            <a:r>
              <a:rPr lang="en-US" sz="1900" dirty="0" smtClean="0">
                <a:solidFill>
                  <a:schemeClr val="bg2">
                    <a:lumMod val="50000"/>
                  </a:schemeClr>
                </a:solidFill>
              </a:rPr>
              <a:t> по сјајности. У време </a:t>
            </a:r>
            <a:r>
              <a:rPr lang="sr-Cyrl-CS" sz="1900" dirty="0" smtClean="0">
                <a:solidFill>
                  <a:schemeClr val="bg2">
                    <a:lumMod val="50000"/>
                  </a:schemeClr>
                </a:solidFill>
              </a:rPr>
              <a:t>старих Египћана</a:t>
            </a:r>
            <a:r>
              <a:rPr lang="en-US" sz="1900" dirty="0" smtClean="0">
                <a:solidFill>
                  <a:schemeClr val="bg2">
                    <a:lumMod val="50000"/>
                  </a:schemeClr>
                </a:solidFill>
              </a:rPr>
              <a:t>, око</a:t>
            </a:r>
            <a:r>
              <a:rPr lang="sr-Cyrl-CS" sz="1900" dirty="0" smtClean="0">
                <a:solidFill>
                  <a:schemeClr val="bg2">
                    <a:lumMod val="50000"/>
                  </a:schemeClr>
                </a:solidFill>
              </a:rPr>
              <a:t> 2700. </a:t>
            </a:r>
            <a:r>
              <a:rPr lang="sr-Cyrl-CS" sz="1900" dirty="0" err="1" smtClean="0">
                <a:solidFill>
                  <a:schemeClr val="bg2">
                    <a:lumMod val="50000"/>
                  </a:schemeClr>
                </a:solidFill>
              </a:rPr>
              <a:t>п.н.е</a:t>
            </a:r>
            <a:r>
              <a:rPr lang="sr-Cyrl-CS" sz="1900" dirty="0" smtClean="0">
                <a:solidFill>
                  <a:schemeClr val="bg2">
                    <a:lumMod val="50000"/>
                  </a:schemeClr>
                </a:solidFill>
              </a:rPr>
              <a:t>.,</a:t>
            </a:r>
            <a:r>
              <a:rPr lang="en-US" sz="1900" dirty="0" smtClean="0">
                <a:solidFill>
                  <a:schemeClr val="bg2">
                    <a:lumMod val="50000"/>
                  </a:schemeClr>
                </a:solidFill>
              </a:rPr>
              <a:t> Тубан је био поларна звезда. </a:t>
            </a:r>
            <a:endParaRPr lang="sr-Cyrl-CS" sz="1900" dirty="0" smtClean="0">
              <a:solidFill>
                <a:schemeClr val="bg2">
                  <a:lumMod val="50000"/>
                </a:schemeClr>
              </a:solidFill>
            </a:endParaRPr>
          </a:p>
          <a:p>
            <a:endParaRPr lang="sr-Cyrl-CS" sz="1900" dirty="0" smtClean="0">
              <a:solidFill>
                <a:schemeClr val="bg2">
                  <a:lumMod val="50000"/>
                </a:schemeClr>
              </a:solidFill>
            </a:endParaRPr>
          </a:p>
          <a:p>
            <a:r>
              <a:rPr lang="en-US" sz="1900" dirty="0" smtClean="0">
                <a:solidFill>
                  <a:schemeClr val="bg1">
                    <a:lumMod val="95000"/>
                    <a:lumOff val="5000"/>
                  </a:schemeClr>
                </a:solidFill>
                <a:cs typeface="Times New Roman" pitchFamily="18" charset="0"/>
              </a:rPr>
              <a:t>Сазвежђе Змај </a:t>
            </a:r>
            <a:r>
              <a:rPr lang="sr-Cyrl-CS" sz="1900" dirty="0" smtClean="0">
                <a:solidFill>
                  <a:schemeClr val="bg1">
                    <a:lumMod val="95000"/>
                    <a:lumOff val="5000"/>
                  </a:schemeClr>
                </a:solidFill>
                <a:cs typeface="Times New Roman" pitchFamily="18" charset="0"/>
              </a:rPr>
              <a:t>је било познато</a:t>
            </a:r>
            <a:r>
              <a:rPr lang="en-US" sz="1900" dirty="0" smtClean="0">
                <a:solidFill>
                  <a:schemeClr val="bg1">
                    <a:lumMod val="95000"/>
                    <a:lumOff val="5000"/>
                  </a:schemeClr>
                </a:solidFill>
                <a:cs typeface="Times New Roman" pitchFamily="18" charset="0"/>
              </a:rPr>
              <a:t> древни</a:t>
            </a:r>
            <a:r>
              <a:rPr lang="sr-Cyrl-CS" sz="1900" dirty="0" smtClean="0">
                <a:solidFill>
                  <a:schemeClr val="bg1">
                    <a:lumMod val="95000"/>
                    <a:lumOff val="5000"/>
                  </a:schemeClr>
                </a:solidFill>
                <a:cs typeface="Times New Roman" pitchFamily="18" charset="0"/>
              </a:rPr>
              <a:t>м</a:t>
            </a:r>
            <a:r>
              <a:rPr lang="en-US" sz="1900" dirty="0" smtClean="0">
                <a:solidFill>
                  <a:schemeClr val="bg1">
                    <a:lumMod val="95000"/>
                    <a:lumOff val="5000"/>
                  </a:schemeClr>
                </a:solidFill>
                <a:cs typeface="Times New Roman" pitchFamily="18" charset="0"/>
              </a:rPr>
              <a:t> астрономи</a:t>
            </a:r>
            <a:r>
              <a:rPr lang="sr-Cyrl-CS" sz="1900" dirty="0" smtClean="0">
                <a:solidFill>
                  <a:schemeClr val="bg1">
                    <a:lumMod val="95000"/>
                    <a:lumOff val="5000"/>
                  </a:schemeClr>
                </a:solidFill>
                <a:cs typeface="Times New Roman" pitchFamily="18" charset="0"/>
              </a:rPr>
              <a:t>ма</a:t>
            </a:r>
            <a:r>
              <a:rPr lang="en-US" sz="1900" dirty="0" smtClean="0">
                <a:solidFill>
                  <a:schemeClr val="bg1">
                    <a:lumMod val="95000"/>
                    <a:lumOff val="5000"/>
                  </a:schemeClr>
                </a:solidFill>
                <a:cs typeface="Times New Roman" pitchFamily="18" charset="0"/>
              </a:rPr>
              <a:t>, али детаљан опис појавио се тек 1603. године у чувеном делу немачког астронома Јохана Баиера - „Уранометрија“. Налази се у непосредној близини Северног пола, </a:t>
            </a:r>
            <a:r>
              <a:rPr lang="sr-Cyrl-CS" sz="1900" dirty="0" smtClean="0">
                <a:solidFill>
                  <a:schemeClr val="bg1">
                    <a:lumMod val="95000"/>
                    <a:lumOff val="5000"/>
                  </a:schemeClr>
                </a:solidFill>
                <a:cs typeface="Times New Roman" pitchFamily="18" charset="0"/>
              </a:rPr>
              <a:t>а </a:t>
            </a:r>
            <a:r>
              <a:rPr lang="en-US" sz="1900" dirty="0" smtClean="0">
                <a:solidFill>
                  <a:schemeClr val="bg1">
                    <a:lumMod val="95000"/>
                    <a:lumOff val="5000"/>
                  </a:schemeClr>
                </a:solidFill>
                <a:cs typeface="Times New Roman" pitchFamily="18" charset="0"/>
              </a:rPr>
              <a:t>у близини сазвежђа Кефеј</a:t>
            </a:r>
            <a:r>
              <a:rPr lang="sr-Cyrl-CS" sz="1900" dirty="0" smtClean="0">
                <a:solidFill>
                  <a:schemeClr val="bg1">
                    <a:lumMod val="95000"/>
                    <a:lumOff val="5000"/>
                  </a:schemeClr>
                </a:solidFill>
                <a:cs typeface="Times New Roman" pitchFamily="18" charset="0"/>
              </a:rPr>
              <a:t>а</a:t>
            </a:r>
            <a:r>
              <a:rPr lang="en-US" sz="1900" dirty="0" smtClean="0">
                <a:solidFill>
                  <a:schemeClr val="bg1">
                    <a:lumMod val="95000"/>
                    <a:lumOff val="5000"/>
                  </a:schemeClr>
                </a:solidFill>
                <a:cs typeface="Times New Roman" pitchFamily="18" charset="0"/>
              </a:rPr>
              <a:t>, Лир</a:t>
            </a:r>
            <a:r>
              <a:rPr lang="sr-Cyrl-CS" sz="1900" dirty="0" smtClean="0">
                <a:solidFill>
                  <a:schemeClr val="bg1">
                    <a:lumMod val="95000"/>
                    <a:lumOff val="5000"/>
                  </a:schemeClr>
                </a:solidFill>
                <a:cs typeface="Times New Roman" pitchFamily="18" charset="0"/>
              </a:rPr>
              <a:t>е</a:t>
            </a:r>
            <a:r>
              <a:rPr lang="en-US" sz="1900" dirty="0" smtClean="0">
                <a:solidFill>
                  <a:schemeClr val="bg1">
                    <a:lumMod val="95000"/>
                    <a:lumOff val="5000"/>
                  </a:schemeClr>
                </a:solidFill>
                <a:cs typeface="Times New Roman" pitchFamily="18" charset="0"/>
              </a:rPr>
              <a:t> </a:t>
            </a:r>
            <a:r>
              <a:rPr lang="sr-Cyrl-CS" sz="1900" dirty="0" smtClean="0">
                <a:solidFill>
                  <a:schemeClr val="bg1">
                    <a:lumMod val="95000"/>
                    <a:lumOff val="5000"/>
                  </a:schemeClr>
                </a:solidFill>
                <a:cs typeface="Times New Roman" pitchFamily="18" charset="0"/>
              </a:rPr>
              <a:t>и </a:t>
            </a:r>
            <a:r>
              <a:rPr lang="en-US" sz="1900" dirty="0" smtClean="0">
                <a:solidFill>
                  <a:schemeClr val="bg1">
                    <a:lumMod val="95000"/>
                    <a:lumOff val="5000"/>
                  </a:schemeClr>
                </a:solidFill>
                <a:cs typeface="Times New Roman" pitchFamily="18" charset="0"/>
              </a:rPr>
              <a:t>Херкулес</a:t>
            </a:r>
            <a:r>
              <a:rPr lang="sr-Cyrl-CS" sz="1900" dirty="0" smtClean="0">
                <a:solidFill>
                  <a:schemeClr val="bg1">
                    <a:lumMod val="95000"/>
                    <a:lumOff val="5000"/>
                  </a:schemeClr>
                </a:solidFill>
                <a:cs typeface="Times New Roman" pitchFamily="18" charset="0"/>
              </a:rPr>
              <a:t>а.</a:t>
            </a:r>
          </a:p>
          <a:p>
            <a:endParaRPr lang="sr-Cyrl-CS" sz="1900" dirty="0" smtClean="0">
              <a:solidFill>
                <a:schemeClr val="bg1">
                  <a:lumMod val="95000"/>
                  <a:lumOff val="5000"/>
                </a:schemeClr>
              </a:solidFill>
              <a:cs typeface="Times New Roman" pitchFamily="18" charset="0"/>
            </a:endParaRPr>
          </a:p>
          <a:p>
            <a:endParaRPr lang="en-US" sz="1900" dirty="0" smtClean="0">
              <a:solidFill>
                <a:schemeClr val="bg2">
                  <a:lumMod val="50000"/>
                </a:schemeClr>
              </a:solidFill>
            </a:endParaRPr>
          </a:p>
          <a:p>
            <a:endParaRPr lang="en-US" dirty="0" smtClean="0">
              <a:solidFill>
                <a:schemeClr val="bg2">
                  <a:lumMod val="50000"/>
                </a:schemeClr>
              </a:solidFill>
            </a:endParaRP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357158" y="285728"/>
            <a:ext cx="8501122"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fontScale="90000"/>
          </a:bodyPr>
          <a:lstStyle/>
          <a:p>
            <a:r>
              <a:rPr lang="sr-Cyrl-CS" dirty="0" smtClean="0"/>
              <a:t/>
            </a:r>
            <a:br>
              <a:rPr lang="sr-Cyrl-CS" dirty="0" smtClean="0"/>
            </a:br>
            <a:r>
              <a:rPr lang="en-US" dirty="0" smtClean="0">
                <a:solidFill>
                  <a:schemeClr val="bg1">
                    <a:lumMod val="95000"/>
                    <a:lumOff val="5000"/>
                  </a:schemeClr>
                </a:solidFill>
                <a:effectLst/>
              </a:rPr>
              <a:t>Сазвежђ</a:t>
            </a:r>
            <a:r>
              <a:rPr lang="sr-Cyrl-CS" dirty="0" smtClean="0">
                <a:solidFill>
                  <a:schemeClr val="bg1">
                    <a:lumMod val="95000"/>
                    <a:lumOff val="5000"/>
                  </a:schemeClr>
                </a:solidFill>
                <a:effectLst/>
              </a:rPr>
              <a:t>е</a:t>
            </a:r>
            <a:r>
              <a:rPr lang="en-US" dirty="0" smtClean="0">
                <a:solidFill>
                  <a:schemeClr val="bg1">
                    <a:lumMod val="95000"/>
                    <a:lumOff val="5000"/>
                  </a:schemeClr>
                </a:solidFill>
                <a:effectLst/>
              </a:rPr>
              <a:t> Змај (Драко)</a:t>
            </a:r>
            <a:br>
              <a:rPr lang="en-US" dirty="0" smtClean="0">
                <a:solidFill>
                  <a:schemeClr val="bg1">
                    <a:lumMod val="95000"/>
                    <a:lumOff val="5000"/>
                  </a:schemeClr>
                </a:solidFill>
                <a:effectLst/>
              </a:rPr>
            </a:br>
            <a:endParaRPr lang="en-US" dirty="0">
              <a:solidFill>
                <a:schemeClr val="bg1">
                  <a:lumMod val="95000"/>
                  <a:lumOff val="5000"/>
                </a:schemeClr>
              </a:solidFill>
              <a:effectLst/>
            </a:endParaRPr>
          </a:p>
        </p:txBody>
      </p:sp>
      <p:pic>
        <p:nvPicPr>
          <p:cNvPr id="8194" name="Picture 2"/>
          <p:cNvPicPr>
            <a:picLocks noGrp="1" noChangeAspect="1" noChangeArrowheads="1"/>
          </p:cNvPicPr>
          <p:nvPr>
            <p:ph idx="1"/>
          </p:nvPr>
        </p:nvPicPr>
        <p:blipFill>
          <a:blip r:embed="rId2"/>
          <a:srcRect/>
          <a:stretch>
            <a:fillRect/>
          </a:stretch>
        </p:blipFill>
        <p:spPr bwMode="auto">
          <a:xfrm>
            <a:off x="285720" y="1643050"/>
            <a:ext cx="4000528" cy="4643470"/>
          </a:xfrm>
          <a:prstGeom prst="rect">
            <a:avLst/>
          </a:prstGeom>
          <a:noFill/>
          <a:ln w="9525">
            <a:noFill/>
            <a:miter lim="800000"/>
            <a:headEnd/>
            <a:tailEnd/>
          </a:ln>
          <a:effectLst/>
        </p:spPr>
      </p:pic>
      <p:sp>
        <p:nvSpPr>
          <p:cNvPr id="4" name="Правоугаоник 3"/>
          <p:cNvSpPr/>
          <p:nvPr/>
        </p:nvSpPr>
        <p:spPr>
          <a:xfrm>
            <a:off x="4500562" y="1643048"/>
            <a:ext cx="4429156" cy="4429157"/>
          </a:xfrm>
          <a:prstGeom prst="rect">
            <a:avLst/>
          </a:prstGeom>
        </p:spPr>
        <p:txBody>
          <a:bodyPr wrap="square">
            <a:spAutoFit/>
          </a:bodyPr>
          <a:lstStyle/>
          <a:p>
            <a:r>
              <a:rPr lang="en-US" sz="1600" dirty="0" smtClean="0">
                <a:solidFill>
                  <a:schemeClr val="bg1">
                    <a:lumMod val="95000"/>
                    <a:lumOff val="5000"/>
                  </a:schemeClr>
                </a:solidFill>
                <a:latin typeface="Times New Roman" pitchFamily="18" charset="0"/>
                <a:cs typeface="Times New Roman" pitchFamily="18" charset="0"/>
              </a:rPr>
              <a:t>Змај се појављује у многим митовима, легендама и традицијама древних цивилизација. </a:t>
            </a:r>
            <a:endParaRPr lang="sr-Cyrl-CS" sz="1600" dirty="0" smtClean="0">
              <a:solidFill>
                <a:schemeClr val="bg1">
                  <a:lumMod val="95000"/>
                  <a:lumOff val="5000"/>
                </a:schemeClr>
              </a:solidFill>
              <a:latin typeface="Times New Roman" pitchFamily="18" charset="0"/>
              <a:cs typeface="Times New Roman" pitchFamily="18" charset="0"/>
            </a:endParaRPr>
          </a:p>
          <a:p>
            <a:endParaRPr lang="sr-Cyrl-CS" sz="1600" dirty="0" smtClean="0">
              <a:solidFill>
                <a:schemeClr val="bg1">
                  <a:lumMod val="95000"/>
                  <a:lumOff val="5000"/>
                </a:schemeClr>
              </a:solidFill>
              <a:latin typeface="Times New Roman" pitchFamily="18" charset="0"/>
              <a:cs typeface="Times New Roman" pitchFamily="18" charset="0"/>
            </a:endParaRPr>
          </a:p>
          <a:p>
            <a:r>
              <a:rPr lang="sr-Cyrl-CS" sz="1600" dirty="0" smtClean="0">
                <a:solidFill>
                  <a:schemeClr val="bg2">
                    <a:lumMod val="50000"/>
                  </a:schemeClr>
                </a:solidFill>
                <a:latin typeface="Times New Roman" pitchFamily="18" charset="0"/>
                <a:cs typeface="Times New Roman" pitchFamily="18" charset="0"/>
              </a:rPr>
              <a:t>Вавилонски бог </a:t>
            </a:r>
            <a:r>
              <a:rPr lang="sr-Cyrl-CS" sz="1600" dirty="0" err="1" smtClean="0">
                <a:solidFill>
                  <a:schemeClr val="bg2">
                    <a:lumMod val="50000"/>
                  </a:schemeClr>
                </a:solidFill>
                <a:latin typeface="Times New Roman" pitchFamily="18" charset="0"/>
                <a:cs typeface="Times New Roman" pitchFamily="18" charset="0"/>
              </a:rPr>
              <a:t>Мардук</a:t>
            </a:r>
            <a:r>
              <a:rPr lang="sr-Cyrl-CS" sz="1600" dirty="0" smtClean="0">
                <a:solidFill>
                  <a:schemeClr val="bg2">
                    <a:lumMod val="50000"/>
                  </a:schemeClr>
                </a:solidFill>
                <a:latin typeface="Times New Roman" pitchFamily="18" charset="0"/>
                <a:cs typeface="Times New Roman" pitchFamily="18" charset="0"/>
              </a:rPr>
              <a:t> створио је великог змаја, чија се глава поклапала са северном хемисфером, док је јужна представљала реп. Змај је са сваке стране носио по шест сазвежђа, чувајући свемир и правила његовог устројства.</a:t>
            </a:r>
          </a:p>
          <a:p>
            <a:endParaRPr lang="sr-Cyrl-CS" sz="1600" dirty="0" smtClean="0">
              <a:solidFill>
                <a:schemeClr val="bg1">
                  <a:lumMod val="95000"/>
                  <a:lumOff val="5000"/>
                </a:schemeClr>
              </a:solidFill>
              <a:latin typeface="Times New Roman" pitchFamily="18" charset="0"/>
              <a:cs typeface="Times New Roman" pitchFamily="18" charset="0"/>
            </a:endParaRPr>
          </a:p>
          <a:p>
            <a:r>
              <a:rPr lang="en-US" sz="1600" dirty="0" smtClean="0">
                <a:solidFill>
                  <a:schemeClr val="bg1">
                    <a:lumMod val="95000"/>
                    <a:lumOff val="5000"/>
                  </a:schemeClr>
                </a:solidFill>
                <a:latin typeface="Times New Roman" pitchFamily="18" charset="0"/>
                <a:cs typeface="Times New Roman" pitchFamily="18" charset="0"/>
              </a:rPr>
              <a:t>Према </a:t>
            </a:r>
            <a:r>
              <a:rPr lang="sr-Cyrl-CS" sz="1600" dirty="0" smtClean="0">
                <a:solidFill>
                  <a:schemeClr val="bg1">
                    <a:lumMod val="95000"/>
                    <a:lumOff val="5000"/>
                  </a:schemeClr>
                </a:solidFill>
                <a:latin typeface="Times New Roman" pitchFamily="18" charset="0"/>
                <a:cs typeface="Times New Roman" pitchFamily="18" charset="0"/>
              </a:rPr>
              <a:t>другој </a:t>
            </a:r>
            <a:r>
              <a:rPr lang="en-US" sz="1600" dirty="0" smtClean="0">
                <a:solidFill>
                  <a:schemeClr val="bg1">
                    <a:lumMod val="95000"/>
                    <a:lumOff val="5000"/>
                  </a:schemeClr>
                </a:solidFill>
                <a:latin typeface="Times New Roman" pitchFamily="18" charset="0"/>
                <a:cs typeface="Times New Roman" pitchFamily="18" charset="0"/>
              </a:rPr>
              <a:t>легенди, сазвежђе дугује свом формирању ратничкој богињи Атини, која је змаја бацила у небо током битке олимпијских богова са моћним Титанима. </a:t>
            </a:r>
            <a:r>
              <a:rPr lang="sr-Cyrl-CS" sz="1600" dirty="0" smtClean="0">
                <a:solidFill>
                  <a:schemeClr val="bg1">
                    <a:lumMod val="95000"/>
                    <a:lumOff val="5000"/>
                  </a:schemeClr>
                </a:solidFill>
                <a:latin typeface="Times New Roman" pitchFamily="18" charset="0"/>
                <a:cs typeface="Times New Roman" pitchFamily="18" charset="0"/>
              </a:rPr>
              <a:t>Међутим</a:t>
            </a:r>
            <a:r>
              <a:rPr lang="en-US" sz="1600" dirty="0" smtClean="0">
                <a:solidFill>
                  <a:schemeClr val="bg1">
                    <a:lumMod val="95000"/>
                    <a:lumOff val="5000"/>
                  </a:schemeClr>
                </a:solidFill>
                <a:latin typeface="Times New Roman" pitchFamily="18" charset="0"/>
                <a:cs typeface="Times New Roman" pitchFamily="18" charset="0"/>
              </a:rPr>
              <a:t>, у коју сврху је животињу постав</a:t>
            </a:r>
            <a:r>
              <a:rPr lang="sr-Cyrl-CS" sz="1600" dirty="0" err="1" smtClean="0">
                <a:solidFill>
                  <a:schemeClr val="bg1">
                    <a:lumMod val="95000"/>
                    <a:lumOff val="5000"/>
                  </a:schemeClr>
                </a:solidFill>
                <a:latin typeface="Times New Roman" pitchFamily="18" charset="0"/>
                <a:cs typeface="Times New Roman" pitchFamily="18" charset="0"/>
              </a:rPr>
              <a:t>љена</a:t>
            </a:r>
            <a:r>
              <a:rPr lang="en-US" sz="1600" dirty="0" smtClean="0">
                <a:solidFill>
                  <a:schemeClr val="bg1">
                    <a:lumMod val="95000"/>
                    <a:lumOff val="5000"/>
                  </a:schemeClr>
                </a:solidFill>
                <a:latin typeface="Times New Roman" pitchFamily="18" charset="0"/>
                <a:cs typeface="Times New Roman" pitchFamily="18" charset="0"/>
              </a:rPr>
              <a:t> на небо, мит ћути. Пре</a:t>
            </a:r>
            <a:r>
              <a:rPr lang="sr-Cyrl-CS" sz="1600" dirty="0" smtClean="0">
                <a:solidFill>
                  <a:schemeClr val="bg1">
                    <a:lumMod val="95000"/>
                    <a:lumOff val="5000"/>
                  </a:schemeClr>
                </a:solidFill>
                <a:latin typeface="Times New Roman" pitchFamily="18" charset="0"/>
                <a:cs typeface="Times New Roman" pitchFamily="18" charset="0"/>
              </a:rPr>
              <a:t>ма </a:t>
            </a:r>
            <a:r>
              <a:rPr lang="en-US" sz="1600" dirty="0" smtClean="0">
                <a:solidFill>
                  <a:schemeClr val="bg1">
                    <a:lumMod val="95000"/>
                    <a:lumOff val="5000"/>
                  </a:schemeClr>
                </a:solidFill>
                <a:latin typeface="Times New Roman" pitchFamily="18" charset="0"/>
                <a:cs typeface="Times New Roman" pitchFamily="18" charset="0"/>
              </a:rPr>
              <a:t>популарној верзији, </a:t>
            </a:r>
            <a:r>
              <a:rPr lang="sr-Cyrl-CS" sz="1600" dirty="0" smtClean="0">
                <a:solidFill>
                  <a:schemeClr val="bg1">
                    <a:lumMod val="95000"/>
                    <a:lumOff val="5000"/>
                  </a:schemeClr>
                </a:solidFill>
                <a:latin typeface="Times New Roman" pitchFamily="18" charset="0"/>
                <a:cs typeface="Times New Roman" pitchFamily="18" charset="0"/>
              </a:rPr>
              <a:t> </a:t>
            </a:r>
            <a:r>
              <a:rPr lang="en-US" sz="1600" dirty="0" smtClean="0">
                <a:solidFill>
                  <a:schemeClr val="bg1">
                    <a:lumMod val="95000"/>
                    <a:lumOff val="5000"/>
                  </a:schemeClr>
                </a:solidFill>
                <a:latin typeface="Times New Roman" pitchFamily="18" charset="0"/>
                <a:cs typeface="Times New Roman" pitchFamily="18" charset="0"/>
              </a:rPr>
              <a:t>грозн</a:t>
            </a:r>
            <a:r>
              <a:rPr lang="sr-Cyrl-CS" sz="1600" dirty="0" err="1" smtClean="0">
                <a:solidFill>
                  <a:schemeClr val="bg1">
                    <a:lumMod val="95000"/>
                    <a:lumOff val="5000"/>
                  </a:schemeClr>
                </a:solidFill>
                <a:latin typeface="Times New Roman" pitchFamily="18" charset="0"/>
                <a:cs typeface="Times New Roman" pitchFamily="18" charset="0"/>
              </a:rPr>
              <a:t>ог</a:t>
            </a:r>
            <a:r>
              <a:rPr lang="sr-Cyrl-CS" sz="1600" dirty="0" smtClean="0">
                <a:solidFill>
                  <a:schemeClr val="bg1">
                    <a:lumMod val="95000"/>
                    <a:lumOff val="5000"/>
                  </a:schemeClr>
                </a:solidFill>
                <a:latin typeface="Times New Roman" pitchFamily="18" charset="0"/>
                <a:cs typeface="Times New Roman" pitchFamily="18" charset="0"/>
              </a:rPr>
              <a:t>  </a:t>
            </a:r>
            <a:r>
              <a:rPr lang="en-US" sz="1600" dirty="0" smtClean="0">
                <a:solidFill>
                  <a:schemeClr val="bg1">
                    <a:lumMod val="95000"/>
                    <a:lumOff val="5000"/>
                  </a:schemeClr>
                </a:solidFill>
                <a:latin typeface="Times New Roman" pitchFamily="18" charset="0"/>
                <a:cs typeface="Times New Roman" pitchFamily="18" charset="0"/>
              </a:rPr>
              <a:t>змај</a:t>
            </a:r>
            <a:r>
              <a:rPr lang="sr-Cyrl-CS" sz="1600" dirty="0" smtClean="0">
                <a:solidFill>
                  <a:schemeClr val="bg1">
                    <a:lumMod val="95000"/>
                    <a:lumOff val="5000"/>
                  </a:schemeClr>
                </a:solidFill>
                <a:latin typeface="Times New Roman" pitchFamily="18" charset="0"/>
                <a:cs typeface="Times New Roman" pitchFamily="18" charset="0"/>
              </a:rPr>
              <a:t>а</a:t>
            </a:r>
            <a:r>
              <a:rPr lang="en-US" sz="1600" dirty="0" smtClean="0">
                <a:solidFill>
                  <a:schemeClr val="bg1">
                    <a:lumMod val="95000"/>
                    <a:lumOff val="5000"/>
                  </a:schemeClr>
                </a:solidFill>
                <a:latin typeface="Times New Roman" pitchFamily="18" charset="0"/>
                <a:cs typeface="Times New Roman" pitchFamily="18" charset="0"/>
              </a:rPr>
              <a:t>, који је чувао рајски врт златни</a:t>
            </a:r>
            <a:r>
              <a:rPr lang="sr-Cyrl-CS" sz="1600" dirty="0" smtClean="0">
                <a:solidFill>
                  <a:schemeClr val="bg1">
                    <a:lumMod val="95000"/>
                    <a:lumOff val="5000"/>
                  </a:schemeClr>
                </a:solidFill>
                <a:latin typeface="Times New Roman" pitchFamily="18" charset="0"/>
                <a:cs typeface="Times New Roman" pitchFamily="18" charset="0"/>
              </a:rPr>
              <a:t>х</a:t>
            </a:r>
            <a:r>
              <a:rPr lang="en-US" sz="1600" dirty="0" smtClean="0">
                <a:solidFill>
                  <a:schemeClr val="bg1">
                    <a:lumMod val="95000"/>
                    <a:lumOff val="5000"/>
                  </a:schemeClr>
                </a:solidFill>
                <a:latin typeface="Times New Roman" pitchFamily="18" charset="0"/>
                <a:cs typeface="Times New Roman" pitchFamily="18" charset="0"/>
              </a:rPr>
              <a:t> јабука</a:t>
            </a:r>
            <a:r>
              <a:rPr lang="sr-Cyrl-CS" sz="1600" dirty="0" smtClean="0">
                <a:solidFill>
                  <a:schemeClr val="bg1">
                    <a:lumMod val="95000"/>
                    <a:lumOff val="5000"/>
                  </a:schemeClr>
                </a:solidFill>
                <a:latin typeface="Times New Roman" pitchFamily="18" charset="0"/>
                <a:cs typeface="Times New Roman" pitchFamily="18" charset="0"/>
              </a:rPr>
              <a:t> </a:t>
            </a:r>
            <a:r>
              <a:rPr lang="sr-Cyrl-CS" sz="1600" dirty="0" err="1" smtClean="0">
                <a:solidFill>
                  <a:schemeClr val="bg1">
                    <a:lumMod val="95000"/>
                    <a:lumOff val="5000"/>
                  </a:schemeClr>
                </a:solidFill>
                <a:latin typeface="Times New Roman" pitchFamily="18" charset="0"/>
                <a:cs typeface="Times New Roman" pitchFamily="18" charset="0"/>
              </a:rPr>
              <a:t>Хесперида</a:t>
            </a:r>
            <a:r>
              <a:rPr lang="en-US" sz="1600" dirty="0" smtClean="0">
                <a:solidFill>
                  <a:schemeClr val="bg1">
                    <a:lumMod val="95000"/>
                    <a:lumOff val="5000"/>
                  </a:schemeClr>
                </a:solidFill>
                <a:latin typeface="Times New Roman" pitchFamily="18" charset="0"/>
                <a:cs typeface="Times New Roman" pitchFamily="18" charset="0"/>
              </a:rPr>
              <a:t>, убио је </a:t>
            </a:r>
            <a:r>
              <a:rPr lang="sr-Cyrl-CS" sz="1600" dirty="0" smtClean="0">
                <a:solidFill>
                  <a:schemeClr val="bg1">
                    <a:lumMod val="95000"/>
                    <a:lumOff val="5000"/>
                  </a:schemeClr>
                </a:solidFill>
                <a:latin typeface="Times New Roman" pitchFamily="18" charset="0"/>
                <a:cs typeface="Times New Roman" pitchFamily="18" charset="0"/>
              </a:rPr>
              <a:t>сам </a:t>
            </a:r>
            <a:r>
              <a:rPr lang="en-US" sz="1600" dirty="0" smtClean="0">
                <a:solidFill>
                  <a:schemeClr val="bg1">
                    <a:lumMod val="95000"/>
                    <a:lumOff val="5000"/>
                  </a:schemeClr>
                </a:solidFill>
                <a:latin typeface="Times New Roman" pitchFamily="18" charset="0"/>
                <a:cs typeface="Times New Roman" pitchFamily="18" charset="0"/>
              </a:rPr>
              <a:t>Херкул</a:t>
            </a:r>
            <a:r>
              <a:rPr lang="sr-Cyrl-CS" sz="1600" dirty="0" smtClean="0">
                <a:solidFill>
                  <a:schemeClr val="bg1">
                    <a:lumMod val="95000"/>
                    <a:lumOff val="5000"/>
                  </a:schemeClr>
                </a:solidFill>
                <a:latin typeface="Times New Roman" pitchFamily="18" charset="0"/>
                <a:cs typeface="Times New Roman" pitchFamily="18" charset="0"/>
              </a:rPr>
              <a:t>.</a:t>
            </a:r>
            <a:endParaRPr lang="en-US" sz="1600" dirty="0" smtClean="0">
              <a:solidFill>
                <a:schemeClr val="bg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285720" y="285728"/>
            <a:ext cx="8572560"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a:bodyPr>
          <a:lstStyle/>
          <a:p>
            <a:r>
              <a:rPr lang="ru-RU" sz="2400" dirty="0" smtClean="0">
                <a:solidFill>
                  <a:schemeClr val="bg2">
                    <a:lumMod val="50000"/>
                  </a:schemeClr>
                </a:solidFill>
                <a:effectLst/>
                <a:latin typeface="+mn-lt"/>
              </a:rPr>
              <a:t>Најсјајнија звезда у сазвежђу је Мужјак -Алфа Лупи, са привидном магнитуде 2,30.</a:t>
            </a:r>
            <a:endParaRPr lang="en-US" sz="2400" dirty="0">
              <a:solidFill>
                <a:schemeClr val="bg2">
                  <a:lumMod val="50000"/>
                </a:schemeClr>
              </a:solidFill>
              <a:effectLst/>
              <a:latin typeface="+mn-lt"/>
            </a:endParaRPr>
          </a:p>
        </p:txBody>
      </p:sp>
      <p:pic>
        <p:nvPicPr>
          <p:cNvPr id="6146" name="Picture 2" descr="C:\Documents and Settings\mica\Desktop\sazvezdje vuk\LUPUS\stars_inside_lupus_constellation-1024x1024.jpg"/>
          <p:cNvPicPr>
            <a:picLocks noGrp="1" noChangeAspect="1" noChangeArrowheads="1"/>
          </p:cNvPicPr>
          <p:nvPr>
            <p:ph idx="1"/>
          </p:nvPr>
        </p:nvPicPr>
        <p:blipFill>
          <a:blip r:embed="rId2"/>
          <a:stretch>
            <a:fillRect/>
          </a:stretch>
        </p:blipFill>
        <p:spPr bwMode="auto">
          <a:xfrm>
            <a:off x="928662" y="1500174"/>
            <a:ext cx="7072362" cy="50657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p:txBody>
          <a:bodyPr>
            <a:normAutofit fontScale="90000"/>
          </a:bodyPr>
          <a:lstStyle/>
          <a:p>
            <a:r>
              <a:rPr lang="sr-Cyrl-CS" dirty="0" smtClean="0"/>
              <a:t/>
            </a:r>
            <a:br>
              <a:rPr lang="sr-Cyrl-CS" dirty="0" smtClean="0"/>
            </a:br>
            <a:r>
              <a:rPr lang="en-US" dirty="0" smtClean="0">
                <a:solidFill>
                  <a:schemeClr val="tx2">
                    <a:lumMod val="10000"/>
                  </a:schemeClr>
                </a:solidFill>
                <a:effectLst/>
                <a:latin typeface="Times New Roman" pitchFamily="18" charset="0"/>
                <a:cs typeface="Times New Roman" pitchFamily="18" charset="0"/>
              </a:rPr>
              <a:t>Митологија сазвежђа В</a:t>
            </a:r>
            <a:r>
              <a:rPr lang="sr-Cyrl-CS" dirty="0" err="1" smtClean="0">
                <a:solidFill>
                  <a:schemeClr val="tx2">
                    <a:lumMod val="10000"/>
                  </a:schemeClr>
                </a:solidFill>
                <a:effectLst/>
                <a:latin typeface="Times New Roman" pitchFamily="18" charset="0"/>
                <a:cs typeface="Times New Roman" pitchFamily="18" charset="0"/>
              </a:rPr>
              <a:t>ук</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Чувар места за садржај 2"/>
          <p:cNvSpPr>
            <a:spLocks noGrp="1"/>
          </p:cNvSpPr>
          <p:nvPr>
            <p:ph idx="1"/>
          </p:nvPr>
        </p:nvSpPr>
        <p:spPr>
          <a:xfrm>
            <a:off x="457200" y="1428736"/>
            <a:ext cx="8229600" cy="5214974"/>
          </a:xfrm>
        </p:spPr>
        <p:txBody>
          <a:bodyPr>
            <a:noAutofit/>
          </a:bodyPr>
          <a:lstStyle/>
          <a:p>
            <a:r>
              <a:rPr lang="en-US" sz="1600" dirty="0" smtClean="0">
                <a:solidFill>
                  <a:schemeClr val="tx2">
                    <a:lumMod val="10000"/>
                  </a:schemeClr>
                </a:solidFill>
                <a:latin typeface="Times New Roman" pitchFamily="18" charset="0"/>
                <a:cs typeface="Times New Roman" pitchFamily="18" charset="0"/>
              </a:rPr>
              <a:t>Митови </a:t>
            </a:r>
            <a:r>
              <a:rPr lang="sr-Cyrl-CS" sz="1600" dirty="0" smtClean="0">
                <a:solidFill>
                  <a:schemeClr val="tx2">
                    <a:lumMod val="10000"/>
                  </a:schemeClr>
                </a:solidFill>
                <a:latin typeface="Times New Roman" pitchFamily="18" charset="0"/>
                <a:cs typeface="Times New Roman" pitchFamily="18" charset="0"/>
              </a:rPr>
              <a:t>везана за сазвежђима</a:t>
            </a:r>
            <a:r>
              <a:rPr lang="en-US" sz="1600" dirty="0" smtClean="0">
                <a:solidFill>
                  <a:schemeClr val="tx2">
                    <a:lumMod val="10000"/>
                  </a:schemeClr>
                </a:solidFill>
                <a:latin typeface="Times New Roman" pitchFamily="18" charset="0"/>
                <a:cs typeface="Times New Roman" pitchFamily="18" charset="0"/>
              </a:rPr>
              <a:t> помажу нам да протумачимо значење њихових имена. У митологији везаној за </a:t>
            </a:r>
            <a:r>
              <a:rPr lang="sr-Cyrl-CS" sz="1600" dirty="0" smtClean="0">
                <a:solidFill>
                  <a:schemeClr val="tx2">
                    <a:lumMod val="10000"/>
                  </a:schemeClr>
                </a:solidFill>
                <a:latin typeface="Times New Roman" pitchFamily="18" charset="0"/>
                <a:cs typeface="Times New Roman" pitchFamily="18" charset="0"/>
              </a:rPr>
              <a:t>сазвежђе В</a:t>
            </a:r>
            <a:r>
              <a:rPr lang="en-US" sz="1600" dirty="0" smtClean="0">
                <a:solidFill>
                  <a:schemeClr val="tx2">
                    <a:lumMod val="10000"/>
                  </a:schemeClr>
                </a:solidFill>
                <a:latin typeface="Times New Roman" pitchFamily="18" charset="0"/>
                <a:cs typeface="Times New Roman" pitchFamily="18" charset="0"/>
              </a:rPr>
              <a:t>ука, помињ</a:t>
            </a:r>
            <a:r>
              <a:rPr lang="sr-Cyrl-CS" sz="1600" dirty="0" smtClean="0">
                <a:solidFill>
                  <a:schemeClr val="tx2">
                    <a:lumMod val="10000"/>
                  </a:schemeClr>
                </a:solidFill>
                <a:latin typeface="Times New Roman" pitchFamily="18" charset="0"/>
                <a:cs typeface="Times New Roman" pitchFamily="18" charset="0"/>
              </a:rPr>
              <a:t>у</a:t>
            </a:r>
            <a:r>
              <a:rPr lang="en-US" sz="1600" dirty="0" smtClean="0">
                <a:solidFill>
                  <a:schemeClr val="tx2">
                    <a:lumMod val="10000"/>
                  </a:schemeClr>
                </a:solidFill>
                <a:latin typeface="Times New Roman" pitchFamily="18" charset="0"/>
                <a:cs typeface="Times New Roman" pitchFamily="18" charset="0"/>
              </a:rPr>
              <a:t> се да људи бак</a:t>
            </a:r>
            <a:r>
              <a:rPr lang="sr-Cyrl-CS" sz="1600" dirty="0" err="1" smtClean="0">
                <a:solidFill>
                  <a:schemeClr val="tx2">
                    <a:lumMod val="10000"/>
                  </a:schemeClr>
                </a:solidFill>
                <a:latin typeface="Times New Roman" pitchFamily="18" charset="0"/>
                <a:cs typeface="Times New Roman" pitchFamily="18" charset="0"/>
              </a:rPr>
              <a:t>арног</a:t>
            </a:r>
            <a:r>
              <a:rPr lang="en-US" sz="1600" dirty="0" smtClean="0">
                <a:solidFill>
                  <a:schemeClr val="tx2">
                    <a:lumMod val="10000"/>
                  </a:schemeClr>
                </a:solidFill>
                <a:latin typeface="Times New Roman" pitchFamily="18" charset="0"/>
                <a:cs typeface="Times New Roman" pitchFamily="18" charset="0"/>
              </a:rPr>
              <a:t> доба</a:t>
            </a:r>
            <a:r>
              <a:rPr lang="sr-Cyrl-CS" sz="1600" dirty="0" smtClean="0">
                <a:solidFill>
                  <a:schemeClr val="tx2">
                    <a:lumMod val="10000"/>
                  </a:schemeClr>
                </a:solidFill>
                <a:latin typeface="Times New Roman" pitchFamily="18" charset="0"/>
                <a:cs typeface="Times New Roman" pitchFamily="18" charset="0"/>
              </a:rPr>
              <a:t>, који</a:t>
            </a:r>
            <a:r>
              <a:rPr lang="en-US" sz="1600" dirty="0" smtClean="0">
                <a:solidFill>
                  <a:schemeClr val="tx2">
                    <a:lumMod val="10000"/>
                  </a:schemeClr>
                </a:solidFill>
                <a:latin typeface="Times New Roman" pitchFamily="18" charset="0"/>
                <a:cs typeface="Times New Roman" pitchFamily="18" charset="0"/>
              </a:rPr>
              <a:t> нису </a:t>
            </a:r>
            <a:r>
              <a:rPr lang="sr-Cyrl-CS" sz="1600" dirty="0" smtClean="0">
                <a:solidFill>
                  <a:schemeClr val="tx2">
                    <a:lumMod val="10000"/>
                  </a:schemeClr>
                </a:solidFill>
                <a:latin typeface="Times New Roman" pitchFamily="18" charset="0"/>
                <a:cs typeface="Times New Roman" pitchFamily="18" charset="0"/>
              </a:rPr>
              <a:t>чували</a:t>
            </a:r>
            <a:r>
              <a:rPr lang="en-US" sz="1600" dirty="0" smtClean="0">
                <a:solidFill>
                  <a:schemeClr val="tx2">
                    <a:lumMod val="10000"/>
                  </a:schemeClr>
                </a:solidFill>
                <a:latin typeface="Times New Roman" pitchFamily="18" charset="0"/>
                <a:cs typeface="Times New Roman" pitchFamily="18" charset="0"/>
              </a:rPr>
              <a:t> стоку, обрађивали земљиште </a:t>
            </a:r>
            <a:r>
              <a:rPr lang="sr-Cyrl-CS" sz="1600" dirty="0" smtClean="0">
                <a:solidFill>
                  <a:schemeClr val="tx2">
                    <a:lumMod val="10000"/>
                  </a:schemeClr>
                </a:solidFill>
                <a:latin typeface="Times New Roman" pitchFamily="18" charset="0"/>
                <a:cs typeface="Times New Roman" pitchFamily="18" charset="0"/>
              </a:rPr>
              <a:t>, нити су </a:t>
            </a:r>
            <a:r>
              <a:rPr lang="en-US" sz="1600" dirty="0" smtClean="0">
                <a:solidFill>
                  <a:schemeClr val="tx2">
                    <a:lumMod val="10000"/>
                  </a:schemeClr>
                </a:solidFill>
                <a:latin typeface="Times New Roman" pitchFamily="18" charset="0"/>
                <a:cs typeface="Times New Roman" pitchFamily="18" charset="0"/>
              </a:rPr>
              <a:t>узга</a:t>
            </a:r>
            <a:r>
              <a:rPr lang="sr-Cyrl-CS" sz="1600" dirty="0" smtClean="0">
                <a:solidFill>
                  <a:schemeClr val="tx2">
                    <a:lumMod val="10000"/>
                  </a:schemeClr>
                </a:solidFill>
                <a:latin typeface="Times New Roman" pitchFamily="18" charset="0"/>
                <a:cs typeface="Times New Roman" pitchFamily="18" charset="0"/>
              </a:rPr>
              <a:t>јали усеве.</a:t>
            </a:r>
            <a:r>
              <a:rPr lang="en-US" sz="1600" dirty="0" smtClean="0">
                <a:solidFill>
                  <a:schemeClr val="tx2">
                    <a:lumMod val="10000"/>
                  </a:schemeClr>
                </a:solidFill>
                <a:latin typeface="Times New Roman" pitchFamily="18" charset="0"/>
                <a:cs typeface="Times New Roman" pitchFamily="18" charset="0"/>
              </a:rPr>
              <a:t> </a:t>
            </a:r>
            <a:r>
              <a:rPr lang="sr-Cyrl-CS" sz="1600" dirty="0" smtClean="0">
                <a:solidFill>
                  <a:schemeClr val="tx2">
                    <a:lumMod val="10000"/>
                  </a:schemeClr>
                </a:solidFill>
                <a:latin typeface="Times New Roman" pitchFamily="18" charset="0"/>
                <a:cs typeface="Times New Roman" pitchFamily="18" charset="0"/>
              </a:rPr>
              <a:t>Људи</a:t>
            </a:r>
            <a:r>
              <a:rPr lang="en-US" sz="1600" dirty="0" smtClean="0">
                <a:solidFill>
                  <a:schemeClr val="tx2">
                    <a:lumMod val="10000"/>
                  </a:schemeClr>
                </a:solidFill>
                <a:latin typeface="Times New Roman" pitchFamily="18" charset="0"/>
                <a:cs typeface="Times New Roman" pitchFamily="18" charset="0"/>
              </a:rPr>
              <a:t> су</a:t>
            </a:r>
            <a:r>
              <a:rPr lang="sr-Cyrl-CS" sz="1600" dirty="0" smtClean="0">
                <a:solidFill>
                  <a:schemeClr val="tx2">
                    <a:lumMod val="10000"/>
                  </a:schemeClr>
                </a:solidFill>
                <a:latin typeface="Times New Roman" pitchFamily="18" charset="0"/>
                <a:cs typeface="Times New Roman" pitchFamily="18" charset="0"/>
              </a:rPr>
              <a:t> се</a:t>
            </a:r>
            <a:r>
              <a:rPr lang="en-US" sz="1600" dirty="0" smtClean="0">
                <a:solidFill>
                  <a:schemeClr val="tx2">
                    <a:lumMod val="10000"/>
                  </a:schemeClr>
                </a:solidFill>
                <a:latin typeface="Times New Roman" pitchFamily="18" charset="0"/>
                <a:cs typeface="Times New Roman" pitchFamily="18" charset="0"/>
              </a:rPr>
              <a:t> једино уништава</a:t>
            </a:r>
            <a:r>
              <a:rPr lang="sr-Cyrl-CS" sz="1600" dirty="0" smtClean="0">
                <a:solidFill>
                  <a:schemeClr val="tx2">
                    <a:lumMod val="10000"/>
                  </a:schemeClr>
                </a:solidFill>
                <a:latin typeface="Times New Roman" pitchFamily="18" charset="0"/>
                <a:cs typeface="Times New Roman" pitchFamily="18" charset="0"/>
              </a:rPr>
              <a:t>ли</a:t>
            </a:r>
            <a:r>
              <a:rPr lang="en-US" sz="1600" dirty="0" smtClean="0">
                <a:solidFill>
                  <a:schemeClr val="tx2">
                    <a:lumMod val="10000"/>
                  </a:schemeClr>
                </a:solidFill>
                <a:latin typeface="Times New Roman" pitchFamily="18" charset="0"/>
                <a:cs typeface="Times New Roman" pitchFamily="18" charset="0"/>
              </a:rPr>
              <a:t> у ратовима, уроњени у крв и злочине. </a:t>
            </a:r>
            <a:r>
              <a:rPr lang="sr-Cyrl-CS" sz="1600" dirty="0" smtClean="0">
                <a:solidFill>
                  <a:schemeClr val="tx2">
                    <a:lumMod val="10000"/>
                  </a:schemeClr>
                </a:solidFill>
                <a:latin typeface="Times New Roman" pitchFamily="18" charset="0"/>
                <a:cs typeface="Times New Roman" pitchFamily="18" charset="0"/>
              </a:rPr>
              <a:t>Н</a:t>
            </a:r>
            <a:r>
              <a:rPr lang="en-US" sz="1600" dirty="0" smtClean="0">
                <a:solidFill>
                  <a:schemeClr val="tx2">
                    <a:lumMod val="10000"/>
                  </a:schemeClr>
                </a:solidFill>
                <a:latin typeface="Times New Roman" pitchFamily="18" charset="0"/>
                <a:cs typeface="Times New Roman" pitchFamily="18" charset="0"/>
              </a:rPr>
              <a:t>ису поштовали </a:t>
            </a:r>
            <a:r>
              <a:rPr lang="sr-Cyrl-CS" sz="1600" dirty="0" smtClean="0">
                <a:solidFill>
                  <a:schemeClr val="tx2">
                    <a:lumMod val="10000"/>
                  </a:schemeClr>
                </a:solidFill>
                <a:latin typeface="Times New Roman" pitchFamily="18" charset="0"/>
                <a:cs typeface="Times New Roman" pitchFamily="18" charset="0"/>
              </a:rPr>
              <a:t>ни</a:t>
            </a:r>
            <a:r>
              <a:rPr lang="en-US" sz="1600" dirty="0" smtClean="0">
                <a:solidFill>
                  <a:schemeClr val="tx2">
                    <a:lumMod val="10000"/>
                  </a:schemeClr>
                </a:solidFill>
                <a:latin typeface="Times New Roman" pitchFamily="18" charset="0"/>
                <a:cs typeface="Times New Roman" pitchFamily="18" charset="0"/>
              </a:rPr>
              <a:t> богове. З</a:t>
            </a:r>
            <a:r>
              <a:rPr lang="sr-Cyrl-CS" sz="1600" dirty="0" smtClean="0">
                <a:solidFill>
                  <a:schemeClr val="tx2">
                    <a:lumMod val="10000"/>
                  </a:schemeClr>
                </a:solidFill>
                <a:latin typeface="Times New Roman" pitchFamily="18" charset="0"/>
                <a:cs typeface="Times New Roman" pitchFamily="18" charset="0"/>
              </a:rPr>
              <a:t>бог тога </a:t>
            </a:r>
            <a:r>
              <a:rPr lang="en-US" sz="1600" dirty="0" smtClean="0">
                <a:solidFill>
                  <a:schemeClr val="tx2">
                    <a:lumMod val="10000"/>
                  </a:schemeClr>
                </a:solidFill>
                <a:latin typeface="Times New Roman" pitchFamily="18" charset="0"/>
                <a:cs typeface="Times New Roman" pitchFamily="18" charset="0"/>
              </a:rPr>
              <a:t>Зевс није вол</a:t>
            </a:r>
            <a:r>
              <a:rPr lang="sr-Cyrl-CS" sz="1600" dirty="0" err="1" smtClean="0">
                <a:solidFill>
                  <a:schemeClr val="tx2">
                    <a:lumMod val="10000"/>
                  </a:schemeClr>
                </a:solidFill>
                <a:latin typeface="Times New Roman" pitchFamily="18" charset="0"/>
                <a:cs typeface="Times New Roman" pitchFamily="18" charset="0"/>
              </a:rPr>
              <a:t>ео</a:t>
            </a:r>
            <a:r>
              <a:rPr lang="en-US" sz="1600" dirty="0" smtClean="0">
                <a:solidFill>
                  <a:schemeClr val="tx2">
                    <a:lumMod val="10000"/>
                  </a:schemeClr>
                </a:solidFill>
                <a:latin typeface="Times New Roman" pitchFamily="18" charset="0"/>
                <a:cs typeface="Times New Roman" pitchFamily="18" charset="0"/>
              </a:rPr>
              <a:t> људе и одлучио да их казни. </a:t>
            </a:r>
            <a:endParaRPr lang="sr-Cyrl-CS" sz="1600" dirty="0" smtClean="0">
              <a:solidFill>
                <a:schemeClr val="tx2">
                  <a:lumMod val="10000"/>
                </a:schemeClr>
              </a:solidFill>
              <a:latin typeface="Times New Roman" pitchFamily="18" charset="0"/>
              <a:cs typeface="Times New Roman" pitchFamily="18" charset="0"/>
            </a:endParaRPr>
          </a:p>
          <a:p>
            <a:endParaRPr lang="en-US" sz="1600" dirty="0" smtClean="0">
              <a:solidFill>
                <a:schemeClr val="tx2">
                  <a:lumMod val="10000"/>
                </a:schemeClr>
              </a:solidFill>
              <a:latin typeface="Times New Roman" pitchFamily="18" charset="0"/>
              <a:cs typeface="Times New Roman" pitchFamily="18" charset="0"/>
            </a:endParaRPr>
          </a:p>
          <a:p>
            <a:r>
              <a:rPr lang="en-US" sz="1600" dirty="0" smtClean="0">
                <a:solidFill>
                  <a:schemeClr val="tx2">
                    <a:lumMod val="10000"/>
                  </a:schemeClr>
                </a:solidFill>
                <a:latin typeface="Times New Roman" pitchFamily="18" charset="0"/>
                <a:cs typeface="Times New Roman" pitchFamily="18" charset="0"/>
              </a:rPr>
              <a:t>Пре свега, његов бес је пао на аркадијског владара Лика</a:t>
            </a:r>
            <a:r>
              <a:rPr lang="sr-Cyrl-CS" sz="1600" dirty="0" smtClean="0">
                <a:solidFill>
                  <a:schemeClr val="tx2">
                    <a:lumMod val="10000"/>
                  </a:schemeClr>
                </a:solidFill>
                <a:latin typeface="Times New Roman" pitchFamily="18" charset="0"/>
                <a:cs typeface="Times New Roman" pitchFamily="18" charset="0"/>
              </a:rPr>
              <a:t>о</a:t>
            </a:r>
            <a:r>
              <a:rPr lang="en-US" sz="1600" dirty="0" smtClean="0">
                <a:solidFill>
                  <a:schemeClr val="tx2">
                    <a:lumMod val="10000"/>
                  </a:schemeClr>
                </a:solidFill>
                <a:latin typeface="Times New Roman" pitchFamily="18" charset="0"/>
                <a:cs typeface="Times New Roman" pitchFamily="18" charset="0"/>
              </a:rPr>
              <a:t>на</a:t>
            </a:r>
            <a:r>
              <a:rPr lang="sr-Cyrl-CS" sz="1600" dirty="0" smtClean="0">
                <a:solidFill>
                  <a:schemeClr val="tx2">
                    <a:lumMod val="10000"/>
                  </a:schemeClr>
                </a:solidFill>
                <a:latin typeface="Times New Roman" pitchFamily="18" charset="0"/>
                <a:cs typeface="Times New Roman" pitchFamily="18" charset="0"/>
              </a:rPr>
              <a:t> (</a:t>
            </a:r>
            <a:r>
              <a:rPr lang="sr-Cyrl-CS" sz="1600" dirty="0" err="1" smtClean="0">
                <a:solidFill>
                  <a:schemeClr val="tx2">
                    <a:lumMod val="10000"/>
                  </a:schemeClr>
                </a:solidFill>
                <a:latin typeface="Times New Roman" pitchFamily="18" charset="0"/>
                <a:cs typeface="Times New Roman" pitchFamily="18" charset="0"/>
              </a:rPr>
              <a:t>Овидије</a:t>
            </a:r>
            <a:r>
              <a:rPr lang="sr-Cyrl-CS" sz="1600" dirty="0" smtClean="0">
                <a:solidFill>
                  <a:schemeClr val="tx2">
                    <a:lumMod val="10000"/>
                  </a:schemeClr>
                </a:solidFill>
                <a:latin typeface="Times New Roman" pitchFamily="18" charset="0"/>
                <a:cs typeface="Times New Roman" pitchFamily="18" charset="0"/>
              </a:rPr>
              <a:t>, </a:t>
            </a:r>
            <a:r>
              <a:rPr lang="sr-Cyrl-CS" sz="1600" dirty="0" err="1" smtClean="0">
                <a:solidFill>
                  <a:schemeClr val="tx2">
                    <a:lumMod val="10000"/>
                  </a:schemeClr>
                </a:solidFill>
                <a:latin typeface="Times New Roman" pitchFamily="18" charset="0"/>
                <a:cs typeface="Times New Roman" pitchFamily="18" charset="0"/>
              </a:rPr>
              <a:t>Паусанија</a:t>
            </a:r>
            <a:r>
              <a:rPr lang="sr-Cyrl-CS" sz="1600" dirty="0" smtClean="0">
                <a:solidFill>
                  <a:schemeClr val="tx2">
                    <a:lumMod val="10000"/>
                  </a:schemeClr>
                </a:solidFill>
                <a:latin typeface="Times New Roman" pitchFamily="18" charset="0"/>
                <a:cs typeface="Times New Roman" pitchFamily="18" charset="0"/>
              </a:rPr>
              <a:t>)</a:t>
            </a:r>
            <a:r>
              <a:rPr lang="en-US" sz="1600" dirty="0" smtClean="0">
                <a:solidFill>
                  <a:schemeClr val="tx2">
                    <a:lumMod val="10000"/>
                  </a:schemeClr>
                </a:solidFill>
                <a:latin typeface="Times New Roman" pitchFamily="18" charset="0"/>
                <a:cs typeface="Times New Roman" pitchFamily="18" charset="0"/>
              </a:rPr>
              <a:t>, који је владао у Ликасуру. Зевс, под маском обичног смртника, </a:t>
            </a:r>
            <a:r>
              <a:rPr lang="sr-Cyrl-CS" sz="1600" dirty="0" smtClean="0">
                <a:solidFill>
                  <a:schemeClr val="tx2">
                    <a:lumMod val="10000"/>
                  </a:schemeClr>
                </a:solidFill>
                <a:latin typeface="Times New Roman" pitchFamily="18" charset="0"/>
                <a:cs typeface="Times New Roman" pitchFamily="18" charset="0"/>
              </a:rPr>
              <a:t>одлучио је да </a:t>
            </a:r>
            <a:r>
              <a:rPr lang="en-US" sz="1600" dirty="0" smtClean="0">
                <a:solidFill>
                  <a:schemeClr val="tx2">
                    <a:lumMod val="10000"/>
                  </a:schemeClr>
                </a:solidFill>
                <a:latin typeface="Times New Roman" pitchFamily="18" charset="0"/>
                <a:cs typeface="Times New Roman" pitchFamily="18" charset="0"/>
              </a:rPr>
              <a:t>си</a:t>
            </a:r>
            <a:r>
              <a:rPr lang="sr-Cyrl-CS" sz="1600" dirty="0" smtClean="0">
                <a:solidFill>
                  <a:schemeClr val="tx2">
                    <a:lumMod val="10000"/>
                  </a:schemeClr>
                </a:solidFill>
                <a:latin typeface="Times New Roman" pitchFamily="18" charset="0"/>
                <a:cs typeface="Times New Roman" pitchFamily="18" charset="0"/>
              </a:rPr>
              <a:t>ђе и посети </a:t>
            </a:r>
            <a:r>
              <a:rPr lang="sr-Cyrl-CS" sz="1600" dirty="0" err="1" smtClean="0">
                <a:solidFill>
                  <a:schemeClr val="tx2">
                    <a:lumMod val="10000"/>
                  </a:schemeClr>
                </a:solidFill>
                <a:latin typeface="Times New Roman" pitchFamily="18" charset="0"/>
                <a:cs typeface="Times New Roman" pitchFamily="18" charset="0"/>
              </a:rPr>
              <a:t>Ликаона</a:t>
            </a:r>
            <a:r>
              <a:rPr lang="en-US" sz="1600" dirty="0" smtClean="0">
                <a:solidFill>
                  <a:schemeClr val="tx2">
                    <a:lumMod val="10000"/>
                  </a:schemeClr>
                </a:solidFill>
                <a:latin typeface="Times New Roman" pitchFamily="18" charset="0"/>
                <a:cs typeface="Times New Roman" pitchFamily="18" charset="0"/>
              </a:rPr>
              <a:t>. Пре тога, послао је знак грађанима</a:t>
            </a:r>
            <a:r>
              <a:rPr lang="sr-Cyrl-CS" sz="1600" dirty="0" smtClean="0">
                <a:solidFill>
                  <a:schemeClr val="tx2">
                    <a:lumMod val="10000"/>
                  </a:schemeClr>
                </a:solidFill>
                <a:latin typeface="Times New Roman" pitchFamily="18" charset="0"/>
                <a:cs typeface="Times New Roman" pitchFamily="18" charset="0"/>
              </a:rPr>
              <a:t> у виду грома</a:t>
            </a:r>
            <a:r>
              <a:rPr lang="en-US" sz="1600" dirty="0" smtClean="0">
                <a:solidFill>
                  <a:schemeClr val="tx2">
                    <a:lumMod val="10000"/>
                  </a:schemeClr>
                </a:solidFill>
                <a:latin typeface="Times New Roman" pitchFamily="18" charset="0"/>
                <a:cs typeface="Times New Roman" pitchFamily="18" charset="0"/>
              </a:rPr>
              <a:t>,</a:t>
            </a:r>
            <a:r>
              <a:rPr lang="sr-Cyrl-CS" sz="1600" dirty="0" smtClean="0">
                <a:solidFill>
                  <a:schemeClr val="tx2">
                    <a:lumMod val="10000"/>
                  </a:schemeClr>
                </a:solidFill>
                <a:latin typeface="Times New Roman" pitchFamily="18" charset="0"/>
                <a:cs typeface="Times New Roman" pitchFamily="18" charset="0"/>
              </a:rPr>
              <a:t> па су људи  почели  да исказују </a:t>
            </a:r>
            <a:r>
              <a:rPr lang="en-US" sz="1600" dirty="0" smtClean="0">
                <a:solidFill>
                  <a:schemeClr val="tx2">
                    <a:lumMod val="10000"/>
                  </a:schemeClr>
                </a:solidFill>
                <a:latin typeface="Times New Roman" pitchFamily="18" charset="0"/>
                <a:cs typeface="Times New Roman" pitchFamily="18" charset="0"/>
              </a:rPr>
              <a:t>почасти. Ј</a:t>
            </a:r>
            <a:endParaRPr lang="sr-Cyrl-CS" sz="1600" dirty="0" smtClean="0">
              <a:solidFill>
                <a:schemeClr val="tx2">
                  <a:lumMod val="10000"/>
                </a:schemeClr>
              </a:solidFill>
              <a:latin typeface="Times New Roman" pitchFamily="18" charset="0"/>
              <a:cs typeface="Times New Roman" pitchFamily="18" charset="0"/>
            </a:endParaRPr>
          </a:p>
          <a:p>
            <a:endParaRPr lang="sr-Cyrl-CS" sz="1600" dirty="0" smtClean="0">
              <a:solidFill>
                <a:schemeClr val="tx2">
                  <a:lumMod val="10000"/>
                </a:schemeClr>
              </a:solidFill>
              <a:latin typeface="Times New Roman" pitchFamily="18" charset="0"/>
              <a:cs typeface="Times New Roman" pitchFamily="18" charset="0"/>
            </a:endParaRPr>
          </a:p>
          <a:p>
            <a:r>
              <a:rPr lang="sr-Cyrl-CS" sz="1600" dirty="0" smtClean="0">
                <a:solidFill>
                  <a:schemeClr val="tx2">
                    <a:lumMod val="10000"/>
                  </a:schemeClr>
                </a:solidFill>
                <a:latin typeface="Times New Roman" pitchFamily="18" charset="0"/>
                <a:cs typeface="Times New Roman" pitchFamily="18" charset="0"/>
              </a:rPr>
              <a:t>Ј</a:t>
            </a:r>
            <a:r>
              <a:rPr lang="en-US" sz="1600" dirty="0" smtClean="0">
                <a:solidFill>
                  <a:schemeClr val="tx2">
                    <a:lumMod val="10000"/>
                  </a:schemeClr>
                </a:solidFill>
                <a:latin typeface="Times New Roman" pitchFamily="18" charset="0"/>
                <a:cs typeface="Times New Roman" pitchFamily="18" charset="0"/>
              </a:rPr>
              <a:t>едини који није клечао пред Зеусом је </a:t>
            </a:r>
            <a:r>
              <a:rPr lang="sr-Cyrl-CS" sz="1600" dirty="0" smtClean="0">
                <a:solidFill>
                  <a:schemeClr val="tx2">
                    <a:lumMod val="10000"/>
                  </a:schemeClr>
                </a:solidFill>
                <a:latin typeface="Times New Roman" pitchFamily="18" charset="0"/>
                <a:cs typeface="Times New Roman" pitchFamily="18" charset="0"/>
              </a:rPr>
              <a:t> био </a:t>
            </a:r>
            <a:r>
              <a:rPr lang="en-US" sz="1600" dirty="0" smtClean="0">
                <a:solidFill>
                  <a:schemeClr val="tx2">
                    <a:lumMod val="10000"/>
                  </a:schemeClr>
                </a:solidFill>
                <a:latin typeface="Times New Roman" pitchFamily="18" charset="0"/>
                <a:cs typeface="Times New Roman" pitchFamily="18" charset="0"/>
              </a:rPr>
              <a:t>Ли</a:t>
            </a:r>
            <a:r>
              <a:rPr lang="sr-Cyrl-CS" sz="1600" dirty="0" smtClean="0">
                <a:solidFill>
                  <a:schemeClr val="tx2">
                    <a:lumMod val="10000"/>
                  </a:schemeClr>
                </a:solidFill>
                <a:latin typeface="Times New Roman" pitchFamily="18" charset="0"/>
                <a:cs typeface="Times New Roman" pitchFamily="18" charset="0"/>
              </a:rPr>
              <a:t>к</a:t>
            </a:r>
            <a:r>
              <a:rPr lang="en-US" sz="1600" dirty="0" smtClean="0">
                <a:solidFill>
                  <a:schemeClr val="tx2">
                    <a:lumMod val="10000"/>
                  </a:schemeClr>
                </a:solidFill>
                <a:latin typeface="Times New Roman" pitchFamily="18" charset="0"/>
                <a:cs typeface="Times New Roman" pitchFamily="18" charset="0"/>
              </a:rPr>
              <a:t>аон. Понос краља по</a:t>
            </a:r>
            <a:r>
              <a:rPr lang="sr-Cyrl-CS" sz="1600" dirty="0" smtClean="0">
                <a:solidFill>
                  <a:schemeClr val="tx2">
                    <a:lumMod val="10000"/>
                  </a:schemeClr>
                </a:solidFill>
                <a:latin typeface="Times New Roman" pitchFamily="18" charset="0"/>
                <a:cs typeface="Times New Roman" pitchFamily="18" charset="0"/>
              </a:rPr>
              <a:t>мутио</a:t>
            </a:r>
            <a:r>
              <a:rPr lang="en-US" sz="1600" dirty="0" smtClean="0">
                <a:solidFill>
                  <a:schemeClr val="tx2">
                    <a:lumMod val="10000"/>
                  </a:schemeClr>
                </a:solidFill>
                <a:latin typeface="Times New Roman" pitchFamily="18" charset="0"/>
                <a:cs typeface="Times New Roman" pitchFamily="18" charset="0"/>
              </a:rPr>
              <a:t> је његов ум, а онда је одлучио да провери да ли је Зе</a:t>
            </a:r>
            <a:r>
              <a:rPr lang="sr-Cyrl-CS" sz="1600" dirty="0" smtClean="0">
                <a:solidFill>
                  <a:schemeClr val="tx2">
                    <a:lumMod val="10000"/>
                  </a:schemeClr>
                </a:solidFill>
                <a:latin typeface="Times New Roman" pitchFamily="18" charset="0"/>
                <a:cs typeface="Times New Roman" pitchFamily="18" charset="0"/>
              </a:rPr>
              <a:t>в</a:t>
            </a:r>
            <a:r>
              <a:rPr lang="en-US" sz="1600" dirty="0" smtClean="0">
                <a:solidFill>
                  <a:schemeClr val="tx2">
                    <a:lumMod val="10000"/>
                  </a:schemeClr>
                </a:solidFill>
                <a:latin typeface="Times New Roman" pitchFamily="18" charset="0"/>
                <a:cs typeface="Times New Roman" pitchFamily="18" charset="0"/>
              </a:rPr>
              <a:t>с бог. Владар је </a:t>
            </a:r>
            <a:r>
              <a:rPr lang="sr-Cyrl-CS" sz="1600" dirty="0" smtClean="0">
                <a:solidFill>
                  <a:schemeClr val="tx2">
                    <a:lumMod val="10000"/>
                  </a:schemeClr>
                </a:solidFill>
                <a:latin typeface="Times New Roman" pitchFamily="18" charset="0"/>
                <a:cs typeface="Times New Roman" pitchFamily="18" charset="0"/>
              </a:rPr>
              <a:t>заклао </a:t>
            </a:r>
            <a:r>
              <a:rPr lang="en-US" sz="1600" dirty="0" smtClean="0">
                <a:solidFill>
                  <a:schemeClr val="tx2">
                    <a:lumMod val="10000"/>
                  </a:schemeClr>
                </a:solidFill>
                <a:latin typeface="Times New Roman" pitchFamily="18" charset="0"/>
                <a:cs typeface="Times New Roman" pitchFamily="18" charset="0"/>
              </a:rPr>
              <a:t> једног од својих робова, пекао један део тела, кувао још један и предао га Зе</a:t>
            </a:r>
            <a:r>
              <a:rPr lang="sr-Cyrl-CS" sz="1600" dirty="0" smtClean="0">
                <a:solidFill>
                  <a:schemeClr val="tx2">
                    <a:lumMod val="10000"/>
                  </a:schemeClr>
                </a:solidFill>
                <a:latin typeface="Times New Roman" pitchFamily="18" charset="0"/>
                <a:cs typeface="Times New Roman" pitchFamily="18" charset="0"/>
              </a:rPr>
              <a:t>в</a:t>
            </a:r>
            <a:r>
              <a:rPr lang="en-US" sz="1600" dirty="0" smtClean="0">
                <a:solidFill>
                  <a:schemeClr val="tx2">
                    <a:lumMod val="10000"/>
                  </a:schemeClr>
                </a:solidFill>
                <a:latin typeface="Times New Roman" pitchFamily="18" charset="0"/>
                <a:cs typeface="Times New Roman" pitchFamily="18" charset="0"/>
              </a:rPr>
              <a:t>су. Лик</a:t>
            </a:r>
            <a:r>
              <a:rPr lang="sr-Cyrl-CS" sz="1600" dirty="0" smtClean="0">
                <a:solidFill>
                  <a:schemeClr val="tx2">
                    <a:lumMod val="10000"/>
                  </a:schemeClr>
                </a:solidFill>
                <a:latin typeface="Times New Roman" pitchFamily="18" charset="0"/>
                <a:cs typeface="Times New Roman" pitchFamily="18" charset="0"/>
              </a:rPr>
              <a:t>а</a:t>
            </a:r>
            <a:r>
              <a:rPr lang="en-US" sz="1600" dirty="0" smtClean="0">
                <a:solidFill>
                  <a:schemeClr val="tx2">
                    <a:lumMod val="10000"/>
                  </a:schemeClr>
                </a:solidFill>
                <a:latin typeface="Times New Roman" pitchFamily="18" charset="0"/>
                <a:cs typeface="Times New Roman" pitchFamily="18" charset="0"/>
              </a:rPr>
              <a:t>он је претпоставио да ако је новајлија бог, он мора да зна да је храна направљена од људског меса и да не би </a:t>
            </a:r>
            <a:r>
              <a:rPr lang="sr-Cyrl-CS" sz="1600" dirty="0" smtClean="0">
                <a:solidFill>
                  <a:schemeClr val="tx2">
                    <a:lumMod val="10000"/>
                  </a:schemeClr>
                </a:solidFill>
                <a:latin typeface="Times New Roman" pitchFamily="18" charset="0"/>
                <a:cs typeface="Times New Roman" pitchFamily="18" charset="0"/>
              </a:rPr>
              <a:t>смео да је </a:t>
            </a:r>
            <a:r>
              <a:rPr lang="en-US" sz="1600" dirty="0" smtClean="0">
                <a:solidFill>
                  <a:schemeClr val="tx2">
                    <a:lumMod val="10000"/>
                  </a:schemeClr>
                </a:solidFill>
                <a:latin typeface="Times New Roman" pitchFamily="18" charset="0"/>
                <a:cs typeface="Times New Roman" pitchFamily="18" charset="0"/>
              </a:rPr>
              <a:t>је</a:t>
            </a:r>
            <a:r>
              <a:rPr lang="sr-Cyrl-CS" sz="1600" dirty="0" smtClean="0">
                <a:solidFill>
                  <a:schemeClr val="tx2">
                    <a:lumMod val="10000"/>
                  </a:schemeClr>
                </a:solidFill>
                <a:latin typeface="Times New Roman" pitchFamily="18" charset="0"/>
                <a:cs typeface="Times New Roman" pitchFamily="18" charset="0"/>
              </a:rPr>
              <a:t>де</a:t>
            </a:r>
            <a:r>
              <a:rPr lang="en-US" sz="1600" dirty="0" smtClean="0">
                <a:solidFill>
                  <a:schemeClr val="tx2">
                    <a:lumMod val="10000"/>
                  </a:schemeClr>
                </a:solidFill>
                <a:latin typeface="Times New Roman" pitchFamily="18" charset="0"/>
                <a:cs typeface="Times New Roman" pitchFamily="18" charset="0"/>
              </a:rPr>
              <a:t>. </a:t>
            </a:r>
            <a:endParaRPr lang="sr-Cyrl-CS" sz="1600" dirty="0" smtClean="0">
              <a:solidFill>
                <a:schemeClr val="tx2">
                  <a:lumMod val="10000"/>
                </a:schemeClr>
              </a:solidFill>
              <a:latin typeface="Times New Roman" pitchFamily="18" charset="0"/>
              <a:cs typeface="Times New Roman" pitchFamily="18" charset="0"/>
            </a:endParaRPr>
          </a:p>
          <a:p>
            <a:endParaRPr lang="sr-Cyrl-CS" sz="1600" dirty="0" smtClean="0">
              <a:solidFill>
                <a:schemeClr val="tx2">
                  <a:lumMod val="10000"/>
                </a:schemeClr>
              </a:solidFill>
              <a:latin typeface="Times New Roman" pitchFamily="18" charset="0"/>
              <a:cs typeface="Times New Roman" pitchFamily="18" charset="0"/>
            </a:endParaRPr>
          </a:p>
          <a:p>
            <a:r>
              <a:rPr lang="en-US" sz="1600" dirty="0" smtClean="0">
                <a:solidFill>
                  <a:schemeClr val="tx2">
                    <a:lumMod val="10000"/>
                  </a:schemeClr>
                </a:solidFill>
                <a:latin typeface="Times New Roman" pitchFamily="18" charset="0"/>
                <a:cs typeface="Times New Roman" pitchFamily="18" charset="0"/>
              </a:rPr>
              <a:t>Зевс је био ужасно љут. Муње су бљеснуле у рукама громовника, а </a:t>
            </a:r>
            <a:r>
              <a:rPr lang="sr-Cyrl-CS" sz="1600" dirty="0" err="1" smtClean="0">
                <a:solidFill>
                  <a:schemeClr val="tx2">
                    <a:lumMod val="10000"/>
                  </a:schemeClr>
                </a:solidFill>
                <a:latin typeface="Times New Roman" pitchFamily="18" charset="0"/>
                <a:cs typeface="Times New Roman" pitchFamily="18" charset="0"/>
              </a:rPr>
              <a:t>Ликаонова</a:t>
            </a:r>
            <a:r>
              <a:rPr lang="sr-Cyrl-CS" sz="1600" dirty="0" smtClean="0">
                <a:solidFill>
                  <a:schemeClr val="tx2">
                    <a:lumMod val="10000"/>
                  </a:schemeClr>
                </a:solidFill>
                <a:latin typeface="Times New Roman" pitchFamily="18" charset="0"/>
                <a:cs typeface="Times New Roman" pitchFamily="18" charset="0"/>
              </a:rPr>
              <a:t> </a:t>
            </a:r>
            <a:r>
              <a:rPr lang="en-US" sz="1600" dirty="0" smtClean="0">
                <a:solidFill>
                  <a:schemeClr val="tx2">
                    <a:lumMod val="10000"/>
                  </a:schemeClr>
                </a:solidFill>
                <a:latin typeface="Times New Roman" pitchFamily="18" charset="0"/>
                <a:cs typeface="Times New Roman" pitchFamily="18" charset="0"/>
              </a:rPr>
              <a:t>палата претворена је у гомилу пепела</a:t>
            </a:r>
            <a:r>
              <a:rPr lang="sr-Cyrl-CS" sz="1600" dirty="0" smtClean="0">
                <a:solidFill>
                  <a:schemeClr val="tx2">
                    <a:lumMod val="10000"/>
                  </a:schemeClr>
                </a:solidFill>
                <a:latin typeface="Times New Roman" pitchFamily="18" charset="0"/>
                <a:cs typeface="Times New Roman" pitchFamily="18" charset="0"/>
              </a:rPr>
              <a:t>, а њега је </a:t>
            </a:r>
            <a:r>
              <a:rPr lang="en-US" sz="1600" dirty="0" smtClean="0">
                <a:solidFill>
                  <a:schemeClr val="tx2">
                    <a:lumMod val="10000"/>
                  </a:schemeClr>
                </a:solidFill>
                <a:latin typeface="Times New Roman" pitchFamily="18" charset="0"/>
                <a:cs typeface="Times New Roman" pitchFamily="18" charset="0"/>
              </a:rPr>
              <a:t> Зевс претворио у вука и оставио на небу у облику</a:t>
            </a:r>
            <a:r>
              <a:rPr lang="sr-Cyrl-CS" sz="1600" dirty="0" smtClean="0">
                <a:solidFill>
                  <a:schemeClr val="tx2">
                    <a:lumMod val="10000"/>
                  </a:schemeClr>
                </a:solidFill>
                <a:latin typeface="Times New Roman" pitchFamily="18" charset="0"/>
                <a:cs typeface="Times New Roman" pitchFamily="18" charset="0"/>
              </a:rPr>
              <a:t> Звери у </a:t>
            </a:r>
            <a:r>
              <a:rPr lang="en-US" sz="1600" dirty="0" smtClean="0">
                <a:solidFill>
                  <a:schemeClr val="tx2">
                    <a:lumMod val="10000"/>
                  </a:schemeClr>
                </a:solidFill>
                <a:latin typeface="Times New Roman" pitchFamily="18" charset="0"/>
                <a:cs typeface="Times New Roman" pitchFamily="18" charset="0"/>
              </a:rPr>
              <a:t>сазвежђ</a:t>
            </a:r>
            <a:r>
              <a:rPr lang="sr-Cyrl-CS" sz="1600" dirty="0" smtClean="0">
                <a:solidFill>
                  <a:schemeClr val="tx2">
                    <a:lumMod val="10000"/>
                  </a:schemeClr>
                </a:solidFill>
                <a:latin typeface="Times New Roman" pitchFamily="18" charset="0"/>
                <a:cs typeface="Times New Roman" pitchFamily="18" charset="0"/>
              </a:rPr>
              <a:t>у Олтар</a:t>
            </a:r>
            <a:r>
              <a:rPr lang="en-US" sz="1600" dirty="0" smtClean="0">
                <a:solidFill>
                  <a:schemeClr val="tx2">
                    <a:lumMod val="10000"/>
                  </a:schemeClr>
                </a:solidFill>
                <a:latin typeface="Times New Roman" pitchFamily="18" charset="0"/>
                <a:cs typeface="Times New Roman" pitchFamily="18" charset="0"/>
              </a:rPr>
              <a:t>.</a:t>
            </a:r>
          </a:p>
          <a:p>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500034" y="500042"/>
            <a:ext cx="8001056" cy="785818"/>
          </a:xfrm>
        </p:spPr>
        <p:txBody>
          <a:bodyPr>
            <a:normAutofit/>
          </a:bodyPr>
          <a:lstStyle/>
          <a:p>
            <a:pPr algn="just"/>
            <a:r>
              <a:rPr lang="sr-Cyrl-CS" sz="2000" b="0" dirty="0" smtClean="0">
                <a:solidFill>
                  <a:schemeClr val="bg1">
                    <a:lumMod val="95000"/>
                    <a:lumOff val="5000"/>
                  </a:schemeClr>
                </a:solidFill>
                <a:effectLst/>
                <a:latin typeface="Times New Roman" pitchFamily="18" charset="0"/>
                <a:cs typeface="Times New Roman" pitchFamily="18" charset="0"/>
              </a:rPr>
              <a:t>Зевс претвара </a:t>
            </a:r>
            <a:r>
              <a:rPr lang="sr-Cyrl-CS" sz="2000" b="0" dirty="0" err="1" smtClean="0">
                <a:solidFill>
                  <a:schemeClr val="bg1">
                    <a:lumMod val="95000"/>
                    <a:lumOff val="5000"/>
                  </a:schemeClr>
                </a:solidFill>
                <a:effectLst/>
                <a:latin typeface="Times New Roman" pitchFamily="18" charset="0"/>
                <a:cs typeface="Times New Roman" pitchFamily="18" charset="0"/>
              </a:rPr>
              <a:t>Ликаона</a:t>
            </a:r>
            <a:r>
              <a:rPr lang="sr-Cyrl-CS" sz="2000" b="0" dirty="0" smtClean="0">
                <a:solidFill>
                  <a:schemeClr val="bg1">
                    <a:lumMod val="95000"/>
                    <a:lumOff val="5000"/>
                  </a:schemeClr>
                </a:solidFill>
                <a:effectLst/>
                <a:latin typeface="Times New Roman" pitchFamily="18" charset="0"/>
                <a:cs typeface="Times New Roman" pitchFamily="18" charset="0"/>
              </a:rPr>
              <a:t> у вука - бакропис,</a:t>
            </a:r>
            <a:r>
              <a:rPr lang="en-US" sz="2000" b="0" dirty="0" smtClean="0">
                <a:solidFill>
                  <a:schemeClr val="bg1">
                    <a:lumMod val="95000"/>
                    <a:lumOff val="5000"/>
                  </a:schemeClr>
                </a:solidFill>
                <a:effectLst/>
                <a:latin typeface="Times New Roman" pitchFamily="18" charset="0"/>
                <a:cs typeface="Times New Roman" pitchFamily="18" charset="0"/>
              </a:rPr>
              <a:t> Virgil Solis</a:t>
            </a:r>
            <a:r>
              <a:rPr lang="sr-Cyrl-CS" sz="2000" b="0" dirty="0" smtClean="0">
                <a:solidFill>
                  <a:schemeClr val="bg1">
                    <a:lumMod val="95000"/>
                    <a:lumOff val="5000"/>
                  </a:schemeClr>
                </a:solidFill>
                <a:effectLst/>
                <a:latin typeface="Times New Roman" pitchFamily="18" charset="0"/>
                <a:cs typeface="Times New Roman" pitchFamily="18" charset="0"/>
              </a:rPr>
              <a:t>,</a:t>
            </a:r>
            <a:r>
              <a:rPr lang="en-US" sz="2000" b="0" dirty="0" smtClean="0">
                <a:solidFill>
                  <a:schemeClr val="bg1">
                    <a:lumMod val="95000"/>
                    <a:lumOff val="5000"/>
                  </a:schemeClr>
                </a:solidFill>
                <a:effectLst/>
                <a:latin typeface="Times New Roman" pitchFamily="18" charset="0"/>
                <a:cs typeface="Times New Roman" pitchFamily="18" charset="0"/>
              </a:rPr>
              <a:t> (1514-1562)</a:t>
            </a:r>
            <a:r>
              <a:rPr lang="sr-Cyrl-CS" sz="2000" b="0" dirty="0" smtClean="0">
                <a:solidFill>
                  <a:schemeClr val="bg1">
                    <a:lumMod val="95000"/>
                    <a:lumOff val="5000"/>
                  </a:schemeClr>
                </a:solidFill>
                <a:effectLst/>
                <a:latin typeface="Times New Roman" pitchFamily="18" charset="0"/>
                <a:cs typeface="Times New Roman" pitchFamily="18" charset="0"/>
              </a:rPr>
              <a:t>,</a:t>
            </a:r>
            <a:r>
              <a:rPr lang="en-US" sz="2000" b="0" dirty="0" smtClean="0">
                <a:solidFill>
                  <a:schemeClr val="bg1">
                    <a:lumMod val="95000"/>
                    <a:lumOff val="5000"/>
                  </a:schemeClr>
                </a:solidFill>
                <a:effectLst/>
                <a:latin typeface="Times New Roman" pitchFamily="18" charset="0"/>
                <a:cs typeface="Times New Roman" pitchFamily="18" charset="0"/>
              </a:rPr>
              <a:t>  Johann  Postius  von  Gemersheim, Frankfurt, 1563</a:t>
            </a:r>
            <a:endParaRPr lang="en-US" sz="2000" b="0" dirty="0">
              <a:solidFill>
                <a:schemeClr val="bg1">
                  <a:lumMod val="95000"/>
                  <a:lumOff val="5000"/>
                </a:schemeClr>
              </a:solidFill>
              <a:effectLst/>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785786" y="1500174"/>
            <a:ext cx="721523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Чувар места за садржај 2"/>
          <p:cNvSpPr>
            <a:spLocks noGrp="1"/>
          </p:cNvSpPr>
          <p:nvPr>
            <p:ph idx="1"/>
          </p:nvPr>
        </p:nvSpPr>
        <p:spPr>
          <a:xfrm>
            <a:off x="457200" y="500042"/>
            <a:ext cx="8229600" cy="6072230"/>
          </a:xfrm>
        </p:spPr>
        <p:txBody>
          <a:bodyPr>
            <a:normAutofit fontScale="62500" lnSpcReduction="20000"/>
          </a:bodyPr>
          <a:lstStyle/>
          <a:p>
            <a:r>
              <a:rPr lang="ru-RU" dirty="0" smtClean="0">
                <a:solidFill>
                  <a:schemeClr val="tx2">
                    <a:lumMod val="10000"/>
                  </a:schemeClr>
                </a:solidFill>
              </a:rPr>
              <a:t>Сазвежђе Вук је било познато као «звер» све до 16. веку, када се преводи погрешно као вук односно </a:t>
            </a:r>
            <a:r>
              <a:rPr lang="sr-Latn-CS" dirty="0" err="1" smtClean="0">
                <a:solidFill>
                  <a:schemeClr val="tx2">
                    <a:lumMod val="10000"/>
                  </a:schemeClr>
                </a:solidFill>
              </a:rPr>
              <a:t>ferra</a:t>
            </a:r>
            <a:r>
              <a:rPr lang="sr-Latn-CS" dirty="0" smtClean="0">
                <a:solidFill>
                  <a:schemeClr val="tx2">
                    <a:lumMod val="10000"/>
                  </a:schemeClr>
                </a:solidFill>
              </a:rPr>
              <a:t> </a:t>
            </a:r>
            <a:r>
              <a:rPr lang="sr-Cyrl-CS" dirty="0" smtClean="0">
                <a:solidFill>
                  <a:schemeClr val="tx2">
                    <a:lumMod val="10000"/>
                  </a:schemeClr>
                </a:solidFill>
              </a:rPr>
              <a:t> </a:t>
            </a:r>
            <a:r>
              <a:rPr lang="sr-Latn-CS" dirty="0" err="1" smtClean="0">
                <a:solidFill>
                  <a:schemeClr val="tx2">
                    <a:lumMod val="10000"/>
                  </a:schemeClr>
                </a:solidFill>
              </a:rPr>
              <a:t>lupus</a:t>
            </a:r>
            <a:r>
              <a:rPr lang="sr-Latn-CS" dirty="0" smtClean="0">
                <a:solidFill>
                  <a:schemeClr val="tx2">
                    <a:lumMod val="10000"/>
                  </a:schemeClr>
                </a:solidFill>
              </a:rPr>
              <a:t> - </a:t>
            </a:r>
            <a:r>
              <a:rPr lang="ru-RU" dirty="0" smtClean="0">
                <a:solidFill>
                  <a:schemeClr val="tx2">
                    <a:lumMod val="10000"/>
                  </a:schemeClr>
                </a:solidFill>
              </a:rPr>
              <a:t>„дивљи вук“. Стари Грци и Птолом</a:t>
            </a:r>
            <a:r>
              <a:rPr lang="sr-Latn-CS" dirty="0" smtClean="0">
                <a:solidFill>
                  <a:schemeClr val="tx2">
                    <a:lumMod val="10000"/>
                  </a:schemeClr>
                </a:solidFill>
              </a:rPr>
              <a:t>ej</a:t>
            </a:r>
            <a:r>
              <a:rPr lang="ru-RU" dirty="0" smtClean="0">
                <a:solidFill>
                  <a:schemeClr val="tx2">
                    <a:lumMod val="10000"/>
                  </a:schemeClr>
                </a:solidFill>
              </a:rPr>
              <a:t> су о тим звездама мислили само као о генеричкој дивљој животињи, коју је Кентаур </a:t>
            </a:r>
            <a:r>
              <a:rPr lang="en-US" dirty="0" smtClean="0">
                <a:solidFill>
                  <a:schemeClr val="tx2">
                    <a:lumMod val="10000"/>
                  </a:schemeClr>
                </a:solidFill>
              </a:rPr>
              <a:t>одводио</a:t>
            </a:r>
            <a:r>
              <a:rPr lang="sr-Cyrl-CS" dirty="0" smtClean="0">
                <a:solidFill>
                  <a:schemeClr val="tx2">
                    <a:lumMod val="10000"/>
                  </a:schemeClr>
                </a:solidFill>
              </a:rPr>
              <a:t> на </a:t>
            </a:r>
            <a:r>
              <a:rPr lang="ru-RU" dirty="0" smtClean="0">
                <a:solidFill>
                  <a:schemeClr val="tx2">
                    <a:lumMod val="10000"/>
                  </a:schemeClr>
                </a:solidFill>
              </a:rPr>
              <a:t>олтар (Ара),  као жртву.</a:t>
            </a:r>
          </a:p>
          <a:p>
            <a:pPr>
              <a:buNone/>
            </a:pPr>
            <a:r>
              <a:rPr lang="ru-RU" dirty="0" smtClean="0">
                <a:solidFill>
                  <a:schemeClr val="tx2">
                    <a:lumMod val="10000"/>
                  </a:schemeClr>
                </a:solidFill>
              </a:rPr>
              <a:t> </a:t>
            </a:r>
          </a:p>
          <a:p>
            <a:r>
              <a:rPr lang="ru-RU" dirty="0" smtClean="0">
                <a:solidFill>
                  <a:schemeClr val="tx2">
                    <a:lumMod val="10000"/>
                  </a:schemeClr>
                </a:solidFill>
              </a:rPr>
              <a:t>Олтар </a:t>
            </a:r>
            <a:r>
              <a:rPr lang="en-US" dirty="0" smtClean="0">
                <a:solidFill>
                  <a:schemeClr val="tx2">
                    <a:lumMod val="10000"/>
                  </a:schemeClr>
                </a:solidFill>
              </a:rPr>
              <a:t> (</a:t>
            </a:r>
            <a:r>
              <a:rPr lang="sr-Cyrl-CS" dirty="0" smtClean="0">
                <a:solidFill>
                  <a:schemeClr val="tx2">
                    <a:lumMod val="10000"/>
                  </a:schemeClr>
                </a:solidFill>
              </a:rPr>
              <a:t>лат.</a:t>
            </a:r>
            <a:r>
              <a:rPr lang="en-US" dirty="0" smtClean="0">
                <a:solidFill>
                  <a:schemeClr val="tx2">
                    <a:lumMod val="10000"/>
                  </a:schemeClr>
                </a:solidFill>
              </a:rPr>
              <a:t> </a:t>
            </a:r>
            <a:r>
              <a:rPr lang="la-Latn" i="1" dirty="0" smtClean="0">
                <a:solidFill>
                  <a:schemeClr val="tx2">
                    <a:lumMod val="10000"/>
                  </a:schemeClr>
                </a:solidFill>
              </a:rPr>
              <a:t>Ara</a:t>
            </a:r>
            <a:r>
              <a:rPr lang="en-US" dirty="0" smtClean="0">
                <a:solidFill>
                  <a:schemeClr val="tx2">
                    <a:lumMod val="10000"/>
                  </a:schemeClr>
                </a:solidFill>
              </a:rPr>
              <a:t>)</a:t>
            </a:r>
            <a:r>
              <a:rPr lang="sr-Cyrl-CS" dirty="0" smtClean="0">
                <a:solidFill>
                  <a:schemeClr val="tx2">
                    <a:lumMod val="10000"/>
                  </a:schemeClr>
                </a:solidFill>
              </a:rPr>
              <a:t> је једно од 88 савремених и 48 оригиналних </a:t>
            </a:r>
            <a:r>
              <a:rPr lang="sr-Cyrl-CS" dirty="0" err="1" smtClean="0">
                <a:solidFill>
                  <a:schemeClr val="tx2">
                    <a:lumMod val="10000"/>
                  </a:schemeClr>
                </a:solidFill>
              </a:rPr>
              <a:t>Птоломејевих</a:t>
            </a:r>
            <a:r>
              <a:rPr lang="sr-Cyrl-CS" dirty="0" smtClean="0">
                <a:solidFill>
                  <a:schemeClr val="tx2">
                    <a:lumMod val="10000"/>
                  </a:schemeClr>
                </a:solidFill>
              </a:rPr>
              <a:t> сазвежђа. По грчкој митологији сазвежђе Олтар представља први олтар који су киклопи саградили боговима и на коме су затим богови положили заклетву пред борбу са </a:t>
            </a:r>
            <a:r>
              <a:rPr lang="sr-Cyrl-CS" dirty="0" err="1" smtClean="0">
                <a:solidFill>
                  <a:schemeClr val="tx2">
                    <a:lumMod val="10000"/>
                  </a:schemeClr>
                </a:solidFill>
              </a:rPr>
              <a:t>титанима</a:t>
            </a:r>
            <a:r>
              <a:rPr lang="sr-Cyrl-CS" dirty="0" smtClean="0">
                <a:solidFill>
                  <a:schemeClr val="tx2">
                    <a:lumMod val="10000"/>
                  </a:schemeClr>
                </a:solidFill>
              </a:rPr>
              <a:t>. </a:t>
            </a:r>
          </a:p>
          <a:p>
            <a:endParaRPr lang="en-US" dirty="0" smtClean="0">
              <a:solidFill>
                <a:schemeClr val="tx2">
                  <a:lumMod val="10000"/>
                </a:schemeClr>
              </a:solidFill>
            </a:endParaRPr>
          </a:p>
          <a:p>
            <a:r>
              <a:rPr lang="sr-Cyrl-CS" dirty="0" smtClean="0">
                <a:solidFill>
                  <a:schemeClr val="tx2">
                    <a:lumMod val="10000"/>
                  </a:schemeClr>
                </a:solidFill>
              </a:rPr>
              <a:t>По другој верзији, у питању је олтар на коме је </a:t>
            </a:r>
            <a:r>
              <a:rPr lang="sr-Cyrl-CS" dirty="0" err="1" smtClean="0">
                <a:solidFill>
                  <a:schemeClr val="tx2">
                    <a:lumMod val="10000"/>
                  </a:schemeClr>
                </a:solidFill>
              </a:rPr>
              <a:t>Ликаон</a:t>
            </a:r>
            <a:r>
              <a:rPr lang="sr-Cyrl-CS" dirty="0" smtClean="0">
                <a:solidFill>
                  <a:schemeClr val="tx2">
                    <a:lumMod val="10000"/>
                  </a:schemeClr>
                </a:solidFill>
              </a:rPr>
              <a:t> жртвовао свог сина </a:t>
            </a:r>
            <a:r>
              <a:rPr lang="sr-Cyrl-CS" dirty="0" err="1" smtClean="0">
                <a:solidFill>
                  <a:schemeClr val="tx2">
                    <a:lumMod val="10000"/>
                  </a:schemeClr>
                </a:solidFill>
              </a:rPr>
              <a:t>Никтима</a:t>
            </a:r>
            <a:r>
              <a:rPr lang="sr-Cyrl-CS" dirty="0" smtClean="0">
                <a:solidFill>
                  <a:schemeClr val="tx2">
                    <a:lumMod val="10000"/>
                  </a:schemeClr>
                </a:solidFill>
              </a:rPr>
              <a:t>, кога је потом послужио </a:t>
            </a:r>
            <a:r>
              <a:rPr lang="sr-Cyrl-CS" dirty="0" err="1" smtClean="0">
                <a:solidFill>
                  <a:schemeClr val="tx2">
                    <a:lumMod val="10000"/>
                  </a:schemeClr>
                </a:solidFill>
              </a:rPr>
              <a:t>Зевсу</a:t>
            </a:r>
            <a:r>
              <a:rPr lang="sr-Cyrl-CS" dirty="0" smtClean="0">
                <a:solidFill>
                  <a:schemeClr val="tx2">
                    <a:lumMod val="10000"/>
                  </a:schemeClr>
                </a:solidFill>
              </a:rPr>
              <a:t>. Зевс је, згрожен </a:t>
            </a:r>
            <a:r>
              <a:rPr lang="sr-Cyrl-CS" dirty="0" err="1" smtClean="0">
                <a:solidFill>
                  <a:schemeClr val="tx2">
                    <a:lumMod val="10000"/>
                  </a:schemeClr>
                </a:solidFill>
              </a:rPr>
              <a:t>Ликаоновим</a:t>
            </a:r>
            <a:r>
              <a:rPr lang="sr-Cyrl-CS" dirty="0" smtClean="0">
                <a:solidFill>
                  <a:schemeClr val="tx2">
                    <a:lumMod val="10000"/>
                  </a:schemeClr>
                </a:solidFill>
              </a:rPr>
              <a:t> поступком, убио муњом </a:t>
            </a:r>
            <a:r>
              <a:rPr lang="sr-Cyrl-CS" dirty="0" err="1" smtClean="0">
                <a:solidFill>
                  <a:schemeClr val="tx2">
                    <a:lumMod val="10000"/>
                  </a:schemeClr>
                </a:solidFill>
              </a:rPr>
              <a:t>Ликаона</a:t>
            </a:r>
            <a:r>
              <a:rPr lang="sr-Cyrl-CS" dirty="0" smtClean="0">
                <a:solidFill>
                  <a:schemeClr val="tx2">
                    <a:lumMod val="10000"/>
                  </a:schemeClr>
                </a:solidFill>
              </a:rPr>
              <a:t> и његових педесет синова, а на небо поставио олтар и </a:t>
            </a:r>
            <a:r>
              <a:rPr lang="sr-Cyrl-CS" dirty="0" err="1" smtClean="0">
                <a:solidFill>
                  <a:schemeClr val="tx2">
                    <a:lumMod val="10000"/>
                  </a:schemeClr>
                </a:solidFill>
              </a:rPr>
              <a:t>Ликаона</a:t>
            </a:r>
            <a:r>
              <a:rPr lang="sr-Cyrl-CS" dirty="0" smtClean="0">
                <a:solidFill>
                  <a:schemeClr val="tx2">
                    <a:lumMod val="10000"/>
                  </a:schemeClr>
                </a:solidFill>
              </a:rPr>
              <a:t> у облику сазвежђа Вук.</a:t>
            </a:r>
            <a:r>
              <a:rPr lang="ru-RU" dirty="0" smtClean="0"/>
              <a:t> </a:t>
            </a:r>
          </a:p>
          <a:p>
            <a:endParaRPr lang="ru-RU" dirty="0" smtClean="0">
              <a:solidFill>
                <a:schemeClr val="bg2">
                  <a:lumMod val="50000"/>
                </a:schemeClr>
              </a:solidFill>
            </a:endParaRPr>
          </a:p>
          <a:p>
            <a:r>
              <a:rPr lang="ru-RU" dirty="0" smtClean="0">
                <a:solidFill>
                  <a:schemeClr val="bg2">
                    <a:lumMod val="50000"/>
                  </a:schemeClr>
                </a:solidFill>
              </a:rPr>
              <a:t>То је покренуло причу да је човек претворен у вука на свакој годишњој жртви Зеусу Ликеју , Луперкалу , али је опоравио свој људски лик ако је девет година био уздржан од људског тела. Ликантропи</a:t>
            </a:r>
            <a:r>
              <a:rPr lang="ru-RU" b="1" dirty="0" smtClean="0">
                <a:solidFill>
                  <a:schemeClr val="bg2">
                    <a:lumMod val="50000"/>
                  </a:schemeClr>
                </a:solidFill>
              </a:rPr>
              <a:t> </a:t>
            </a:r>
            <a:r>
              <a:rPr lang="ru-RU" dirty="0" smtClean="0">
                <a:solidFill>
                  <a:schemeClr val="bg2">
                    <a:lumMod val="50000"/>
                  </a:schemeClr>
                </a:solidFill>
              </a:rPr>
              <a:t>су људи који би могли да поприме облик вукова. </a:t>
            </a:r>
            <a:r>
              <a:rPr lang="en-US" dirty="0" smtClean="0">
                <a:solidFill>
                  <a:schemeClr val="bg2">
                    <a:lumMod val="50000"/>
                  </a:schemeClr>
                </a:solidFill>
                <a:latin typeface="Times New Roman" pitchFamily="18" charset="0"/>
                <a:cs typeface="Times New Roman" pitchFamily="18" charset="0"/>
              </a:rPr>
              <a:t>Сматрају их </a:t>
            </a:r>
            <a:r>
              <a:rPr lang="sr-Cyrl-CS" dirty="0" smtClean="0">
                <a:solidFill>
                  <a:schemeClr val="bg2">
                    <a:lumMod val="50000"/>
                  </a:schemeClr>
                </a:solidFill>
                <a:latin typeface="Times New Roman" pitchFamily="18" charset="0"/>
                <a:cs typeface="Times New Roman" pitchFamily="18" charset="0"/>
              </a:rPr>
              <a:t>фолклорно </a:t>
            </a:r>
            <a:r>
              <a:rPr lang="en-US" dirty="0" smtClean="0">
                <a:solidFill>
                  <a:schemeClr val="bg2">
                    <a:lumMod val="50000"/>
                  </a:schemeClr>
                </a:solidFill>
                <a:latin typeface="Times New Roman" pitchFamily="18" charset="0"/>
                <a:cs typeface="Times New Roman" pitchFamily="18" charset="0"/>
              </a:rPr>
              <a:t>„ вукодлацима “</a:t>
            </a:r>
            <a:r>
              <a:rPr lang="sr-Cyrl-CS" dirty="0" smtClean="0">
                <a:solidFill>
                  <a:schemeClr val="bg2">
                    <a:lumMod val="50000"/>
                  </a:schemeClr>
                </a:solidFill>
                <a:latin typeface="Times New Roman" pitchFamily="18" charset="0"/>
                <a:cs typeface="Times New Roman" pitchFamily="18" charset="0"/>
              </a:rPr>
              <a:t>.</a:t>
            </a:r>
            <a:r>
              <a:rPr lang="en-US" dirty="0" smtClean="0">
                <a:solidFill>
                  <a:schemeClr val="bg2">
                    <a:lumMod val="50000"/>
                  </a:schemeClr>
                </a:solidFill>
                <a:latin typeface="Times New Roman" pitchFamily="18" charset="0"/>
                <a:cs typeface="Times New Roman" pitchFamily="18" charset="0"/>
              </a:rPr>
              <a:t> </a:t>
            </a:r>
          </a:p>
          <a:p>
            <a:pPr>
              <a:buNone/>
            </a:pPr>
            <a:endParaRPr lang="en-US" dirty="0" smtClean="0">
              <a:solidFill>
                <a:schemeClr val="tx2">
                  <a:lumMod val="10000"/>
                </a:schemeClr>
              </a:solidFill>
            </a:endParaRPr>
          </a:p>
          <a:p>
            <a:r>
              <a:rPr lang="sr-Cyrl-CS" dirty="0" smtClean="0">
                <a:solidFill>
                  <a:schemeClr val="tx2">
                    <a:lumMod val="10000"/>
                  </a:schemeClr>
                </a:solidFill>
              </a:rPr>
              <a:t>Сазвежђе Вук (или  Дивља звер )и  Кентаур су </a:t>
            </a:r>
            <a:r>
              <a:rPr lang="sr-Cyrl-CS" dirty="0" err="1" smtClean="0">
                <a:solidFill>
                  <a:schemeClr val="tx2">
                    <a:lumMod val="10000"/>
                  </a:schemeClr>
                </a:solidFill>
              </a:rPr>
              <a:t>Арабљни</a:t>
            </a:r>
            <a:r>
              <a:rPr lang="sr-Cyrl-CS" dirty="0" smtClean="0">
                <a:solidFill>
                  <a:schemeClr val="tx2">
                    <a:lumMod val="10000"/>
                  </a:schemeClr>
                </a:solidFill>
              </a:rPr>
              <a:t> посматрали као једно и називали гроздом или граном пуном датула или грожђа (al-</a:t>
            </a:r>
            <a:r>
              <a:rPr lang="sr-Latn-CS" dirty="0" err="1" smtClean="0">
                <a:solidFill>
                  <a:schemeClr val="tx2">
                    <a:lumMod val="10000"/>
                  </a:schemeClr>
                </a:solidFill>
                <a:latin typeface="Times New Roman" pitchFamily="18" charset="0"/>
                <a:cs typeface="Times New Roman" pitchFamily="18" charset="0"/>
              </a:rPr>
              <a:t>shamarih</a:t>
            </a:r>
            <a:r>
              <a:rPr lang="sr-Latn-CS" dirty="0" smtClean="0">
                <a:solidFill>
                  <a:schemeClr val="tx2">
                    <a:lumMod val="10000"/>
                  </a:schemeClr>
                </a:solidFill>
                <a:latin typeface="Times New Roman" pitchFamily="18" charset="0"/>
                <a:cs typeface="Times New Roman" pitchFamily="18" charset="0"/>
              </a:rPr>
              <a:t>)</a:t>
            </a:r>
            <a:r>
              <a:rPr lang="sr-Latn-CS" dirty="0" smtClean="0">
                <a:solidFill>
                  <a:schemeClr val="tx2">
                    <a:lumMod val="10000"/>
                  </a:schemeClr>
                </a:solidFill>
              </a:rPr>
              <a:t>,</a:t>
            </a:r>
            <a:r>
              <a:rPr lang="sr-Cyrl-CS" dirty="0" smtClean="0">
                <a:solidFill>
                  <a:schemeClr val="tx2">
                    <a:lumMod val="10000"/>
                  </a:schemeClr>
                </a:solidFill>
              </a:rPr>
              <a:t> </a:t>
            </a:r>
            <a:r>
              <a:rPr lang="sr-Latn-CS" dirty="0" smtClean="0">
                <a:solidFill>
                  <a:schemeClr val="tx2">
                    <a:lumMod val="10000"/>
                  </a:schemeClr>
                </a:solidFill>
                <a:latin typeface="Times New Roman" pitchFamily="18" charset="0"/>
                <a:cs typeface="Times New Roman" pitchFamily="18" charset="0"/>
              </a:rPr>
              <a:t>јер их је густина звезда подсећала на то</a:t>
            </a:r>
            <a:r>
              <a:rPr lang="sr-Cyrl-CS" dirty="0" smtClean="0">
                <a:solidFill>
                  <a:schemeClr val="tx2">
                    <a:lumMod val="10000"/>
                  </a:schemeClr>
                </a:solidFill>
                <a:latin typeface="Times New Roman" pitchFamily="18" charset="0"/>
                <a:cs typeface="Times New Roman" pitchFamily="18" charset="0"/>
              </a:rPr>
              <a:t>.</a:t>
            </a:r>
            <a:endParaRPr lang="en-US" dirty="0">
              <a:solidFill>
                <a:schemeClr val="tx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слов 1"/>
          <p:cNvSpPr>
            <a:spLocks noGrp="1"/>
          </p:cNvSpPr>
          <p:nvPr>
            <p:ph type="title"/>
          </p:nvPr>
        </p:nvSpPr>
        <p:spPr>
          <a:xfrm>
            <a:off x="428596" y="285728"/>
            <a:ext cx="8229600" cy="1082660"/>
          </a:xfrm>
        </p:spPr>
        <p:txBody>
          <a:bodyPr>
            <a:noAutofit/>
          </a:bodyPr>
          <a:lstStyle/>
          <a:p>
            <a:pPr algn="l"/>
            <a:r>
              <a:rPr lang="en-US" sz="1800" b="0" dirty="0" smtClean="0">
                <a:solidFill>
                  <a:schemeClr val="bg1">
                    <a:lumMod val="95000"/>
                    <a:lumOff val="5000"/>
                  </a:schemeClr>
                </a:solidFill>
                <a:effectLst/>
                <a:latin typeface="Times New Roman" pitchFamily="18" charset="0"/>
                <a:cs typeface="Times New Roman" pitchFamily="18" charset="0"/>
              </a:rPr>
              <a:t>Грци</a:t>
            </a:r>
            <a:r>
              <a:rPr lang="sr-Cyrl-CS" sz="1800" b="0" dirty="0" smtClean="0">
                <a:solidFill>
                  <a:schemeClr val="bg1">
                    <a:lumMod val="95000"/>
                    <a:lumOff val="5000"/>
                  </a:schemeClr>
                </a:solidFill>
                <a:effectLst/>
                <a:latin typeface="Times New Roman" pitchFamily="18" charset="0"/>
                <a:cs typeface="Times New Roman" pitchFamily="18" charset="0"/>
              </a:rPr>
              <a:t> </a:t>
            </a:r>
            <a:r>
              <a:rPr lang="en-US" sz="1800" b="0" dirty="0" smtClean="0">
                <a:solidFill>
                  <a:schemeClr val="bg1">
                    <a:lumMod val="95000"/>
                    <a:lumOff val="5000"/>
                  </a:schemeClr>
                </a:solidFill>
                <a:effectLst/>
                <a:latin typeface="Times New Roman" pitchFamily="18" charset="0"/>
                <a:cs typeface="Times New Roman" pitchFamily="18" charset="0"/>
              </a:rPr>
              <a:t>су га</a:t>
            </a:r>
            <a:r>
              <a:rPr lang="sr-Cyrl-CS" sz="1800" b="0" dirty="0" smtClean="0">
                <a:solidFill>
                  <a:schemeClr val="bg1">
                    <a:lumMod val="95000"/>
                    <a:lumOff val="5000"/>
                  </a:schemeClr>
                </a:solidFill>
                <a:effectLst/>
                <a:latin typeface="Times New Roman" pitchFamily="18" charset="0"/>
                <a:cs typeface="Times New Roman" pitchFamily="18" charset="0"/>
              </a:rPr>
              <a:t> </a:t>
            </a:r>
            <a:r>
              <a:rPr lang="en-US" sz="1800" b="0" dirty="0" smtClean="0">
                <a:solidFill>
                  <a:schemeClr val="bg1">
                    <a:lumMod val="95000"/>
                    <a:lumOff val="5000"/>
                  </a:schemeClr>
                </a:solidFill>
                <a:effectLst/>
                <a:latin typeface="Times New Roman" pitchFamily="18" charset="0"/>
                <a:cs typeface="Times New Roman" pitchFamily="18" charset="0"/>
              </a:rPr>
              <a:t>звали </a:t>
            </a:r>
            <a:r>
              <a:rPr lang="en-US" sz="1800" b="0" i="1" dirty="0" smtClean="0">
                <a:solidFill>
                  <a:schemeClr val="bg1">
                    <a:lumMod val="95000"/>
                    <a:lumOff val="5000"/>
                  </a:schemeClr>
                </a:solidFill>
                <a:effectLst/>
                <a:latin typeface="Times New Roman" pitchFamily="18" charset="0"/>
                <a:cs typeface="Times New Roman" pitchFamily="18" charset="0"/>
              </a:rPr>
              <a:t>Therion</a:t>
            </a:r>
            <a:r>
              <a:rPr lang="en-US" sz="1800" b="0" dirty="0" smtClean="0">
                <a:solidFill>
                  <a:schemeClr val="bg1">
                    <a:lumMod val="95000"/>
                    <a:lumOff val="5000"/>
                  </a:schemeClr>
                </a:solidFill>
                <a:effectLst/>
                <a:latin typeface="Times New Roman" pitchFamily="18" charset="0"/>
                <a:cs typeface="Times New Roman" pitchFamily="18" charset="0"/>
              </a:rPr>
              <a:t> а Римљани</a:t>
            </a:r>
            <a:r>
              <a:rPr lang="sr-Cyrl-CS" sz="1800" b="0" dirty="0" smtClean="0">
                <a:solidFill>
                  <a:schemeClr val="bg1">
                    <a:lumMod val="95000"/>
                    <a:lumOff val="5000"/>
                  </a:schemeClr>
                </a:solidFill>
                <a:effectLst/>
                <a:latin typeface="Times New Roman" pitchFamily="18" charset="0"/>
                <a:cs typeface="Times New Roman" pitchFamily="18" charset="0"/>
              </a:rPr>
              <a:t> </a:t>
            </a:r>
            <a:r>
              <a:rPr lang="en-US" sz="1800" b="0" i="1" dirty="0" smtClean="0">
                <a:solidFill>
                  <a:schemeClr val="bg1">
                    <a:lumMod val="95000"/>
                    <a:lumOff val="5000"/>
                  </a:schemeClr>
                </a:solidFill>
                <a:effectLst/>
                <a:latin typeface="Times New Roman" pitchFamily="18" charset="0"/>
                <a:cs typeface="Times New Roman" pitchFamily="18" charset="0"/>
              </a:rPr>
              <a:t>Bestia</a:t>
            </a:r>
            <a:r>
              <a:rPr lang="en-US" sz="1800" b="0" dirty="0" smtClean="0">
                <a:solidFill>
                  <a:schemeClr val="bg1">
                    <a:lumMod val="95000"/>
                    <a:lumOff val="5000"/>
                  </a:schemeClr>
                </a:solidFill>
                <a:effectLst/>
                <a:latin typeface="Times New Roman" pitchFamily="18" charset="0"/>
                <a:cs typeface="Times New Roman" pitchFamily="18" charset="0"/>
              </a:rPr>
              <a:t>, што значи једноставно „звер“. Представља дивљу звер набијену на колац коју носи Кентаур</a:t>
            </a:r>
            <a:r>
              <a:rPr lang="sr-Cyrl-CS" sz="1800" b="0" dirty="0" smtClean="0">
                <a:solidFill>
                  <a:schemeClr val="bg1">
                    <a:lumMod val="95000"/>
                    <a:lumOff val="5000"/>
                  </a:schemeClr>
                </a:solidFill>
                <a:effectLst/>
                <a:latin typeface="Times New Roman" pitchFamily="18" charset="0"/>
                <a:cs typeface="Times New Roman" pitchFamily="18" charset="0"/>
              </a:rPr>
              <a:t> </a:t>
            </a:r>
            <a:r>
              <a:rPr lang="en-US" sz="1800" b="0" dirty="0" smtClean="0">
                <a:solidFill>
                  <a:schemeClr val="bg1">
                    <a:lumMod val="95000"/>
                    <a:lumOff val="5000"/>
                  </a:schemeClr>
                </a:solidFill>
                <a:effectLst/>
                <a:latin typeface="Times New Roman" pitchFamily="18" charset="0"/>
                <a:cs typeface="Times New Roman" pitchFamily="18" charset="0"/>
              </a:rPr>
              <a:t>како би је жртвовао на олтару</a:t>
            </a:r>
            <a:endParaRPr lang="en-US" sz="1800" b="0" dirty="0">
              <a:solidFill>
                <a:schemeClr val="bg1">
                  <a:lumMod val="95000"/>
                  <a:lumOff val="5000"/>
                </a:schemeClr>
              </a:solidFill>
              <a:effectLst/>
              <a:latin typeface="Times New Roman" pitchFamily="18" charset="0"/>
              <a:cs typeface="Times New Roman" pitchFamily="18" charset="0"/>
            </a:endParaRPr>
          </a:p>
        </p:txBody>
      </p:sp>
      <p:pic>
        <p:nvPicPr>
          <p:cNvPr id="9218" name="Picture 2"/>
          <p:cNvPicPr>
            <a:picLocks noGrp="1" noChangeAspect="1" noChangeArrowheads="1"/>
          </p:cNvPicPr>
          <p:nvPr>
            <p:ph idx="1"/>
          </p:nvPr>
        </p:nvPicPr>
        <p:blipFill>
          <a:blip r:embed="rId2"/>
          <a:srcRect/>
          <a:stretch>
            <a:fillRect/>
          </a:stretch>
        </p:blipFill>
        <p:spPr bwMode="auto">
          <a:xfrm>
            <a:off x="1000100" y="1428736"/>
            <a:ext cx="7072362" cy="521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рх">
  <a:themeElements>
    <a:clrScheme name="Папир">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Врх">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Врх">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1120</TotalTime>
  <Words>2898</Words>
  <Application>Microsoft Office PowerPoint</Application>
  <PresentationFormat>On-screen Show (4:3)</PresentationFormat>
  <Paragraphs>149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Врх</vt:lpstr>
      <vt:lpstr>Slide 1</vt:lpstr>
      <vt:lpstr>Сазвежђе Вук (Lupus)</vt:lpstr>
      <vt:lpstr>Вук је сазвежђе јужне хемисфере, тако да га може видети посматрач који се налази у овом одређеном региону планете.  Добро време за посматрање пада у мају.  Јасно је видљив јужно од 35. паралеле. </vt:lpstr>
      <vt:lpstr>Slide 4</vt:lpstr>
      <vt:lpstr>Најсјајнија звезда у сазвежђу је Мужјак -Алфа Лупи, са привидном магнитуде 2,30.</vt:lpstr>
      <vt:lpstr> Митологија сазвежђа Вук </vt:lpstr>
      <vt:lpstr>Зевс претвара Ликаона у вука - бакропис, Virgil Solis, (1514-1562),  Johann  Postius  von  Gemersheim, Frankfurt, 1563</vt:lpstr>
      <vt:lpstr>Slide 8</vt:lpstr>
      <vt:lpstr>Грци су га звали Therion а Римљани Bestia, што значи једноставно „звер“. Представља дивљу звер набијену на колац коју носи Кентаур како би је жртвовао на олтару</vt:lpstr>
      <vt:lpstr>Slide 10</vt:lpstr>
      <vt:lpstr>Slide 11</vt:lpstr>
      <vt:lpstr>Slide 12</vt:lpstr>
      <vt:lpstr>Вукодлак у средњовековној исландкој литератури</vt:lpstr>
      <vt:lpstr>Фолклорна предања о вукдлацима</vt:lpstr>
      <vt:lpstr>Хришћански вукодлак – свети Кристофер је био заштитник путника. По предању имао је псећу или вучју главу. Место где је рођен звало се Marmatiae које се некад налазило у северној Африци. Према предању јео је људско месо. Преобратио се када је чуо проповед хришћанског мисионара, где је после тога путовао по грчком свету, ширио хришћанство и проповедао Јеванђеље. </vt:lpstr>
      <vt:lpstr>Староверна хагиографска икона св. Христофора (10.век)</vt:lpstr>
      <vt:lpstr>Мученик Христофер.  Успењски самостан у граду Sviyazhsk, Tatarstan</vt:lpstr>
      <vt:lpstr>Slide 18</vt:lpstr>
      <vt:lpstr>Slide 19</vt:lpstr>
      <vt:lpstr>Slide 20</vt:lpstr>
      <vt:lpstr>Werwolf ,  Немачки дрворез, 1512.</vt:lpstr>
      <vt:lpstr>Vukodlak, Konrad Lykonsthenes, 1557.</vt:lpstr>
      <vt:lpstr>Вукодлак једе бебу, Johan Jakob Wick, 1580.</vt:lpstr>
      <vt:lpstr>Werewolf, 1685. (granger)</vt:lpstr>
      <vt:lpstr> Peter Stubbe је у Немачкој у 16. веку био проглашен за вукодлака, у којег се наводно претвара помоћу чаробног појаса, који је добио од самог Ђавола. Оптужен је за убиство свог сина, а такође и деце и трудница. Мучен је и спаљен на ломачи.  The execution of Peter Stubbe., Lukas Mayer, 1589  </vt:lpstr>
      <vt:lpstr>Slide 26</vt:lpstr>
      <vt:lpstr>Вукодлак, дрвена резбарија ,1722.</vt:lpstr>
      <vt:lpstr>Slide 28</vt:lpstr>
      <vt:lpstr> Вукодлаци у полпуларној култури </vt:lpstr>
      <vt:lpstr>Вук у бајци „Црвенкапа“ исто је тако био врло често визуелно и садржајно репрезентован као вукодлак.  bajke braće Grim (prva polovina 19. Veka ) </vt:lpstr>
      <vt:lpstr>Slide 31</vt:lpstr>
      <vt:lpstr>Платонова година</vt:lpstr>
      <vt:lpstr>Звезда Тубан из сазвежђа Змаја</vt:lpstr>
      <vt:lpstr>Slide 34</vt:lpstr>
      <vt:lpstr> Сазвежђе Змај (Драко) </vt:lpstr>
    </vt:vector>
  </TitlesOfParts>
  <Company>HomeResidence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Сазвежђе  ВУК  –  иконографски приказ  од митологије  до фолклора</dc:title>
  <dc:creator>Kvapil</dc:creator>
  <cp:lastModifiedBy>skeniranje</cp:lastModifiedBy>
  <cp:revision>116</cp:revision>
  <dcterms:created xsi:type="dcterms:W3CDTF">2002-01-03T19:45:43Z</dcterms:created>
  <dcterms:modified xsi:type="dcterms:W3CDTF">2021-04-21T13:26:42Z</dcterms:modified>
</cp:coreProperties>
</file>