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62" r:id="rId4"/>
    <p:sldId id="260" r:id="rId5"/>
    <p:sldId id="259" r:id="rId6"/>
    <p:sldId id="257" r:id="rId7"/>
    <p:sldId id="258" r:id="rId8"/>
    <p:sldId id="261" r:id="rId9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9" d="100"/>
          <a:sy n="159" d="100"/>
        </p:scale>
        <p:origin x="15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r-Cyrl-RS" smtClean="0"/>
              <a:t>Састанак подружнице ДФС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r-Latn-RS" smtClean="0"/>
              <a:t>29.2.2020.</a:t>
            </a:r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r-Cyrl-RS" smtClean="0"/>
              <a:t>Јован Алексић (</a:t>
            </a:r>
            <a:r>
              <a:rPr lang="sr-Latn-RS" smtClean="0"/>
              <a:t>jaleksic@aob.rs)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5D007-A20B-4144-9A6F-8757F7D53B1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7085436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r-Cyrl-RS" smtClean="0"/>
              <a:t>Састанак подружнице ДФС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r-Latn-RS" smtClean="0"/>
              <a:t>29.2.2020.</a:t>
            </a:r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r-Cyrl-RS" smtClean="0"/>
              <a:t>Јован Алексић (</a:t>
            </a:r>
            <a:r>
              <a:rPr lang="sr-Latn-RS" smtClean="0"/>
              <a:t>jaleksic@aob.rs)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4E5F2-524F-430F-B819-74365BC57AA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24260663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r-Latn-RS" smtClean="0"/>
              <a:t>29.2.2020.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r-Cyrl-RS" smtClean="0"/>
              <a:t>Јован Алексић (</a:t>
            </a:r>
            <a:r>
              <a:rPr lang="sr-Latn-RS" smtClean="0"/>
              <a:t>jaleksic@aob.rs)</a:t>
            </a:r>
            <a:endParaRPr lang="sr-Latn-R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sr-Cyrl-RS" smtClean="0"/>
              <a:t>Састанак подружнице ДФС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6259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0550"/>
            <a:ext cx="9144000" cy="2576684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1339445"/>
            <a:ext cx="8229600" cy="1625346"/>
          </a:xfrm>
        </p:spPr>
        <p:txBody>
          <a:bodyPr tIns="0" bIns="0" anchor="ctr"/>
          <a:lstStyle>
            <a:lvl1pPr algn="ctr">
              <a:defRPr sz="375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966930" y="2991459"/>
            <a:ext cx="5105400" cy="70544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2100" b="0"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F1E5-396A-4845-8CAF-38E8F43A4094}" type="datetimeFigureOut">
              <a:rPr lang="sr-Latn-RS" smtClean="0"/>
              <a:t>5.6.2021.</a:t>
            </a:fld>
            <a:endParaRPr lang="sr-Latn-R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1480-55C5-4F8B-AB80-9832140B1C4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9624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F1E5-396A-4845-8CAF-38E8F43A4094}" type="datetimeFigureOut">
              <a:rPr lang="sr-Latn-RS" smtClean="0"/>
              <a:t>5.6.2021.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1480-55C5-4F8B-AB80-9832140B1C4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1730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F1E5-396A-4845-8CAF-38E8F43A4094}" type="datetimeFigureOut">
              <a:rPr lang="sr-Latn-RS" smtClean="0"/>
              <a:t>5.6.2021.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1480-55C5-4F8B-AB80-9832140B1C4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752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F1E5-396A-4845-8CAF-38E8F43A4094}" type="datetimeFigureOut">
              <a:rPr lang="sr-Latn-RS" smtClean="0"/>
              <a:t>5.6.2021.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1480-55C5-4F8B-AB80-9832140B1C4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8391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42950"/>
            <a:ext cx="7772400" cy="1021842"/>
          </a:xfrm>
        </p:spPr>
        <p:txBody>
          <a:bodyPr>
            <a:noAutofit/>
          </a:bodyPr>
          <a:lstStyle>
            <a:lvl1pPr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64508"/>
            <a:ext cx="7772400" cy="1132284"/>
          </a:xfrm>
        </p:spPr>
        <p:txBody>
          <a:bodyPr anchor="t"/>
          <a:lstStyle>
            <a:lvl1pPr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F1E5-396A-4845-8CAF-38E8F43A4094}" type="datetimeFigureOut">
              <a:rPr lang="sr-Latn-RS" smtClean="0"/>
              <a:t>5.6.2021.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1480-55C5-4F8B-AB80-9832140B1C4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2157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600"/>
            <a:ext cx="8229600" cy="810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9444"/>
            <a:ext cx="4038600" cy="343079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9444"/>
            <a:ext cx="4038600" cy="343079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F1E5-396A-4845-8CAF-38E8F43A4094}" type="datetimeFigureOut">
              <a:rPr lang="sr-Latn-RS" smtClean="0"/>
              <a:t>5.6.2021.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1480-55C5-4F8B-AB80-9832140B1C4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5572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600"/>
            <a:ext cx="8229600" cy="810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4126"/>
            <a:ext cx="4040188" cy="377190"/>
          </a:xfrm>
        </p:spPr>
        <p:txBody>
          <a:bodyPr anchor="b">
            <a:noAutofit/>
          </a:bodyPr>
          <a:lstStyle>
            <a:lvl1pPr>
              <a:buNone/>
              <a:defRPr sz="165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84126"/>
            <a:ext cx="4041775" cy="377190"/>
          </a:xfrm>
        </p:spPr>
        <p:txBody>
          <a:bodyPr anchor="b">
            <a:noAutofit/>
          </a:bodyPr>
          <a:lstStyle>
            <a:lvl1pPr>
              <a:buNone/>
              <a:defRPr sz="165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000250"/>
            <a:ext cx="4040188" cy="274320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00250"/>
            <a:ext cx="4041775" cy="274320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F1E5-396A-4845-8CAF-38E8F43A4094}" type="datetimeFigureOut">
              <a:rPr lang="sr-Latn-RS" smtClean="0"/>
              <a:t>5.6.2021.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1480-55C5-4F8B-AB80-9832140B1C4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5970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600"/>
            <a:ext cx="8229600" cy="810000"/>
          </a:xfrm>
          <a:effectLst/>
        </p:spPr>
        <p:txBody>
          <a:bodyPr tIns="9144" bIns="9144" anchor="b"/>
          <a:lstStyle>
            <a:lvl1pPr>
              <a:defRPr sz="36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F1E5-396A-4845-8CAF-38E8F43A4094}" type="datetimeFigureOut">
              <a:rPr lang="sr-Latn-RS" smtClean="0"/>
              <a:t>5.6.2021.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1480-55C5-4F8B-AB80-9832140B1C4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7272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F1E5-396A-4845-8CAF-38E8F43A4094}" type="datetimeFigureOut">
              <a:rPr lang="sr-Latn-RS" smtClean="0"/>
              <a:t>5.6.2021.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1480-55C5-4F8B-AB80-9832140B1C4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5795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80"/>
            <a:ext cx="8229600" cy="685800"/>
          </a:xfrm>
        </p:spPr>
        <p:txBody>
          <a:bodyPr tIns="0" bIns="0" anchor="b"/>
          <a:lstStyle>
            <a:lvl1pPr algn="l">
              <a:buNone/>
              <a:defRPr sz="375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850392"/>
            <a:ext cx="2590800" cy="3886200"/>
          </a:xfrm>
        </p:spPr>
        <p:txBody>
          <a:bodyPr lIns="45720" tIns="45720" rIns="0"/>
          <a:lstStyle>
            <a:lvl1pPr marL="0" indent="0">
              <a:spcBef>
                <a:spcPts val="225"/>
              </a:spcBef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850104"/>
            <a:ext cx="5257800" cy="3893346"/>
          </a:xfrm>
        </p:spPr>
        <p:txBody>
          <a:bodyPr/>
          <a:lstStyle>
            <a:lvl1pPr algn="l">
              <a:defRPr sz="2250"/>
            </a:lvl1pPr>
            <a:lvl2pPr algn="l">
              <a:defRPr sz="2100"/>
            </a:lvl2pPr>
            <a:lvl3pPr algn="l">
              <a:defRPr sz="1800"/>
            </a:lvl3pPr>
            <a:lvl4pPr algn="l">
              <a:defRPr sz="1500"/>
            </a:lvl4pPr>
            <a:lvl5pPr algn="l">
              <a:defRPr sz="15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F1E5-396A-4845-8CAF-38E8F43A4094}" type="datetimeFigureOut">
              <a:rPr lang="sr-Latn-RS" smtClean="0"/>
              <a:t>5.6.2021.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1480-55C5-4F8B-AB80-9832140B1C4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3926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485900"/>
            <a:ext cx="3429000" cy="391716"/>
          </a:xfrm>
        </p:spPr>
        <p:txBody>
          <a:bodyPr tIns="0" bIns="0" anchor="b"/>
          <a:lstStyle>
            <a:lvl1pPr algn="r">
              <a:buNone/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800100"/>
            <a:ext cx="4572000" cy="3429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1907382"/>
            <a:ext cx="3429000" cy="685800"/>
          </a:xfrm>
        </p:spPr>
        <p:txBody>
          <a:bodyPr lIns="0" tIns="0" rIns="0" bIns="0" anchor="t"/>
          <a:lstStyle>
            <a:lvl1pPr indent="0" algn="r">
              <a:spcBef>
                <a:spcPts val="225"/>
              </a:spcBef>
              <a:buFontTx/>
              <a:buNone/>
              <a:defRPr sz="1050" baseline="0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F1E5-396A-4845-8CAF-38E8F43A4094}" type="datetimeFigureOut">
              <a:rPr lang="sr-Latn-RS" smtClean="0"/>
              <a:t>5.6.2021.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4767264"/>
            <a:ext cx="533400" cy="273844"/>
          </a:xfrm>
        </p:spPr>
        <p:txBody>
          <a:bodyPr/>
          <a:lstStyle/>
          <a:p>
            <a:fld id="{2D231480-55C5-4F8B-AB80-9832140B1C4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6298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857174"/>
            <a:ext cx="9144000" cy="4172029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005851"/>
            <a:ext cx="9144000" cy="3360319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810000"/>
          </a:xfrm>
          <a:prstGeom prst="rect">
            <a:avLst/>
          </a:prstGeom>
        </p:spPr>
        <p:txBody>
          <a:bodyPr vert="horz" lIns="0" tIns="9144" rIns="0" bIns="9144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285866"/>
            <a:ext cx="8229600" cy="3434962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1981200" cy="273844"/>
          </a:xfrm>
          <a:prstGeom prst="rect">
            <a:avLst/>
          </a:prstGeom>
        </p:spPr>
        <p:txBody>
          <a:bodyPr vert="horz" anchor="b"/>
          <a:lstStyle>
            <a:lvl1pPr algn="ctr">
              <a:defRPr sz="9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80AF1E5-396A-4845-8CAF-38E8F43A4094}" type="datetimeFigureOut">
              <a:rPr lang="sr-Latn-RS" smtClean="0"/>
              <a:t>5.6.2021.</a:t>
            </a:fld>
            <a:endParaRPr lang="sr-Latn-R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4767264"/>
            <a:ext cx="2895600" cy="273844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9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4767264"/>
            <a:ext cx="533400" cy="273844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05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231480-55C5-4F8B-AB80-9832140B1C4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40314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36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40030" indent="-24003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473202" indent="-20574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692658" indent="-20574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7145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069848" indent="-17145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55014" indent="-17145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33322" indent="-17145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91056" indent="-13716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41932" indent="-13716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5 минута за науку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mtClean="0"/>
              <a:t>Едукативни серијал на ТВ Брејнз</a:t>
            </a:r>
          </a:p>
          <a:p>
            <a:r>
              <a:rPr lang="sr-Cyrl-RS" smtClean="0"/>
              <a:t>Трајање: 5 минута</a:t>
            </a:r>
          </a:p>
          <a:p>
            <a:r>
              <a:rPr lang="sr-Cyrl-RS" smtClean="0"/>
              <a:t>Области: Физика&amp;Астрономија, Хемија, Географија, Биологија, Медицина</a:t>
            </a:r>
          </a:p>
          <a:p>
            <a:r>
              <a:rPr lang="sr-Cyrl-RS" smtClean="0"/>
              <a:t>Објашњење једне теме у емисији</a:t>
            </a:r>
            <a:endParaRPr lang="sr-Cyrl-RS"/>
          </a:p>
          <a:p>
            <a:r>
              <a:rPr lang="sr-Cyrl-RS" smtClean="0"/>
              <a:t>Емитовање: ТВ, </a:t>
            </a:r>
            <a:r>
              <a:rPr lang="sr-Latn-RS" smtClean="0"/>
              <a:t>YouTube</a:t>
            </a:r>
            <a:endParaRPr lang="sr-Cyrl-RS" smtClean="0"/>
          </a:p>
        </p:txBody>
      </p:sp>
    </p:spTree>
    <p:extLst>
      <p:ext uri="{BB962C8B-B14F-4D97-AF65-F5344CB8AC3E}">
        <p14:creationId xmlns:p14="http://schemas.microsoft.com/office/powerpoint/2010/main" val="25449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15340"/>
            <a:ext cx="8244407" cy="51527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1470"/>
            <a:ext cx="9240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https://</a:t>
            </a:r>
            <a:r>
              <a:rPr lang="en-US" sz="2000" smtClean="0"/>
              <a:t>www.youtube.com/playlist?list=PL2OceIYPRsCMI9ib6VB_PGJfzQygt-ki9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086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Предлог активности у школи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mtClean="0"/>
              <a:t>Гледање емисија + дискусија/коментари</a:t>
            </a:r>
            <a:endParaRPr lang="sr-Cyrl-RS"/>
          </a:p>
          <a:p>
            <a:pPr lvl="1"/>
            <a:r>
              <a:rPr lang="sr-Cyrl-RS" smtClean="0"/>
              <a:t>кратак, динамичан едукативни материјал</a:t>
            </a:r>
          </a:p>
          <a:p>
            <a:pPr lvl="1"/>
            <a:r>
              <a:rPr lang="sr-Cyrl-RS" smtClean="0"/>
              <a:t>разговор о теми у групи и са наставником</a:t>
            </a:r>
          </a:p>
          <a:p>
            <a:r>
              <a:rPr lang="sr-Cyrl-RS" smtClean="0"/>
              <a:t>Осмишљавање нових сценарија</a:t>
            </a:r>
            <a:endParaRPr lang="sr-Cyrl-RS"/>
          </a:p>
          <a:p>
            <a:pPr lvl="1"/>
            <a:r>
              <a:rPr lang="sr-Cyrl-RS" smtClean="0"/>
              <a:t>креативан део</a:t>
            </a:r>
          </a:p>
          <a:p>
            <a:pPr lvl="1"/>
            <a:r>
              <a:rPr lang="sr-Cyrl-RS" smtClean="0"/>
              <a:t>пројектни задатак</a:t>
            </a:r>
          </a:p>
        </p:txBody>
      </p:sp>
    </p:spTree>
    <p:extLst>
      <p:ext uri="{BB962C8B-B14F-4D97-AF65-F5344CB8AC3E}">
        <p14:creationId xmlns:p14="http://schemas.microsoft.com/office/powerpoint/2010/main" val="363790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Пројектни задатак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r-Cyrl-RS" smtClean="0"/>
              <a:t>Осмислити тему/идеју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mtClean="0"/>
              <a:t>Написати текст</a:t>
            </a:r>
            <a:endParaRPr lang="sr-Cyrl-RS"/>
          </a:p>
          <a:p>
            <a:pPr marL="514350" indent="-514350">
              <a:buFont typeface="+mj-lt"/>
              <a:buAutoNum type="arabicPeriod"/>
            </a:pPr>
            <a:r>
              <a:rPr lang="sr-Cyrl-RS" smtClean="0"/>
              <a:t>Извести оглед, пример, ...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mtClean="0"/>
              <a:t>Фотографисати / снимити видео</a:t>
            </a:r>
            <a:endParaRPr lang="sr-Cyrl-RS"/>
          </a:p>
          <a:p>
            <a:pPr marL="514350" indent="-514350">
              <a:buFont typeface="+mj-lt"/>
              <a:buAutoNum type="arabicPeriod"/>
            </a:pPr>
            <a:r>
              <a:rPr lang="sr-Cyrl-RS" smtClean="0"/>
              <a:t>Најбољи радови биће реализовани, </a:t>
            </a:r>
            <a:br>
              <a:rPr lang="sr-Cyrl-RS" smtClean="0"/>
            </a:br>
            <a:r>
              <a:rPr lang="sr-Cyrl-RS" smtClean="0"/>
              <a:t>а аутори потписани на шпици</a:t>
            </a:r>
          </a:p>
        </p:txBody>
      </p:sp>
    </p:spTree>
    <p:extLst>
      <p:ext uri="{BB962C8B-B14F-4D97-AF65-F5344CB8AC3E}">
        <p14:creationId xmlns:p14="http://schemas.microsoft.com/office/powerpoint/2010/main" val="411554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Урађене емисије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7574"/>
            <a:ext cx="8784976" cy="3888432"/>
          </a:xfrm>
        </p:spPr>
        <p:txBody>
          <a:bodyPr numCol="3" spcCol="180000">
            <a:normAutofit fontScale="77500" lnSpcReduction="20000"/>
          </a:bodyPr>
          <a:lstStyle/>
          <a:p>
            <a:pPr marL="0" indent="0">
              <a:buNone/>
            </a:pPr>
            <a:r>
              <a:rPr lang="sr-Cyrl-RS" sz="2000" smtClean="0"/>
              <a:t>1 </a:t>
            </a:r>
            <a:r>
              <a:rPr lang="sr-Cyrl-RS" sz="2000" smtClean="0"/>
              <a:t>– </a:t>
            </a:r>
            <a:r>
              <a:rPr lang="sr-Cyrl-RS" sz="2000" smtClean="0"/>
              <a:t>Тамна материја</a:t>
            </a:r>
          </a:p>
          <a:p>
            <a:pPr marL="0" indent="0">
              <a:buNone/>
            </a:pPr>
            <a:r>
              <a:rPr lang="sr-Cyrl-RS" sz="2000" smtClean="0"/>
              <a:t>2 </a:t>
            </a:r>
            <a:r>
              <a:rPr lang="sr-Cyrl-RS" sz="2000" smtClean="0"/>
              <a:t>– </a:t>
            </a:r>
            <a:r>
              <a:rPr lang="sr-Cyrl-RS" sz="2000" smtClean="0"/>
              <a:t>Спектроскопија</a:t>
            </a:r>
          </a:p>
          <a:p>
            <a:pPr marL="0" indent="0">
              <a:buNone/>
            </a:pPr>
            <a:r>
              <a:rPr lang="sr-Cyrl-RS" sz="2000" smtClean="0"/>
              <a:t>3 </a:t>
            </a:r>
            <a:r>
              <a:rPr lang="sr-Cyrl-RS" sz="2000" smtClean="0"/>
              <a:t>– </a:t>
            </a:r>
            <a:r>
              <a:rPr lang="sr-Cyrl-RS" sz="2000" smtClean="0"/>
              <a:t>Планете Сунчевог Система</a:t>
            </a:r>
          </a:p>
          <a:p>
            <a:pPr marL="0" indent="0">
              <a:buNone/>
            </a:pPr>
            <a:r>
              <a:rPr lang="sr-Cyrl-RS" sz="2000" smtClean="0"/>
              <a:t>4 </a:t>
            </a:r>
            <a:r>
              <a:rPr lang="sr-Cyrl-RS" sz="2000" smtClean="0"/>
              <a:t>– </a:t>
            </a:r>
            <a:r>
              <a:rPr lang="sr-Latn-RS" sz="2000" smtClean="0"/>
              <a:t>K</a:t>
            </a:r>
            <a:r>
              <a:rPr lang="sr-Cyrl-RS" sz="2000" smtClean="0"/>
              <a:t>осмички зраци</a:t>
            </a:r>
          </a:p>
          <a:p>
            <a:pPr marL="0" indent="0">
              <a:buNone/>
            </a:pPr>
            <a:r>
              <a:rPr lang="sr-Cyrl-RS" sz="2000" smtClean="0"/>
              <a:t>5 </a:t>
            </a:r>
            <a:r>
              <a:rPr lang="sr-Cyrl-RS" sz="2000" smtClean="0"/>
              <a:t>– </a:t>
            </a:r>
            <a:r>
              <a:rPr lang="sr-Cyrl-RS" sz="2000" smtClean="0"/>
              <a:t>Елементи-од чега је састављен свет</a:t>
            </a:r>
          </a:p>
          <a:p>
            <a:pPr marL="0" indent="0">
              <a:buNone/>
            </a:pPr>
            <a:r>
              <a:rPr lang="sr-Cyrl-RS" sz="2000" smtClean="0"/>
              <a:t>6 </a:t>
            </a:r>
            <a:r>
              <a:rPr lang="sr-Cyrl-RS" sz="2000" smtClean="0"/>
              <a:t>– </a:t>
            </a:r>
            <a:r>
              <a:rPr lang="sr-Cyrl-RS" sz="2000" smtClean="0"/>
              <a:t>Звук</a:t>
            </a:r>
          </a:p>
          <a:p>
            <a:pPr marL="0" indent="0">
              <a:buNone/>
            </a:pPr>
            <a:r>
              <a:rPr lang="sr-Cyrl-RS" sz="2000" smtClean="0"/>
              <a:t>7 </a:t>
            </a:r>
            <a:r>
              <a:rPr lang="sr-Cyrl-RS" sz="2000" smtClean="0"/>
              <a:t>– </a:t>
            </a:r>
            <a:r>
              <a:rPr lang="sr-Cyrl-RS" sz="2000" smtClean="0"/>
              <a:t>Фабрике енергије</a:t>
            </a:r>
          </a:p>
          <a:p>
            <a:pPr marL="0" indent="0">
              <a:buNone/>
            </a:pPr>
            <a:r>
              <a:rPr lang="sr-Cyrl-RS" sz="2000" smtClean="0"/>
              <a:t>8 </a:t>
            </a:r>
            <a:r>
              <a:rPr lang="sr-Cyrl-RS" sz="2000" smtClean="0"/>
              <a:t>– </a:t>
            </a:r>
            <a:r>
              <a:rPr lang="sr-Latn-RS" sz="2000" smtClean="0"/>
              <a:t>K</a:t>
            </a:r>
            <a:r>
              <a:rPr lang="sr-Cyrl-RS" sz="2000" smtClean="0"/>
              <a:t>осмичке кише</a:t>
            </a:r>
          </a:p>
          <a:p>
            <a:pPr marL="0" indent="0">
              <a:buNone/>
            </a:pPr>
            <a:r>
              <a:rPr lang="sr-Cyrl-RS" sz="2000" smtClean="0"/>
              <a:t>9 </a:t>
            </a:r>
            <a:r>
              <a:rPr lang="sr-Cyrl-RS" sz="2000" smtClean="0"/>
              <a:t>– </a:t>
            </a:r>
            <a:r>
              <a:rPr lang="sr-Cyrl-RS" sz="2000" smtClean="0"/>
              <a:t>Хелијум</a:t>
            </a:r>
          </a:p>
          <a:p>
            <a:pPr marL="0" indent="0">
              <a:buNone/>
            </a:pPr>
            <a:r>
              <a:rPr lang="sr-Cyrl-RS" sz="2000" smtClean="0"/>
              <a:t>10 </a:t>
            </a:r>
            <a:r>
              <a:rPr lang="sr-Cyrl-RS" sz="2000" smtClean="0"/>
              <a:t>– </a:t>
            </a:r>
            <a:r>
              <a:rPr lang="sr-Cyrl-RS" sz="2000" smtClean="0"/>
              <a:t>Сателити</a:t>
            </a:r>
          </a:p>
          <a:p>
            <a:pPr marL="0" indent="0">
              <a:buNone/>
            </a:pPr>
            <a:r>
              <a:rPr lang="sr-Cyrl-RS" sz="2000" smtClean="0"/>
              <a:t>11 </a:t>
            </a:r>
            <a:r>
              <a:rPr lang="sr-Cyrl-RS" sz="2000" smtClean="0"/>
              <a:t>– </a:t>
            </a:r>
            <a:r>
              <a:rPr lang="sr-Cyrl-RS" sz="2000" smtClean="0"/>
              <a:t>Температура</a:t>
            </a:r>
          </a:p>
          <a:p>
            <a:pPr marL="0" indent="0">
              <a:buNone/>
            </a:pPr>
            <a:r>
              <a:rPr lang="sr-Cyrl-RS" sz="2000" smtClean="0"/>
              <a:t>12 </a:t>
            </a:r>
            <a:r>
              <a:rPr lang="sr-Cyrl-RS" sz="2000" smtClean="0"/>
              <a:t>– </a:t>
            </a:r>
            <a:r>
              <a:rPr lang="sr-Cyrl-RS" sz="2000" smtClean="0"/>
              <a:t>Мерење времена</a:t>
            </a:r>
            <a:r>
              <a:rPr lang="sr-Latn-RS" sz="2000" smtClean="0"/>
              <a:t>: </a:t>
            </a:r>
            <a:r>
              <a:rPr lang="sr-Cyrl-RS" sz="2000"/>
              <a:t>С</a:t>
            </a:r>
            <a:r>
              <a:rPr lang="sr-Cyrl-RS" sz="2000" smtClean="0"/>
              <a:t>атови</a:t>
            </a:r>
          </a:p>
          <a:p>
            <a:pPr marL="0" indent="0">
              <a:buNone/>
            </a:pPr>
            <a:r>
              <a:rPr lang="sr-Cyrl-RS" sz="2000" smtClean="0"/>
              <a:t>13 </a:t>
            </a:r>
            <a:r>
              <a:rPr lang="sr-Cyrl-RS" sz="2000" smtClean="0"/>
              <a:t>– </a:t>
            </a:r>
            <a:r>
              <a:rPr lang="sr-Cyrl-RS" sz="2000" smtClean="0"/>
              <a:t>Маглине</a:t>
            </a:r>
          </a:p>
          <a:p>
            <a:pPr marL="0" indent="0">
              <a:buNone/>
            </a:pPr>
            <a:r>
              <a:rPr lang="sr-Cyrl-RS" sz="2000" smtClean="0"/>
              <a:t>14 </a:t>
            </a:r>
            <a:r>
              <a:rPr lang="sr-Cyrl-RS" sz="2000" smtClean="0"/>
              <a:t>– </a:t>
            </a:r>
            <a:r>
              <a:rPr lang="sr-Cyrl-RS" sz="2000" smtClean="0"/>
              <a:t>Топлота</a:t>
            </a:r>
          </a:p>
          <a:p>
            <a:pPr marL="0" indent="0">
              <a:buNone/>
            </a:pPr>
            <a:r>
              <a:rPr lang="sr-Cyrl-RS" sz="2000" smtClean="0"/>
              <a:t>15 </a:t>
            </a:r>
            <a:r>
              <a:rPr lang="sr-Cyrl-RS" sz="2000" smtClean="0"/>
              <a:t>– </a:t>
            </a:r>
            <a:r>
              <a:rPr lang="sr-Cyrl-RS" sz="2000" smtClean="0"/>
              <a:t>Електрицитет</a:t>
            </a:r>
          </a:p>
          <a:p>
            <a:pPr marL="0" indent="0">
              <a:buNone/>
            </a:pPr>
            <a:r>
              <a:rPr lang="sr-Cyrl-RS" sz="2000" smtClean="0"/>
              <a:t>16 </a:t>
            </a:r>
            <a:r>
              <a:rPr lang="sr-Cyrl-RS" sz="2000" smtClean="0"/>
              <a:t>– </a:t>
            </a:r>
            <a:r>
              <a:rPr lang="sr-Cyrl-RS" sz="2000" smtClean="0"/>
              <a:t>Енергија</a:t>
            </a:r>
          </a:p>
          <a:p>
            <a:pPr marL="0" indent="0">
              <a:buNone/>
            </a:pPr>
            <a:r>
              <a:rPr lang="sr-Cyrl-RS" sz="2000" smtClean="0"/>
              <a:t>17 </a:t>
            </a:r>
            <a:r>
              <a:rPr lang="sr-Cyrl-RS" sz="2000" smtClean="0"/>
              <a:t>– </a:t>
            </a:r>
            <a:r>
              <a:rPr lang="sr-Cyrl-RS" sz="2000" smtClean="0"/>
              <a:t>Месец</a:t>
            </a:r>
          </a:p>
          <a:p>
            <a:pPr marL="0" indent="0">
              <a:buNone/>
            </a:pPr>
            <a:r>
              <a:rPr lang="sr-Cyrl-RS" sz="2000" smtClean="0"/>
              <a:t>18 </a:t>
            </a:r>
            <a:r>
              <a:rPr lang="sr-Cyrl-RS" sz="2000" smtClean="0"/>
              <a:t>– </a:t>
            </a:r>
            <a:r>
              <a:rPr lang="sr-Cyrl-RS" sz="2000" smtClean="0"/>
              <a:t>Магнет</a:t>
            </a:r>
          </a:p>
          <a:p>
            <a:pPr marL="0" indent="0">
              <a:buNone/>
            </a:pPr>
            <a:r>
              <a:rPr lang="sr-Cyrl-RS" sz="2000" smtClean="0"/>
              <a:t>19 </a:t>
            </a:r>
            <a:r>
              <a:rPr lang="sr-Cyrl-RS" sz="2000" smtClean="0"/>
              <a:t>– </a:t>
            </a:r>
            <a:r>
              <a:rPr lang="sr-Cyrl-RS" sz="2000" smtClean="0"/>
              <a:t>Галаксије</a:t>
            </a:r>
          </a:p>
          <a:p>
            <a:pPr marL="0" indent="0">
              <a:buNone/>
            </a:pPr>
            <a:r>
              <a:rPr lang="sr-Cyrl-RS" sz="2000" smtClean="0"/>
              <a:t>20 </a:t>
            </a:r>
            <a:r>
              <a:rPr lang="sr-Cyrl-RS" sz="2000" smtClean="0"/>
              <a:t>– </a:t>
            </a:r>
            <a:r>
              <a:rPr lang="sr-Cyrl-RS" sz="2000" smtClean="0"/>
              <a:t>Мерење времена: </a:t>
            </a:r>
            <a:r>
              <a:rPr lang="sr-Latn-RS" sz="2000" smtClean="0"/>
              <a:t>K</a:t>
            </a:r>
            <a:r>
              <a:rPr lang="sr-Cyrl-RS" sz="2000" smtClean="0"/>
              <a:t>алендари</a:t>
            </a:r>
          </a:p>
          <a:p>
            <a:pPr marL="0" indent="0">
              <a:buNone/>
            </a:pPr>
            <a:r>
              <a:rPr lang="sr-Cyrl-RS" sz="2000" smtClean="0"/>
              <a:t>21 </a:t>
            </a:r>
            <a:r>
              <a:rPr lang="sr-Cyrl-RS" sz="2000" smtClean="0"/>
              <a:t>– </a:t>
            </a:r>
            <a:r>
              <a:rPr lang="sr-Cyrl-RS" sz="2000" smtClean="0"/>
              <a:t>Агрегатна стања</a:t>
            </a:r>
          </a:p>
          <a:p>
            <a:pPr marL="0" indent="0">
              <a:buNone/>
            </a:pPr>
            <a:r>
              <a:rPr lang="sr-Cyrl-RS" sz="2000" smtClean="0"/>
              <a:t>22 – Метеори</a:t>
            </a:r>
            <a:endParaRPr lang="sr-Latn-RS" sz="2000" smtClean="0"/>
          </a:p>
          <a:p>
            <a:pPr marL="0" indent="0">
              <a:buNone/>
            </a:pPr>
            <a:r>
              <a:rPr lang="sr-Latn-RS" sz="2000" smtClean="0"/>
              <a:t>23 – </a:t>
            </a:r>
            <a:r>
              <a:rPr lang="sr-Cyrl-RS" sz="2000" smtClean="0"/>
              <a:t>Астероиди</a:t>
            </a:r>
          </a:p>
          <a:p>
            <a:pPr marL="0" indent="0">
              <a:buNone/>
            </a:pPr>
            <a:r>
              <a:rPr lang="sr-Cyrl-RS" sz="2000" smtClean="0"/>
              <a:t>24 – Водоник</a:t>
            </a:r>
          </a:p>
          <a:p>
            <a:pPr marL="0" indent="0">
              <a:buNone/>
            </a:pPr>
            <a:r>
              <a:rPr lang="sr-Cyrl-RS" sz="2000" smtClean="0"/>
              <a:t>25 – Дуга</a:t>
            </a:r>
          </a:p>
          <a:p>
            <a:pPr marL="0" indent="0">
              <a:buNone/>
            </a:pPr>
            <a:r>
              <a:rPr lang="sr-Cyrl-RS" sz="2000" smtClean="0"/>
              <a:t>26 – Ласери</a:t>
            </a:r>
          </a:p>
          <a:p>
            <a:pPr marL="0" indent="0">
              <a:buNone/>
            </a:pPr>
            <a:r>
              <a:rPr lang="sr-Cyrl-RS" sz="2000" smtClean="0"/>
              <a:t>27-32 – Планете Сунчевог система</a:t>
            </a:r>
          </a:p>
          <a:p>
            <a:pPr marL="0" indent="0">
              <a:buNone/>
            </a:pPr>
            <a:r>
              <a:rPr lang="sr-Cyrl-RS" sz="2000" smtClean="0"/>
              <a:t>33 – Ватра</a:t>
            </a:r>
          </a:p>
          <a:p>
            <a:pPr marL="0" indent="0">
              <a:buNone/>
            </a:pPr>
            <a:r>
              <a:rPr lang="sr-Cyrl-RS" sz="2000" smtClean="0"/>
              <a:t>34 – Дијамант</a:t>
            </a:r>
          </a:p>
          <a:p>
            <a:pPr marL="0" indent="0">
              <a:buNone/>
            </a:pPr>
            <a:r>
              <a:rPr lang="sr-Cyrl-RS" sz="2000" smtClean="0"/>
              <a:t>35 – Муње</a:t>
            </a:r>
          </a:p>
          <a:p>
            <a:pPr marL="0" indent="0">
              <a:buNone/>
            </a:pPr>
            <a:r>
              <a:rPr lang="sr-Cyrl-RS" sz="2000" smtClean="0"/>
              <a:t>36 – Микроталасна пећница</a:t>
            </a:r>
          </a:p>
          <a:p>
            <a:pPr marL="0" indent="0">
              <a:buNone/>
            </a:pPr>
            <a:r>
              <a:rPr lang="sr-Cyrl-RS" sz="2000" smtClean="0"/>
              <a:t>37 – Дим</a:t>
            </a:r>
          </a:p>
          <a:p>
            <a:pPr marL="0" indent="0">
              <a:buNone/>
            </a:pPr>
            <a:r>
              <a:rPr lang="sr-Cyrl-RS" sz="2000" smtClean="0"/>
              <a:t>38 – Кисеоник</a:t>
            </a:r>
          </a:p>
          <a:p>
            <a:pPr marL="0" indent="0">
              <a:buNone/>
            </a:pPr>
            <a:r>
              <a:rPr lang="sr-Cyrl-RS" sz="2000" smtClean="0"/>
              <a:t>39 – Озон</a:t>
            </a:r>
          </a:p>
          <a:p>
            <a:pPr marL="0" indent="0">
              <a:buNone/>
            </a:pPr>
            <a:r>
              <a:rPr lang="sr-Cyrl-RS" sz="2000" smtClean="0"/>
              <a:t>40 – Комете</a:t>
            </a:r>
          </a:p>
          <a:p>
            <a:pPr marL="0" indent="0">
              <a:buNone/>
            </a:pPr>
            <a:r>
              <a:rPr lang="sr-Cyrl-RS" sz="2000" smtClean="0"/>
              <a:t>41 – Соларни панели</a:t>
            </a:r>
          </a:p>
          <a:p>
            <a:pPr marL="0" indent="0">
              <a:buNone/>
            </a:pPr>
            <a:r>
              <a:rPr lang="sr-Cyrl-RS" sz="2000" smtClean="0"/>
              <a:t>42 – Како лети </a:t>
            </a:r>
            <a:r>
              <a:rPr lang="sr-Cyrl-RS" sz="2000" smtClean="0"/>
              <a:t>авион</a:t>
            </a:r>
            <a:endParaRPr lang="sr-Latn-RS" sz="2000" smtClean="0"/>
          </a:p>
          <a:p>
            <a:pPr marL="0" indent="0">
              <a:buNone/>
            </a:pPr>
            <a:r>
              <a:rPr lang="sr-Latn-RS" sz="2000" smtClean="0"/>
              <a:t>43 – </a:t>
            </a:r>
            <a:r>
              <a:rPr lang="sr-Cyrl-RS" sz="2000" smtClean="0"/>
              <a:t>Најмасивније звезде</a:t>
            </a:r>
            <a:endParaRPr lang="sr-Cyrl-RS" sz="2000"/>
          </a:p>
          <a:p>
            <a:pPr marL="0" indent="0">
              <a:buNone/>
            </a:pPr>
            <a:r>
              <a:rPr lang="sr-Cyrl-RS" sz="2000" smtClean="0"/>
              <a:t>44 – Свемирски отпад</a:t>
            </a:r>
          </a:p>
          <a:p>
            <a:pPr marL="0" indent="0">
              <a:buNone/>
            </a:pPr>
            <a:r>
              <a:rPr lang="sr-Cyrl-RS" sz="2000" smtClean="0"/>
              <a:t>45 – Телескопи</a:t>
            </a:r>
          </a:p>
          <a:p>
            <a:pPr marL="0" indent="0">
              <a:buNone/>
            </a:pPr>
            <a:r>
              <a:rPr lang="sr-Cyrl-RS" sz="2000" smtClean="0"/>
              <a:t>46 – Нуклеарна енергија - Фисија</a:t>
            </a:r>
          </a:p>
        </p:txBody>
      </p:sp>
    </p:spTree>
    <p:extLst>
      <p:ext uri="{BB962C8B-B14F-4D97-AF65-F5344CB8AC3E}">
        <p14:creationId xmlns:p14="http://schemas.microsoft.com/office/powerpoint/2010/main" val="18171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Необрађене области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 numCol="1">
            <a:normAutofit/>
          </a:bodyPr>
          <a:lstStyle/>
          <a:p>
            <a:r>
              <a:rPr lang="sr-Cyrl-RS" smtClean="0"/>
              <a:t>Физика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r-Cyrl-RS" smtClean="0"/>
              <a:t>Астрономија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/>
              <a:t>Брзина</a:t>
            </a:r>
          </a:p>
          <a:p>
            <a:r>
              <a:rPr lang="sr-Cyrl-RS"/>
              <a:t>Силе</a:t>
            </a:r>
          </a:p>
          <a:p>
            <a:r>
              <a:rPr lang="sr-Cyrl-RS"/>
              <a:t>Њутнови закони</a:t>
            </a:r>
          </a:p>
          <a:p>
            <a:r>
              <a:rPr lang="sr-Cyrl-RS"/>
              <a:t>Закони одржања</a:t>
            </a:r>
          </a:p>
          <a:p>
            <a:r>
              <a:rPr lang="sr-Cyrl-RS"/>
              <a:t>Осцилације / таласи</a:t>
            </a:r>
          </a:p>
          <a:p>
            <a:r>
              <a:rPr lang="sr-Cyrl-RS"/>
              <a:t>Трење</a:t>
            </a:r>
          </a:p>
          <a:p>
            <a:r>
              <a:rPr lang="sr-Cyrl-RS"/>
              <a:t>Струја</a:t>
            </a:r>
          </a:p>
          <a:p>
            <a:r>
              <a:rPr lang="sr-Cyrl-RS"/>
              <a:t>Оптика</a:t>
            </a:r>
          </a:p>
          <a:p>
            <a:r>
              <a:rPr lang="sr-Cyrl-RS" smtClean="0"/>
              <a:t>Хидростатика/хидродинамика</a:t>
            </a:r>
            <a:endParaRPr lang="sr-Cyrl-RS"/>
          </a:p>
          <a:p>
            <a:r>
              <a:rPr lang="sr-Cyrl-RS"/>
              <a:t>Атомска физика</a:t>
            </a:r>
          </a:p>
          <a:p>
            <a:r>
              <a:rPr lang="sr-Cyrl-RS" smtClean="0"/>
              <a:t>Релативност</a:t>
            </a:r>
            <a:endParaRPr lang="sr-Cyrl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sr-Cyrl-RS" sz="1700" smtClean="0"/>
              <a:t>Астронаутика</a:t>
            </a:r>
          </a:p>
          <a:p>
            <a:r>
              <a:rPr lang="sr-Cyrl-RS" sz="1700" smtClean="0"/>
              <a:t>Мисије</a:t>
            </a:r>
          </a:p>
          <a:p>
            <a:r>
              <a:rPr lang="sr-Cyrl-RS" sz="1700" smtClean="0"/>
              <a:t>Космологија</a:t>
            </a:r>
          </a:p>
          <a:p>
            <a:r>
              <a:rPr lang="sr-Cyrl-RS" sz="1700" smtClean="0"/>
              <a:t>Тамна енергија</a:t>
            </a:r>
            <a:endParaRPr lang="sr-Cyrl-RS" sz="1700"/>
          </a:p>
          <a:p>
            <a:r>
              <a:rPr lang="sr-Cyrl-RS" sz="1700" smtClean="0"/>
              <a:t>Астробиологија / Ванземаљски живот</a:t>
            </a:r>
          </a:p>
          <a:p>
            <a:endParaRPr lang="sr-Cyrl-RS" sz="1700"/>
          </a:p>
          <a:p>
            <a:endParaRPr lang="sr-Cyrl-RS" sz="1700" smtClean="0"/>
          </a:p>
          <a:p>
            <a:r>
              <a:rPr lang="sr-Cyrl-RS" sz="1700"/>
              <a:t>...</a:t>
            </a:r>
            <a:r>
              <a:rPr lang="sr-Latn-RS" sz="1700"/>
              <a:t> </a:t>
            </a:r>
            <a:r>
              <a:rPr lang="sr-Latn-RS" sz="1700" smtClean="0"/>
              <a:t>(</a:t>
            </a:r>
            <a:r>
              <a:rPr lang="sr-Cyrl-RS" sz="1700" smtClean="0"/>
              <a:t>и друго по избору)</a:t>
            </a:r>
            <a:endParaRPr lang="sr-Cyrl-RS" sz="1700"/>
          </a:p>
        </p:txBody>
      </p:sp>
    </p:spTree>
    <p:extLst>
      <p:ext uri="{BB962C8B-B14F-4D97-AF65-F5344CB8AC3E}">
        <p14:creationId xmlns:p14="http://schemas.microsoft.com/office/powerpoint/2010/main" val="5555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mtClean="0"/>
              <a:t>Текст (1 до 1.5 страница)</a:t>
            </a:r>
          </a:p>
          <a:p>
            <a:r>
              <a:rPr lang="sr-Cyrl-RS" smtClean="0"/>
              <a:t>Слике / Видео (</a:t>
            </a:r>
            <a:r>
              <a:rPr lang="sr-Latn-RS" smtClean="0"/>
              <a:t>hi-res, &lt; 15 s)</a:t>
            </a:r>
            <a:endParaRPr lang="sr-Cyrl-RS" smtClean="0"/>
          </a:p>
          <a:p>
            <a:endParaRPr lang="sr-Cyrl-RS"/>
          </a:p>
          <a:p>
            <a:pPr>
              <a:buFont typeface="Wingdings"/>
              <a:buChar char="*"/>
            </a:pPr>
            <a:r>
              <a:rPr lang="sr-Latn-RS" smtClean="0"/>
              <a:t> jaleksic@aob.rs</a:t>
            </a:r>
            <a:endParaRPr lang="sr-Latn-RS"/>
          </a:p>
          <a:p>
            <a:pPr>
              <a:buFont typeface="Wingdings"/>
              <a:buChar char="*"/>
            </a:pPr>
            <a:endParaRPr lang="sr-Latn-RS" smtClean="0"/>
          </a:p>
          <a:p>
            <a:pPr marL="0" indent="0">
              <a:buNone/>
            </a:pPr>
            <a:r>
              <a:rPr lang="sr-Latn-RS" smtClean="0"/>
              <a:t>      TV Brainz</a:t>
            </a:r>
            <a:endParaRPr lang="sr-Cyrl-RS" smtClean="0"/>
          </a:p>
          <a:p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2" t="18648" r="18901" b="17176"/>
          <a:stretch/>
        </p:blipFill>
        <p:spPr>
          <a:xfrm>
            <a:off x="457200" y="3291830"/>
            <a:ext cx="504056" cy="54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6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 (modified)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Savremeni astronomski medijski sadrzaji u Srbiji</Template>
  <TotalTime>1658</TotalTime>
  <Words>310</Words>
  <Application>Microsoft Office PowerPoint</Application>
  <PresentationFormat>On-screen Show (16:9)</PresentationFormat>
  <Paragraphs>93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Wingdings 2</vt:lpstr>
      <vt:lpstr>Deluxe (modified)</vt:lpstr>
      <vt:lpstr>PowerPoint Presentation</vt:lpstr>
      <vt:lpstr>5 минута за науку</vt:lpstr>
      <vt:lpstr>PowerPoint Presentation</vt:lpstr>
      <vt:lpstr>Предлог активности у школи</vt:lpstr>
      <vt:lpstr>Пројектни задатак</vt:lpstr>
      <vt:lpstr>Урађене емисије</vt:lpstr>
      <vt:lpstr>Необрађене области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</dc:creator>
  <cp:lastModifiedBy>Aleksa</cp:lastModifiedBy>
  <cp:revision>35</cp:revision>
  <dcterms:created xsi:type="dcterms:W3CDTF">2020-02-18T12:13:31Z</dcterms:created>
  <dcterms:modified xsi:type="dcterms:W3CDTF">2021-06-05T10:53:16Z</dcterms:modified>
</cp:coreProperties>
</file>