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98" r:id="rId3"/>
    <p:sldId id="297" r:id="rId4"/>
    <p:sldId id="290" r:id="rId5"/>
    <p:sldId id="301" r:id="rId6"/>
    <p:sldId id="302" r:id="rId7"/>
    <p:sldId id="285" r:id="rId8"/>
    <p:sldId id="292" r:id="rId9"/>
    <p:sldId id="291" r:id="rId10"/>
    <p:sldId id="304" r:id="rId11"/>
    <p:sldId id="315" r:id="rId12"/>
    <p:sldId id="306" r:id="rId13"/>
    <p:sldId id="273" r:id="rId14"/>
    <p:sldId id="276" r:id="rId15"/>
    <p:sldId id="307" r:id="rId16"/>
    <p:sldId id="317" r:id="rId17"/>
    <p:sldId id="310" r:id="rId18"/>
    <p:sldId id="313" r:id="rId19"/>
    <p:sldId id="296"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B505-3AC2-463C-A3C1-93CAD677C9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63AEA5-757D-4D5F-A57C-77A31508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FFE08E-0EA4-44F0-AECD-C1CA99EA8E98}"/>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D7658501-772F-48AA-9AFA-1A72EC27F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225CF-0AF3-4D67-9369-030FA3877C0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68662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5EF5-0705-438A-8C70-2771012DC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8F0AB-38AE-4992-BDBF-09CEC6744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3E4C-1E7E-415E-8472-78AD6BB1F3B8}"/>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3FDA4AE0-B5B9-4A21-90B4-7F510BAC2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AABFE-8450-4CE4-8BB7-B49BB67A544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74235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588C0-865C-4200-BAD6-A975B703C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7CC0A-648F-4D14-84B5-C3055C9F0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CA07F-43E1-44BB-BE21-6596DADE66CA}"/>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1A176D17-EA87-42E8-B13F-838A1F74D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96B8-8490-48D2-B4F7-0B073DA7D72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69198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6115-0611-4A5D-B62D-020EE091C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68F8D-6CBA-4A4D-9441-B40AF2D9C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4A67-5637-4ACD-83C4-2DD29BC0CD02}"/>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9312FF77-54D7-4A96-9E70-0F0B1BEA0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DF002-DE92-4034-B07C-0BA19490B30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60524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DE37-0974-4D55-9208-F7D8252C5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291F5A-DF3C-47EC-A2AB-BE4D34F6A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EFF2B2-4DDE-4EF3-8B1D-48757F768958}"/>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865CB593-395F-4CC4-BCF1-0A73A93C4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0A95A-30EB-41B8-810C-C0C425C0A92F}"/>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259725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A35-E565-4E21-8086-7FFE92AF0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89E32-B3EF-4131-89C8-47BFE47E9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707F4-EE24-4281-B9D9-E5D3A517F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0B9B8-AA53-43CD-B670-D72A6E009F7A}"/>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6" name="Footer Placeholder 5">
            <a:extLst>
              <a:ext uri="{FF2B5EF4-FFF2-40B4-BE49-F238E27FC236}">
                <a16:creationId xmlns:a16="http://schemas.microsoft.com/office/drawing/2014/main" id="{460B1FE1-FF8E-45FD-9705-C96F7E768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25D8D-5983-444A-8711-FD93C4EF949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1922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B24B-2AB7-4AC5-B03C-B983F67A1D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BAE3B-F30A-431D-A3B5-98EE97DE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F5317-D173-4B19-B047-36A8EB202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167B-D6A3-4352-89E2-EC0A70FAF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E8204-8EB4-4F0D-8616-6D23E4CDA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65F3E-694C-4EF0-ADA6-F0CDF03FED8E}"/>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8" name="Footer Placeholder 7">
            <a:extLst>
              <a:ext uri="{FF2B5EF4-FFF2-40B4-BE49-F238E27FC236}">
                <a16:creationId xmlns:a16="http://schemas.microsoft.com/office/drawing/2014/main" id="{0D2B30FC-92E2-4C12-856E-205716D2AF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ED1108-2D2A-45AD-8C8C-7A7BF566712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27095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7B2-74DF-44AC-9D01-4FBE9A658D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57161-8A4F-405F-A8DB-5260C3A257F6}"/>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4" name="Footer Placeholder 3">
            <a:extLst>
              <a:ext uri="{FF2B5EF4-FFF2-40B4-BE49-F238E27FC236}">
                <a16:creationId xmlns:a16="http://schemas.microsoft.com/office/drawing/2014/main" id="{F684ED89-EB56-49A2-BBAD-1A5F1EA1DD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2CA8C3-1CAE-4A00-A40A-0FAABBCAEFDB}"/>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42519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8F461-906C-43EB-8F7C-2D96CC3AF9B2}"/>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3" name="Footer Placeholder 2">
            <a:extLst>
              <a:ext uri="{FF2B5EF4-FFF2-40B4-BE49-F238E27FC236}">
                <a16:creationId xmlns:a16="http://schemas.microsoft.com/office/drawing/2014/main" id="{BFFF3FA3-52CA-4CA0-A0AF-AD4AE7BDB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64422E-4CDE-4033-B0DD-11294A2F6504}"/>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56708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D009-25E0-4E97-8CCA-459E154CC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A7C549-96CE-42C6-9F03-2BA81711A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7ADBF9-64D3-4B4D-AE6B-E2AB835C0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4506C-6D17-4919-8FE7-B514E1F1987D}"/>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6" name="Footer Placeholder 5">
            <a:extLst>
              <a:ext uri="{FF2B5EF4-FFF2-40B4-BE49-F238E27FC236}">
                <a16:creationId xmlns:a16="http://schemas.microsoft.com/office/drawing/2014/main" id="{52DA23D3-AEB8-4DAD-872E-01C9610E5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320F5-C569-4D42-838B-0E0D54096519}"/>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43248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CE96-A26E-4A7E-AEF4-CDEB9F204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90F89-9D83-417C-92E4-417F57416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7BB54E-5930-4BB8-A5B6-534828FB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72DD9-58BC-462C-B63D-71D47BB592A0}"/>
              </a:ext>
            </a:extLst>
          </p:cNvPr>
          <p:cNvSpPr>
            <a:spLocks noGrp="1"/>
          </p:cNvSpPr>
          <p:nvPr>
            <p:ph type="dt" sz="half" idx="10"/>
          </p:nvPr>
        </p:nvSpPr>
        <p:spPr/>
        <p:txBody>
          <a:bodyPr/>
          <a:lstStyle/>
          <a:p>
            <a:fld id="{9C6F1DD9-6278-467E-8A51-4F783D01AA09}" type="datetimeFigureOut">
              <a:rPr lang="en-US" smtClean="0"/>
              <a:t>21-Apr-21</a:t>
            </a:fld>
            <a:endParaRPr lang="en-US"/>
          </a:p>
        </p:txBody>
      </p:sp>
      <p:sp>
        <p:nvSpPr>
          <p:cNvPr id="6" name="Footer Placeholder 5">
            <a:extLst>
              <a:ext uri="{FF2B5EF4-FFF2-40B4-BE49-F238E27FC236}">
                <a16:creationId xmlns:a16="http://schemas.microsoft.com/office/drawing/2014/main" id="{611CE9A6-A625-44A1-8864-48D987F06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75CCA-B91C-4A85-B094-CB59BF4FBF5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57405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6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B6239-80F4-4BF3-99C7-E9C8612AC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3FFD6-C93A-4479-81B2-FCB466FAE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0A494-492A-4CE9-8EAF-2B6CE8E74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F1DD9-6278-467E-8A51-4F783D01AA09}" type="datetimeFigureOut">
              <a:rPr lang="en-US" smtClean="0"/>
              <a:t>21-Apr-21</a:t>
            </a:fld>
            <a:endParaRPr lang="en-US"/>
          </a:p>
        </p:txBody>
      </p:sp>
      <p:sp>
        <p:nvSpPr>
          <p:cNvPr id="5" name="Footer Placeholder 4">
            <a:extLst>
              <a:ext uri="{FF2B5EF4-FFF2-40B4-BE49-F238E27FC236}">
                <a16:creationId xmlns:a16="http://schemas.microsoft.com/office/drawing/2014/main" id="{E17AE832-5687-4076-BA2E-F0F9F08B1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76D93-D373-4F84-B171-D0DF61BC8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C0469-CCE4-4EFA-9FD7-43C3563AD17E}" type="slidenum">
              <a:rPr lang="en-US" smtClean="0"/>
              <a:t>‹#›</a:t>
            </a:fld>
            <a:endParaRPr lang="en-US"/>
          </a:p>
        </p:txBody>
      </p:sp>
    </p:spTree>
    <p:extLst>
      <p:ext uri="{BB962C8B-B14F-4D97-AF65-F5344CB8AC3E}">
        <p14:creationId xmlns:p14="http://schemas.microsoft.com/office/powerpoint/2010/main" val="65588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iopscience.iop.org/article/10.1088/0031-9120/50/1/32/pdf"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esrl.noaa.gov/gmd/grad/solcalc/"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https://people.physics.tamu.edu/krisciunas/ra_dec_sun_2018.html"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bareford94/albums/72157713028176637" TargetMode="External"/><Relationship Id="rId2" Type="http://schemas.openxmlformats.org/officeDocument/2006/relationships/hyperlink" Target="https://www.researchgate.net/publication/233417053_"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hyperlink" Target="https://eratosthenes.ea.gr/" TargetMode="Externa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86E0F-D502-4144-8733-79A7BBB3D97E}"/>
              </a:ext>
            </a:extLst>
          </p:cNvPr>
          <p:cNvSpPr txBox="1"/>
          <p:nvPr/>
        </p:nvSpPr>
        <p:spPr>
          <a:xfrm>
            <a:off x="1122680" y="341069"/>
            <a:ext cx="9418320" cy="1569660"/>
          </a:xfrm>
          <a:prstGeom prst="rect">
            <a:avLst/>
          </a:prstGeom>
          <a:noFill/>
        </p:spPr>
        <p:txBody>
          <a:bodyPr wrap="square" rtlCol="0">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ПАРАЛЕЛНИ</a:t>
            </a:r>
            <a:r>
              <a:rPr lang="en-US" sz="2400" b="1" dirty="0">
                <a:solidFill>
                  <a:srgbClr val="C00000"/>
                </a:solidFill>
                <a:latin typeface="Times New Roman" panose="02020603050405020304" pitchFamily="18" charset="0"/>
                <a:cs typeface="Times New Roman" panose="02020603050405020304" pitchFamily="18" charset="0"/>
              </a:rPr>
              <a:t>  </a:t>
            </a:r>
            <a:r>
              <a:rPr lang="ru-RU" sz="2400" b="1" dirty="0">
                <a:solidFill>
                  <a:srgbClr val="C00000"/>
                </a:solidFill>
                <a:latin typeface="Times New Roman" panose="02020603050405020304" pitchFamily="18" charset="0"/>
                <a:cs typeface="Times New Roman" panose="02020603050405020304" pitchFamily="18" charset="0"/>
              </a:rPr>
              <a:t>ГЛОБУ</a:t>
            </a:r>
            <a:r>
              <a:rPr lang="sr-Cyrl-RS" sz="2400" b="1" dirty="0">
                <a:solidFill>
                  <a:srgbClr val="C00000"/>
                </a:solidFill>
                <a:latin typeface="Times New Roman" panose="02020603050405020304" pitchFamily="18" charset="0"/>
                <a:cs typeface="Times New Roman" panose="02020603050405020304" pitchFamily="18" charset="0"/>
              </a:rPr>
              <a:t>С </a:t>
            </a:r>
          </a:p>
          <a:p>
            <a:pPr algn="ctr"/>
            <a:r>
              <a:rPr lang="ru-RU" sz="2400" b="1" dirty="0">
                <a:solidFill>
                  <a:srgbClr val="C00000"/>
                </a:solidFill>
                <a:latin typeface="Times New Roman" panose="02020603050405020304" pitchFamily="18" charset="0"/>
                <a:cs typeface="Times New Roman" panose="02020603050405020304" pitchFamily="18" charset="0"/>
              </a:rPr>
              <a:t>У РУКАМА ЕРАТОСТЕНА, МИЛАНКОВИЋА, ЏЕФЕРСОНА, ЕДУКАТОРА И</a:t>
            </a:r>
            <a:r>
              <a:rPr lang="en-US" sz="2400" b="1" dirty="0">
                <a:solidFill>
                  <a:srgbClr val="C00000"/>
                </a:solidFill>
                <a:latin typeface="Times New Roman" panose="02020603050405020304" pitchFamily="18" charset="0"/>
                <a:cs typeface="Times New Roman" panose="02020603050405020304" pitchFamily="18" charset="0"/>
              </a:rPr>
              <a:t>  </a:t>
            </a:r>
            <a:r>
              <a:rPr lang="ru-RU" sz="2400" b="1" dirty="0">
                <a:solidFill>
                  <a:srgbClr val="C00000"/>
                </a:solidFill>
                <a:latin typeface="Times New Roman" panose="02020603050405020304" pitchFamily="18" charset="0"/>
                <a:cs typeface="Times New Roman" panose="02020603050405020304" pitchFamily="18" charset="0"/>
              </a:rPr>
              <a:t>СТУДЕНАТ</a:t>
            </a:r>
            <a:r>
              <a:rPr lang="en-US" sz="2400" b="1" dirty="0">
                <a:solidFill>
                  <a:srgbClr val="C00000"/>
                </a:solidFill>
                <a:latin typeface="Times New Roman" panose="02020603050405020304" pitchFamily="18" charset="0"/>
                <a:cs typeface="Times New Roman" panose="02020603050405020304" pitchFamily="18" charset="0"/>
              </a:rPr>
              <a:t>A</a:t>
            </a:r>
          </a:p>
          <a:p>
            <a:r>
              <a:rPr lang="en-US" sz="2400" b="1" dirty="0"/>
              <a:t>    </a:t>
            </a:r>
            <a:r>
              <a:rPr lang="ru-RU" sz="2400" b="1" i="1" dirty="0">
                <a:solidFill>
                  <a:srgbClr val="00B050"/>
                </a:solidFill>
              </a:rPr>
              <a:t>Мирјана Божић, </a:t>
            </a:r>
            <a:r>
              <a:rPr lang="ru-RU" sz="2400" b="1" i="1" dirty="0">
                <a:solidFill>
                  <a:srgbClr val="0070C0"/>
                </a:solidFill>
              </a:rPr>
              <a:t>Татјана Марковић Топаловић</a:t>
            </a:r>
            <a:r>
              <a:rPr lang="ru-RU" sz="2400" b="1" i="1" dirty="0">
                <a:solidFill>
                  <a:srgbClr val="00B050"/>
                </a:solidFill>
              </a:rPr>
              <a:t>, Биљана Стојичић</a:t>
            </a:r>
            <a:endParaRPr lang="en-US" sz="2400" b="1" i="1" dirty="0">
              <a:solidFill>
                <a:srgbClr val="00B050"/>
              </a:solidFill>
            </a:endParaRPr>
          </a:p>
        </p:txBody>
      </p:sp>
      <p:sp>
        <p:nvSpPr>
          <p:cNvPr id="4" name="TextBox 3">
            <a:extLst>
              <a:ext uri="{FF2B5EF4-FFF2-40B4-BE49-F238E27FC236}">
                <a16:creationId xmlns:a16="http://schemas.microsoft.com/office/drawing/2014/main" id="{6B5569EA-4415-4284-BB8D-9A50BF628281}"/>
              </a:ext>
            </a:extLst>
          </p:cNvPr>
          <p:cNvSpPr txBox="1"/>
          <p:nvPr/>
        </p:nvSpPr>
        <p:spPr>
          <a:xfrm>
            <a:off x="330529" y="6396251"/>
            <a:ext cx="6939280" cy="369332"/>
          </a:xfrm>
          <a:prstGeom prst="rect">
            <a:avLst/>
          </a:prstGeom>
          <a:noFill/>
        </p:spPr>
        <p:txBody>
          <a:bodyPr wrap="square">
            <a:spAutoFit/>
          </a:bodyPr>
          <a:lstStyle/>
          <a:p>
            <a:r>
              <a:rPr lang="ru-RU" b="1" dirty="0">
                <a:solidFill>
                  <a:srgbClr val="00B050"/>
                </a:solidFill>
              </a:rPr>
              <a:t>РАЗВОЈ АСТРОНОМИЈЕ КОД СРБА XI</a:t>
            </a:r>
            <a:r>
              <a:rPr lang="en-US" b="1" dirty="0">
                <a:solidFill>
                  <a:srgbClr val="00B050"/>
                </a:solidFill>
              </a:rPr>
              <a:t>, </a:t>
            </a:r>
            <a:r>
              <a:rPr lang="ru-RU" b="1" dirty="0">
                <a:solidFill>
                  <a:srgbClr val="00B050"/>
                </a:solidFill>
              </a:rPr>
              <a:t>Београд, 18 – 22. април 2021. </a:t>
            </a:r>
            <a:endParaRPr lang="en-US" b="1" dirty="0">
              <a:solidFill>
                <a:srgbClr val="00B050"/>
              </a:solidFill>
            </a:endParaRPr>
          </a:p>
        </p:txBody>
      </p:sp>
      <p:pic>
        <p:nvPicPr>
          <p:cNvPr id="6" name="Picture 5" descr="A picture containing text, arthropod&#10;&#10;Description automatically generated">
            <a:extLst>
              <a:ext uri="{FF2B5EF4-FFF2-40B4-BE49-F238E27FC236}">
                <a16:creationId xmlns:a16="http://schemas.microsoft.com/office/drawing/2014/main" id="{A419FBEA-57D5-45CC-8D1C-0D7A5251E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8" y="2618145"/>
            <a:ext cx="3825571" cy="2792123"/>
          </a:xfrm>
          <a:prstGeom prst="rect">
            <a:avLst/>
          </a:prstGeom>
        </p:spPr>
      </p:pic>
      <p:pic>
        <p:nvPicPr>
          <p:cNvPr id="8" name="Picture 7" descr="A group of people sitting at a table with a balloon&#10;&#10;Description automatically generated with low confidence">
            <a:extLst>
              <a:ext uri="{FF2B5EF4-FFF2-40B4-BE49-F238E27FC236}">
                <a16:creationId xmlns:a16="http://schemas.microsoft.com/office/drawing/2014/main" id="{455F10B3-EEB4-4FA4-B327-0717A24D2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45" y="2629067"/>
            <a:ext cx="3108960" cy="2785484"/>
          </a:xfrm>
          <a:prstGeom prst="rect">
            <a:avLst/>
          </a:prstGeom>
        </p:spPr>
      </p:pic>
      <p:sp>
        <p:nvSpPr>
          <p:cNvPr id="13" name="TextBox 12">
            <a:extLst>
              <a:ext uri="{FF2B5EF4-FFF2-40B4-BE49-F238E27FC236}">
                <a16:creationId xmlns:a16="http://schemas.microsoft.com/office/drawing/2014/main" id="{4F3DD88C-543F-46E4-BB45-5B977B891FC5}"/>
              </a:ext>
            </a:extLst>
          </p:cNvPr>
          <p:cNvSpPr txBox="1"/>
          <p:nvPr/>
        </p:nvSpPr>
        <p:spPr>
          <a:xfrm>
            <a:off x="4589145" y="5548349"/>
            <a:ext cx="3576320" cy="369332"/>
          </a:xfrm>
          <a:prstGeom prst="rect">
            <a:avLst/>
          </a:prstGeom>
          <a:noFill/>
        </p:spPr>
        <p:txBody>
          <a:bodyPr wrap="square" rtlCol="0">
            <a:spAutoFit/>
          </a:bodyPr>
          <a:lstStyle/>
          <a:p>
            <a:pPr eaLnBrk="1" hangingPunct="1"/>
            <a:r>
              <a:rPr lang="es-ES" altLang="en-US" sz="1800" b="1" i="1" dirty="0" err="1">
                <a:solidFill>
                  <a:srgbClr val="0070C0"/>
                </a:solidFill>
              </a:rPr>
              <a:t>Physics</a:t>
            </a:r>
            <a:r>
              <a:rPr lang="es-ES" altLang="en-US" sz="1800" b="1" i="1" dirty="0">
                <a:solidFill>
                  <a:srgbClr val="0070C0"/>
                </a:solidFill>
              </a:rPr>
              <a:t> </a:t>
            </a:r>
            <a:r>
              <a:rPr lang="es-ES" altLang="en-US" sz="1800" b="1" i="1" dirty="0" err="1">
                <a:solidFill>
                  <a:srgbClr val="0070C0"/>
                </a:solidFill>
              </a:rPr>
              <a:t>Education</a:t>
            </a:r>
            <a:r>
              <a:rPr lang="es-ES" altLang="en-US" sz="1800" b="1" dirty="0">
                <a:solidFill>
                  <a:srgbClr val="0070C0"/>
                </a:solidFill>
              </a:rPr>
              <a:t>,  46 (2011) 365</a:t>
            </a:r>
            <a:r>
              <a:rPr lang="sr-Cyrl-CS" altLang="en-US" sz="1800" b="1" dirty="0">
                <a:solidFill>
                  <a:srgbClr val="0070C0"/>
                </a:solidFill>
              </a:rPr>
              <a:t>.</a:t>
            </a:r>
            <a:endParaRPr lang="en-US" dirty="0"/>
          </a:p>
        </p:txBody>
      </p:sp>
      <p:sp>
        <p:nvSpPr>
          <p:cNvPr id="14" name="TextBox 13">
            <a:extLst>
              <a:ext uri="{FF2B5EF4-FFF2-40B4-BE49-F238E27FC236}">
                <a16:creationId xmlns:a16="http://schemas.microsoft.com/office/drawing/2014/main" id="{AD2DB51F-D366-459A-8105-CEB22BE062D9}"/>
              </a:ext>
            </a:extLst>
          </p:cNvPr>
          <p:cNvSpPr txBox="1"/>
          <p:nvPr/>
        </p:nvSpPr>
        <p:spPr>
          <a:xfrm>
            <a:off x="330529" y="5594516"/>
            <a:ext cx="3576320" cy="646331"/>
          </a:xfrm>
          <a:prstGeom prst="rect">
            <a:avLst/>
          </a:prstGeom>
          <a:noFill/>
        </p:spPr>
        <p:txBody>
          <a:bodyPr wrap="square" rtlCol="0">
            <a:spAutoFit/>
          </a:bodyPr>
          <a:lstStyle/>
          <a:p>
            <a:r>
              <a:rPr lang="en-US" b="1" dirty="0">
                <a:solidFill>
                  <a:srgbClr val="0070C0"/>
                </a:solidFill>
              </a:rPr>
              <a:t>The Physics Teacher,  43 (2005) 608</a:t>
            </a:r>
          </a:p>
          <a:p>
            <a:r>
              <a:rPr lang="en-US" b="1" dirty="0" err="1">
                <a:solidFill>
                  <a:srgbClr val="0070C0"/>
                </a:solidFill>
              </a:rPr>
              <a:t>Kompjuterksa</a:t>
            </a:r>
            <a:r>
              <a:rPr lang="en-US" b="1" dirty="0">
                <a:solidFill>
                  <a:srgbClr val="0070C0"/>
                </a:solidFill>
              </a:rPr>
              <a:t> </a:t>
            </a:r>
            <a:r>
              <a:rPr lang="en-US" b="1" dirty="0" err="1">
                <a:solidFill>
                  <a:srgbClr val="0070C0"/>
                </a:solidFill>
              </a:rPr>
              <a:t>simulacija</a:t>
            </a:r>
            <a:r>
              <a:rPr lang="en-US" b="1" dirty="0">
                <a:solidFill>
                  <a:srgbClr val="0070C0"/>
                </a:solidFill>
              </a:rPr>
              <a:t> </a:t>
            </a:r>
          </a:p>
        </p:txBody>
      </p:sp>
      <p:sp>
        <p:nvSpPr>
          <p:cNvPr id="15" name="TextBox 14">
            <a:extLst>
              <a:ext uri="{FF2B5EF4-FFF2-40B4-BE49-F238E27FC236}">
                <a16:creationId xmlns:a16="http://schemas.microsoft.com/office/drawing/2014/main" id="{CFEBA520-78AE-4EA5-BD64-F005D42996E8}"/>
              </a:ext>
            </a:extLst>
          </p:cNvPr>
          <p:cNvSpPr txBox="1"/>
          <p:nvPr/>
        </p:nvSpPr>
        <p:spPr>
          <a:xfrm>
            <a:off x="863600" y="2079771"/>
            <a:ext cx="10774680" cy="369332"/>
          </a:xfrm>
          <a:prstGeom prst="rect">
            <a:avLst/>
          </a:prstGeom>
          <a:noFill/>
        </p:spPr>
        <p:txBody>
          <a:bodyPr wrap="square" rtlCol="0">
            <a:spAutoFit/>
          </a:bodyPr>
          <a:lstStyle/>
          <a:p>
            <a:r>
              <a:rPr lang="sr-Cyrl-RS" b="1" dirty="0">
                <a:solidFill>
                  <a:srgbClr val="00B050"/>
                </a:solidFill>
              </a:rPr>
              <a:t>Институт за физику, Универзитет у Београду</a:t>
            </a:r>
            <a:r>
              <a:rPr lang="en-US" b="1" dirty="0">
                <a:solidFill>
                  <a:srgbClr val="00B050"/>
                </a:solidFill>
              </a:rPr>
              <a:t>; </a:t>
            </a:r>
            <a:r>
              <a:rPr lang="sr-Cyrl-RS" b="1" dirty="0">
                <a:solidFill>
                  <a:srgbClr val="00B050"/>
                </a:solidFill>
              </a:rPr>
              <a:t> </a:t>
            </a:r>
            <a:r>
              <a:rPr lang="sr-Cyrl-RS" b="1" dirty="0">
                <a:solidFill>
                  <a:srgbClr val="0070C0"/>
                </a:solidFill>
              </a:rPr>
              <a:t>Медицинска школа, Шабац</a:t>
            </a:r>
            <a:r>
              <a:rPr lang="en-US" b="1" dirty="0">
                <a:solidFill>
                  <a:srgbClr val="0070C0"/>
                </a:solidFill>
              </a:rPr>
              <a:t>; </a:t>
            </a:r>
            <a:r>
              <a:rPr lang="sr-Cyrl-RS" b="1" dirty="0">
                <a:solidFill>
                  <a:srgbClr val="00B050"/>
                </a:solidFill>
              </a:rPr>
              <a:t>Земунска Гимназија</a:t>
            </a:r>
            <a:r>
              <a:rPr lang="en-US" b="1" dirty="0">
                <a:solidFill>
                  <a:srgbClr val="00B050"/>
                </a:solidFill>
              </a:rPr>
              <a:t>; </a:t>
            </a:r>
            <a:r>
              <a:rPr lang="sr-Cyrl-RS" b="1" dirty="0">
                <a:solidFill>
                  <a:srgbClr val="00B050"/>
                </a:solidFill>
              </a:rPr>
              <a:t>Земун</a:t>
            </a:r>
            <a:r>
              <a:rPr lang="en-US" b="1" dirty="0">
                <a:solidFill>
                  <a:srgbClr val="00B050"/>
                </a:solidFill>
              </a:rPr>
              <a:t> </a:t>
            </a:r>
            <a:r>
              <a:rPr lang="sr-Cyrl-RS" b="1" dirty="0">
                <a:solidFill>
                  <a:srgbClr val="00B050"/>
                </a:solidFill>
              </a:rPr>
              <a:t> </a:t>
            </a:r>
          </a:p>
        </p:txBody>
      </p:sp>
      <p:pic>
        <p:nvPicPr>
          <p:cNvPr id="16" name="Picture 15" descr="Diagram&#10;&#10;Description automatically generated">
            <a:extLst>
              <a:ext uri="{FF2B5EF4-FFF2-40B4-BE49-F238E27FC236}">
                <a16:creationId xmlns:a16="http://schemas.microsoft.com/office/drawing/2014/main" id="{E3498DF9-2A94-4886-8097-083D2AAB6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671" y="2585984"/>
            <a:ext cx="2536980" cy="3147735"/>
          </a:xfrm>
          <a:prstGeom prst="rect">
            <a:avLst/>
          </a:prstGeom>
        </p:spPr>
      </p:pic>
      <p:sp>
        <p:nvSpPr>
          <p:cNvPr id="17" name="TextBox 16">
            <a:extLst>
              <a:ext uri="{FF2B5EF4-FFF2-40B4-BE49-F238E27FC236}">
                <a16:creationId xmlns:a16="http://schemas.microsoft.com/office/drawing/2014/main" id="{431B3E8A-86ED-444B-BE91-BFAC699D290C}"/>
              </a:ext>
            </a:extLst>
          </p:cNvPr>
          <p:cNvSpPr txBox="1"/>
          <p:nvPr/>
        </p:nvSpPr>
        <p:spPr>
          <a:xfrm>
            <a:off x="8457874" y="5868720"/>
            <a:ext cx="3505198" cy="646331"/>
          </a:xfrm>
          <a:prstGeom prst="rect">
            <a:avLst/>
          </a:prstGeom>
          <a:noFill/>
        </p:spPr>
        <p:txBody>
          <a:bodyPr wrap="square" rtlCol="0">
            <a:spAutoFit/>
          </a:bodyPr>
          <a:lstStyle/>
          <a:p>
            <a:r>
              <a:rPr lang="en-US" b="1" dirty="0">
                <a:solidFill>
                  <a:srgbClr val="0070C0"/>
                </a:solidFill>
              </a:rPr>
              <a:t>Scientific American, 1959, </a:t>
            </a:r>
            <a:r>
              <a:rPr lang="sr-Latn-RS" b="1" dirty="0">
                <a:solidFill>
                  <a:srgbClr val="0070C0"/>
                </a:solidFill>
              </a:rPr>
              <a:t> </a:t>
            </a:r>
            <a:r>
              <a:rPr lang="sr-Latn-RS" b="1" dirty="0">
                <a:solidFill>
                  <a:srgbClr val="C00000"/>
                </a:solidFill>
              </a:rPr>
              <a:t>do nedavno nismo znali za ovaj članak</a:t>
            </a:r>
            <a:endParaRPr lang="en-US" b="1" dirty="0">
              <a:solidFill>
                <a:srgbClr val="C00000"/>
              </a:solidFill>
            </a:endParaRPr>
          </a:p>
        </p:txBody>
      </p:sp>
    </p:spTree>
    <p:extLst>
      <p:ext uri="{BB962C8B-B14F-4D97-AF65-F5344CB8AC3E}">
        <p14:creationId xmlns:p14="http://schemas.microsoft.com/office/powerpoint/2010/main" val="3578574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AC79D-FF62-4D89-9141-62275BED9D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2890" y="425767"/>
            <a:ext cx="3890010" cy="6006466"/>
          </a:xfrm>
          <a:prstGeom prst="rect">
            <a:avLst/>
          </a:prstGeom>
          <a:noFill/>
        </p:spPr>
      </p:pic>
      <p:sp>
        <p:nvSpPr>
          <p:cNvPr id="3" name="TextBox 2">
            <a:extLst>
              <a:ext uri="{FF2B5EF4-FFF2-40B4-BE49-F238E27FC236}">
                <a16:creationId xmlns:a16="http://schemas.microsoft.com/office/drawing/2014/main" id="{F7528875-D6E9-4FB1-854D-7FDC63C9F32F}"/>
              </a:ext>
            </a:extLst>
          </p:cNvPr>
          <p:cNvSpPr txBox="1"/>
          <p:nvPr/>
        </p:nvSpPr>
        <p:spPr>
          <a:xfrm>
            <a:off x="4539296" y="3940445"/>
            <a:ext cx="7500303" cy="2862322"/>
          </a:xfrm>
          <a:prstGeom prst="rect">
            <a:avLst/>
          </a:prstGeom>
          <a:noFill/>
        </p:spPr>
        <p:txBody>
          <a:bodyPr wrap="square" rtlCol="0">
            <a:spAutoFit/>
          </a:bodyPr>
          <a:lstStyle/>
          <a:p>
            <a:r>
              <a:rPr lang="sr-Cyrl-R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Сунчев пролазак преко различитих меридијана и зависност Сунчеве путање од географске ширине.</a:t>
            </a:r>
            <a:r>
              <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Снимањем са севера узорака сенки штапића током јунског солстиција, у подне (а) и после поднева (б), види се да се узорак помера </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15°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по часу. Поређењем сенки дуж паралеле посматрача пре, током и после локалног соларног поднева, види се да је узорак сенки штапића дуж једне паралеле </a:t>
            </a:r>
            <a:r>
              <a:rPr lang="sr-Cyrl-RS" sz="18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у одређеном тренутку, идентичан узорку сенки који је произвео један штап током тога дана. Због тога, сви посматрачи на истој паралели виде исту путању Сунца изнад њиховог астрономског хоризонта и имају исти број сунчаних сати.</a:t>
            </a:r>
            <a:endPar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10C06F3-3BE7-4026-BC4A-E247A9806F18}"/>
              </a:ext>
            </a:extLst>
          </p:cNvPr>
          <p:cNvSpPr txBox="1"/>
          <p:nvPr/>
        </p:nvSpPr>
        <p:spPr>
          <a:xfrm>
            <a:off x="5441315" y="256692"/>
            <a:ext cx="5923280" cy="923330"/>
          </a:xfrm>
          <a:prstGeom prst="rect">
            <a:avLst/>
          </a:prstGeom>
          <a:noFill/>
        </p:spPr>
        <p:txBody>
          <a:bodyPr wrap="square" rtlCol="0">
            <a:spAutoFit/>
          </a:bodyPr>
          <a:lstStyle/>
          <a:p>
            <a:r>
              <a:rPr lang="en-US" sz="1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Rossi, S. Giordano, E. </a:t>
            </a:r>
            <a:r>
              <a:rPr lang="sr-Latn-CS" sz="1800" b="1" i="1" dirty="0">
                <a:solidFill>
                  <a:srgbClr val="C00000"/>
                </a:solidFill>
                <a:effectLst/>
                <a:latin typeface="Times New Roman" panose="02020603050405020304" pitchFamily="18" charset="0"/>
                <a:ea typeface="TimesNewRomanPSMT"/>
                <a:cs typeface="Times New Roman" panose="02020603050405020304" pitchFamily="18" charset="0"/>
              </a:rPr>
              <a:t>&amp; </a:t>
            </a:r>
            <a:r>
              <a:rPr lang="en-US" sz="18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Lanciano</a:t>
            </a:r>
            <a:r>
              <a:rPr lang="en-US" sz="1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t>
            </a:r>
            <a:r>
              <a:rPr lang="sr-Cyrl-R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The parallel globe: a powerful instrument to perform investigations of Earth̕ s illumination</a:t>
            </a:r>
            <a:r>
              <a:rPr lang="sr-Cyrl-RS" sz="1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Phys.Educ</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sr-Cyrl-R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50 </a:t>
            </a:r>
            <a:r>
              <a:rPr lang="sr-Cyrl-RS"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(2015) </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32.</a:t>
            </a: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C5B29C0-9986-4B14-B1D4-EB9DB6983384}"/>
              </a:ext>
            </a:extLst>
          </p:cNvPr>
          <p:cNvSpPr txBox="1"/>
          <p:nvPr/>
        </p:nvSpPr>
        <p:spPr>
          <a:xfrm>
            <a:off x="5008880" y="1288618"/>
            <a:ext cx="6355715" cy="1027782"/>
          </a:xfrm>
          <a:prstGeom prst="rect">
            <a:avLst/>
          </a:prstGeom>
          <a:noFill/>
        </p:spPr>
        <p:txBody>
          <a:bodyPr wrap="square" rtlCol="0">
            <a:spAutoFit/>
          </a:bodyPr>
          <a:lstStyle/>
          <a:p>
            <a:pPr marL="0" marR="0">
              <a:lnSpc>
                <a:spcPct val="115000"/>
              </a:lnSpc>
              <a:spcBef>
                <a:spcPts val="0"/>
              </a:spcBef>
              <a:spcAft>
                <a:spcPts val="0"/>
              </a:spcAft>
            </a:pP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https://iopscience.iop.org/article/10.1088/0031-9120/50/1/32/pdf</a:t>
            </a:r>
            <a:endParaRPr lang="sr-Cyrl-R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Прилог овом чланку је много леп видео са дивном музиком, који може да се скине са овог линка.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4B237C7-FB97-4016-9951-4570A33090FA}"/>
              </a:ext>
            </a:extLst>
          </p:cNvPr>
          <p:cNvSpPr txBox="1"/>
          <p:nvPr/>
        </p:nvSpPr>
        <p:spPr>
          <a:xfrm>
            <a:off x="4580257" y="2403094"/>
            <a:ext cx="6917690" cy="1477328"/>
          </a:xfrm>
          <a:prstGeom prst="rect">
            <a:avLst/>
          </a:prstGeom>
          <a:noFill/>
        </p:spPr>
        <p:txBody>
          <a:bodyPr wrap="square" rtlCol="0">
            <a:spAutoFit/>
          </a:bodyPr>
          <a:lstStyle/>
          <a:p>
            <a:r>
              <a:rPr lang="en-US" dirty="0">
                <a:solidFill>
                  <a:srgbClr val="00B050"/>
                </a:solidFill>
              </a:rPr>
              <a:t>If it thereby strengthens your feeling of kinship for people far away, the instrument will have served you well</a:t>
            </a:r>
            <a:r>
              <a:rPr lang="sr-Cyrl-RS" dirty="0">
                <a:solidFill>
                  <a:srgbClr val="00B050"/>
                </a:solidFill>
              </a:rPr>
              <a:t>. </a:t>
            </a:r>
          </a:p>
          <a:p>
            <a:r>
              <a:rPr lang="sr-Cyrl-RS" b="1" dirty="0">
                <a:solidFill>
                  <a:srgbClr val="002060"/>
                </a:solidFill>
              </a:rPr>
              <a:t>Ако овај Сунчев часовник буде ојачао вашу приврженост људима који су далеко од вас, значиће да вас инструмент  добро служи. </a:t>
            </a:r>
          </a:p>
          <a:p>
            <a:r>
              <a:rPr lang="sr-Cyrl-RS" b="1" dirty="0">
                <a:solidFill>
                  <a:srgbClr val="00B050"/>
                </a:solidFill>
              </a:rPr>
              <a:t>Цитат из горе поменутог чланка у </a:t>
            </a:r>
            <a:r>
              <a:rPr lang="en-US" b="1" dirty="0">
                <a:solidFill>
                  <a:srgbClr val="00B050"/>
                </a:solidFill>
              </a:rPr>
              <a:t>Scientific American, 1959. </a:t>
            </a:r>
          </a:p>
        </p:txBody>
      </p:sp>
    </p:spTree>
    <p:extLst>
      <p:ext uri="{BB962C8B-B14F-4D97-AF65-F5344CB8AC3E}">
        <p14:creationId xmlns:p14="http://schemas.microsoft.com/office/powerpoint/2010/main" val="65311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video-ped501731">
            <a:hlinkClick r:id="" action="ppaction://media"/>
            <a:extLst>
              <a:ext uri="{FF2B5EF4-FFF2-40B4-BE49-F238E27FC236}">
                <a16:creationId xmlns:a16="http://schemas.microsoft.com/office/drawing/2014/main" id="{2084D618-8A1E-47D8-BC37-891D3F04EF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1" y="671457"/>
            <a:ext cx="9396970" cy="5281668"/>
          </a:xfrm>
          <a:prstGeom prst="rect">
            <a:avLst/>
          </a:prstGeom>
        </p:spPr>
      </p:pic>
    </p:spTree>
    <p:extLst>
      <p:ext uri="{BB962C8B-B14F-4D97-AF65-F5344CB8AC3E}">
        <p14:creationId xmlns:p14="http://schemas.microsoft.com/office/powerpoint/2010/main" val="869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5C329-C579-4AD5-973C-AC5445BC3A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5760" y="1848365"/>
            <a:ext cx="4521200" cy="3530600"/>
          </a:xfrm>
          <a:prstGeom prst="rect">
            <a:avLst/>
          </a:prstGeom>
          <a:noFill/>
        </p:spPr>
      </p:pic>
      <p:sp>
        <p:nvSpPr>
          <p:cNvPr id="8" name="TextBox 7">
            <a:extLst>
              <a:ext uri="{FF2B5EF4-FFF2-40B4-BE49-F238E27FC236}">
                <a16:creationId xmlns:a16="http://schemas.microsoft.com/office/drawing/2014/main" id="{B247768C-BC58-4F35-8A2B-86D0D74A67ED}"/>
              </a:ext>
            </a:extLst>
          </p:cNvPr>
          <p:cNvSpPr txBox="1"/>
          <p:nvPr/>
        </p:nvSpPr>
        <p:spPr>
          <a:xfrm>
            <a:off x="751840" y="640080"/>
            <a:ext cx="3657600" cy="12598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722201CD-7F06-4863-AF86-8E7F393598EA}"/>
              </a:ext>
            </a:extLst>
          </p:cNvPr>
          <p:cNvSpPr txBox="1"/>
          <p:nvPr/>
        </p:nvSpPr>
        <p:spPr>
          <a:xfrm>
            <a:off x="904240" y="792480"/>
            <a:ext cx="3657600" cy="125984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51B2D2B0-C7D8-49B1-B46D-851166A08B31}"/>
              </a:ext>
            </a:extLst>
          </p:cNvPr>
          <p:cNvSpPr txBox="1"/>
          <p:nvPr/>
        </p:nvSpPr>
        <p:spPr>
          <a:xfrm>
            <a:off x="365760" y="1020216"/>
            <a:ext cx="4663440" cy="646331"/>
          </a:xfrm>
          <a:prstGeom prst="rect">
            <a:avLst/>
          </a:prstGeom>
          <a:noFill/>
        </p:spPr>
        <p:txBody>
          <a:bodyPr wrap="square" rtlCol="0">
            <a:spAutoFit/>
          </a:bodyPr>
          <a:lstStyle/>
          <a:p>
            <a:r>
              <a:rPr lang="sr-Cyrl-RS" b="1" dirty="0">
                <a:latin typeface="Times New Roman" panose="02020603050405020304" pitchFamily="18" charset="0"/>
                <a:ea typeface="Times New Roman" panose="02020603050405020304" pitchFamily="18" charset="0"/>
                <a:cs typeface="Times New Roman" panose="02020603050405020304" pitchFamily="18" charset="0"/>
              </a:rPr>
              <a:t>Одређивање правца локалног меридијана на тераси школе.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13" name="TextBox 12">
            <a:extLst>
              <a:ext uri="{FF2B5EF4-FFF2-40B4-BE49-F238E27FC236}">
                <a16:creationId xmlns:a16="http://schemas.microsoft.com/office/drawing/2014/main" id="{2C67823E-D94E-46C2-B2E2-31C3C954AB40}"/>
              </a:ext>
            </a:extLst>
          </p:cNvPr>
          <p:cNvSpPr txBox="1"/>
          <p:nvPr/>
        </p:nvSpPr>
        <p:spPr>
          <a:xfrm>
            <a:off x="294640" y="5560784"/>
            <a:ext cx="4663440" cy="1200329"/>
          </a:xfrm>
          <a:prstGeom prst="rect">
            <a:avLst/>
          </a:prstGeom>
          <a:noFill/>
        </p:spPr>
        <p:txBody>
          <a:bodyPr wrap="square" rtlCol="0">
            <a:spAutoFit/>
          </a:bodyPr>
          <a:lstStyle/>
          <a:p>
            <a:pPr marL="0" marR="0">
              <a:spcBef>
                <a:spcPts val="0"/>
              </a:spcBef>
              <a:spcAft>
                <a:spcPts val="600"/>
              </a:spcAft>
            </a:pP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Локални меридијан је у правцу сенке гномона у Сунчево подне. Време Сунчевог поднева је узето са сајта</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https://www.esrl.noaa.gov/gmd/grad/solcalc/</a:t>
            </a:r>
            <a:endParaRPr lang="en-US" dirty="0"/>
          </a:p>
        </p:txBody>
      </p:sp>
      <p:sp>
        <p:nvSpPr>
          <p:cNvPr id="5" name="TextBox 4">
            <a:extLst>
              <a:ext uri="{FF2B5EF4-FFF2-40B4-BE49-F238E27FC236}">
                <a16:creationId xmlns:a16="http://schemas.microsoft.com/office/drawing/2014/main" id="{3E7B9AE3-ADF3-4922-A35F-E52F6E89F847}"/>
              </a:ext>
            </a:extLst>
          </p:cNvPr>
          <p:cNvSpPr txBox="1"/>
          <p:nvPr/>
        </p:nvSpPr>
        <p:spPr>
          <a:xfrm>
            <a:off x="1391920" y="89991"/>
            <a:ext cx="9682480" cy="830997"/>
          </a:xfrm>
          <a:prstGeom prst="rect">
            <a:avLst/>
          </a:prstGeom>
          <a:noFill/>
        </p:spPr>
        <p:txBody>
          <a:bodyPr wrap="square" rtlCol="0">
            <a:spAutoFit/>
          </a:bodyPr>
          <a:lstStyle/>
          <a:p>
            <a:pPr algn="ctr"/>
            <a:r>
              <a:rPr lang="sr-Cyrl-RS" sz="2400" b="1" dirty="0">
                <a:solidFill>
                  <a:srgbClr val="C00000"/>
                </a:solidFill>
              </a:rPr>
              <a:t>Меридијан на тераси, а </a:t>
            </a:r>
          </a:p>
          <a:p>
            <a:pPr algn="ctr"/>
            <a:r>
              <a:rPr lang="sr-Cyrl-RS" sz="2400" b="1" dirty="0">
                <a:solidFill>
                  <a:srgbClr val="C00000"/>
                </a:solidFill>
              </a:rPr>
              <a:t>унутрашњи меридијан и Сунчев диск  унутар  Земунске гимназије </a:t>
            </a:r>
            <a:endParaRPr lang="en-US" sz="2400" b="1" dirty="0">
              <a:solidFill>
                <a:srgbClr val="C00000"/>
              </a:solidFill>
            </a:endParaRPr>
          </a:p>
        </p:txBody>
      </p:sp>
      <p:sp>
        <p:nvSpPr>
          <p:cNvPr id="6" name="TextBox 5">
            <a:extLst>
              <a:ext uri="{FF2B5EF4-FFF2-40B4-BE49-F238E27FC236}">
                <a16:creationId xmlns:a16="http://schemas.microsoft.com/office/drawing/2014/main" id="{39572EAE-ACE4-4FC2-9C4A-475F0EE8D637}"/>
              </a:ext>
            </a:extLst>
          </p:cNvPr>
          <p:cNvSpPr txBox="1"/>
          <p:nvPr/>
        </p:nvSpPr>
        <p:spPr>
          <a:xfrm>
            <a:off x="5567680" y="1020216"/>
            <a:ext cx="5984240" cy="2031325"/>
          </a:xfrm>
          <a:prstGeom prst="rect">
            <a:avLst/>
          </a:prstGeom>
          <a:noFill/>
        </p:spPr>
        <p:txBody>
          <a:bodyPr wrap="square" rtlCol="0">
            <a:spAutoFit/>
          </a:bodyPr>
          <a:lstStyle/>
          <a:p>
            <a:r>
              <a:rPr lang="sr-Cyrl-RS" b="1" dirty="0">
                <a:solidFill>
                  <a:srgbClr val="00B050"/>
                </a:solidFill>
              </a:rPr>
              <a:t>Током 2020. и 2021. Земунска гимназија се реновира. Планира се да се формира Астрономски кутак који ће имати означен унутрашњи меридијан на поду и „око“ на зиду. Тако  ће</a:t>
            </a:r>
            <a:r>
              <a:rPr lang="en-US" b="1" dirty="0">
                <a:solidFill>
                  <a:srgbClr val="00B050"/>
                </a:solidFill>
              </a:rPr>
              <a:t> </a:t>
            </a:r>
            <a:r>
              <a:rPr lang="sr-Cyrl-RS" b="1" dirty="0">
                <a:solidFill>
                  <a:srgbClr val="00B050"/>
                </a:solidFill>
              </a:rPr>
              <a:t>моћи да се види како   Сунчев диск у подне прелази преко унутрашњег меридијана. </a:t>
            </a:r>
            <a:r>
              <a:rPr lang="sr-Cyrl-RS" b="1" dirty="0">
                <a:solidFill>
                  <a:srgbClr val="C00000"/>
                </a:solidFill>
              </a:rPr>
              <a:t>Инспирација долази из Базилике Сан Петронио у Болоњи.  </a:t>
            </a:r>
            <a:endParaRPr lang="en-US" b="1" dirty="0">
              <a:solidFill>
                <a:srgbClr val="C00000"/>
              </a:solidFill>
            </a:endParaRPr>
          </a:p>
          <a:p>
            <a:endParaRPr lang="en-US" b="1" dirty="0">
              <a:solidFill>
                <a:srgbClr val="00B050"/>
              </a:solidFill>
            </a:endParaRPr>
          </a:p>
        </p:txBody>
      </p:sp>
      <p:pic>
        <p:nvPicPr>
          <p:cNvPr id="11" name="Picture 10">
            <a:extLst>
              <a:ext uri="{FF2B5EF4-FFF2-40B4-BE49-F238E27FC236}">
                <a16:creationId xmlns:a16="http://schemas.microsoft.com/office/drawing/2014/main" id="{3C411D43-C3C2-4772-A34F-7DF5C3B38D7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1" y="3778428"/>
            <a:ext cx="1852294" cy="1231992"/>
          </a:xfrm>
          <a:prstGeom prst="rect">
            <a:avLst/>
          </a:prstGeom>
          <a:noFill/>
          <a:ln>
            <a:noFill/>
          </a:ln>
        </p:spPr>
      </p:pic>
      <p:pic>
        <p:nvPicPr>
          <p:cNvPr id="14" name="Picture 13">
            <a:extLst>
              <a:ext uri="{FF2B5EF4-FFF2-40B4-BE49-F238E27FC236}">
                <a16:creationId xmlns:a16="http://schemas.microsoft.com/office/drawing/2014/main" id="{61D79A48-C9D0-4AD4-8F01-2DA9548C26E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5717" y="3739602"/>
            <a:ext cx="1880235" cy="1231992"/>
          </a:xfrm>
          <a:prstGeom prst="rect">
            <a:avLst/>
          </a:prstGeom>
          <a:noFill/>
          <a:ln>
            <a:noFill/>
          </a:ln>
        </p:spPr>
      </p:pic>
      <p:pic>
        <p:nvPicPr>
          <p:cNvPr id="15" name="Picture 14">
            <a:extLst>
              <a:ext uri="{FF2B5EF4-FFF2-40B4-BE49-F238E27FC236}">
                <a16:creationId xmlns:a16="http://schemas.microsoft.com/office/drawing/2014/main" id="{1A598558-B77F-413C-A9A0-0A3B4710412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0905" y="3731346"/>
            <a:ext cx="1880235" cy="1231992"/>
          </a:xfrm>
          <a:prstGeom prst="rect">
            <a:avLst/>
          </a:prstGeom>
          <a:noFill/>
          <a:ln>
            <a:noFill/>
          </a:ln>
        </p:spPr>
      </p:pic>
      <p:sp>
        <p:nvSpPr>
          <p:cNvPr id="3" name="TextBox 2">
            <a:extLst>
              <a:ext uri="{FF2B5EF4-FFF2-40B4-BE49-F238E27FC236}">
                <a16:creationId xmlns:a16="http://schemas.microsoft.com/office/drawing/2014/main" id="{6638C1BA-8889-4DEF-87BD-0C3923BEDA3E}"/>
              </a:ext>
            </a:extLst>
          </p:cNvPr>
          <p:cNvSpPr txBox="1"/>
          <p:nvPr/>
        </p:nvSpPr>
        <p:spPr>
          <a:xfrm>
            <a:off x="5344161" y="5378965"/>
            <a:ext cx="6207760" cy="646331"/>
          </a:xfrm>
          <a:prstGeom prst="rect">
            <a:avLst/>
          </a:prstGeom>
          <a:noFill/>
        </p:spPr>
        <p:txBody>
          <a:bodyPr wrap="square" rtlCol="0">
            <a:spAutoFit/>
          </a:bodyPr>
          <a:lstStyle/>
          <a:p>
            <a:r>
              <a:rPr lang="sr-Cyrl-RS" sz="1800" b="1" dirty="0">
                <a:solidFill>
                  <a:srgbClr val="C00000"/>
                </a:solidFill>
                <a:effectLst/>
                <a:latin typeface="Times New Roman" panose="02020603050405020304" pitchFamily="18" charset="0"/>
                <a:ea typeface="Times New Roman" panose="02020603050405020304" pitchFamily="18" charset="0"/>
              </a:rPr>
              <a:t>Прелазак Сунчевог диска преко Касинијевог меридијана</a:t>
            </a:r>
            <a:r>
              <a:rPr lang="en-US" sz="1800" b="1" dirty="0">
                <a:solidFill>
                  <a:srgbClr val="C00000"/>
                </a:solidFill>
                <a:effectLst/>
                <a:latin typeface="Times New Roman" panose="02020603050405020304" pitchFamily="18" charset="0"/>
                <a:ea typeface="Times New Roman" panose="02020603050405020304" pitchFamily="18" charset="0"/>
              </a:rPr>
              <a:t> </a:t>
            </a:r>
            <a:r>
              <a:rPr lang="sr-Cyrl-RS" sz="1800" b="1" dirty="0">
                <a:solidFill>
                  <a:srgbClr val="C00000"/>
                </a:solidFill>
                <a:effectLst/>
                <a:latin typeface="Times New Roman" panose="02020603050405020304" pitchFamily="18" charset="0"/>
                <a:ea typeface="Times New Roman" panose="02020603050405020304" pitchFamily="18" charset="0"/>
              </a:rPr>
              <a:t>у Базилици Сан Петронио, дан</a:t>
            </a:r>
            <a:r>
              <a:rPr lang="en-US" sz="1800" b="1" dirty="0">
                <a:solidFill>
                  <a:srgbClr val="C00000"/>
                </a:solidFill>
                <a:effectLst/>
                <a:latin typeface="Times New Roman" panose="02020603050405020304" pitchFamily="18" charset="0"/>
                <a:ea typeface="Times New Roman" panose="02020603050405020304" pitchFamily="18" charset="0"/>
              </a:rPr>
              <a:t>a</a:t>
            </a:r>
            <a:r>
              <a:rPr lang="sr-Cyrl-RS" sz="1800" b="1" dirty="0">
                <a:solidFill>
                  <a:srgbClr val="C00000"/>
                </a:solidFill>
                <a:effectLst/>
                <a:latin typeface="Times New Roman" panose="02020603050405020304" pitchFamily="18" charset="0"/>
                <a:ea typeface="Times New Roman" panose="02020603050405020304" pitchFamily="18" charset="0"/>
              </a:rPr>
              <a:t> 20 марта 2000</a:t>
            </a:r>
            <a:r>
              <a:rPr lang="sr-Cyrl-RS" sz="1800" dirty="0">
                <a:solidFill>
                  <a:srgbClr val="C00000"/>
                </a:solidFill>
                <a:effectLst/>
                <a:latin typeface="Times New Roman" panose="02020603050405020304" pitchFamily="18" charset="0"/>
                <a:ea typeface="Times New Roman" panose="02020603050405020304" pitchFamily="18" charset="0"/>
              </a:rPr>
              <a:t>.</a:t>
            </a:r>
            <a:endParaRPr lang="en-US" sz="18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82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77FC71-9C49-4F69-A3B3-33C28206812F}"/>
              </a:ext>
            </a:extLst>
          </p:cNvPr>
          <p:cNvSpPr txBox="1"/>
          <p:nvPr/>
        </p:nvSpPr>
        <p:spPr>
          <a:xfrm>
            <a:off x="802639" y="153491"/>
            <a:ext cx="10993119" cy="830997"/>
          </a:xfrm>
          <a:prstGeom prst="rect">
            <a:avLst/>
          </a:prstGeom>
          <a:noFill/>
        </p:spPr>
        <p:txBody>
          <a:bodyPr wrap="square" rtlCol="0">
            <a:spAutoFit/>
          </a:bodyPr>
          <a:lstStyle/>
          <a:p>
            <a:r>
              <a:rPr lang="sr-Cyrl-R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Визуелизација проласка Сунца кроз локалну раван меридијана, </a:t>
            </a:r>
            <a:r>
              <a:rPr lang="sr-Cyrl-R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користећи Паралелни глобус са стубићима дуж локалног меридијана и екватора </a:t>
            </a:r>
            <a:endParaRPr lang="en-US" sz="24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F3C1377-77C0-4D13-A14B-2A81ED29D930}"/>
              </a:ext>
            </a:extLst>
          </p:cNvPr>
          <p:cNvSpPr txBox="1"/>
          <p:nvPr/>
        </p:nvSpPr>
        <p:spPr>
          <a:xfrm>
            <a:off x="4480559" y="5934670"/>
            <a:ext cx="3715068" cy="646331"/>
          </a:xfrm>
          <a:prstGeom prst="rect">
            <a:avLst/>
          </a:prstGeom>
          <a:noFill/>
        </p:spPr>
        <p:txBody>
          <a:bodyPr wrap="square" rtlCol="0">
            <a:spAutoFit/>
          </a:bodyPr>
          <a:lstStyle/>
          <a:p>
            <a:r>
              <a:rPr lang="sr-Cyrl-R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Тераса Земунске гимназије</a:t>
            </a:r>
            <a:r>
              <a:rPr lang="en-US"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28</a:t>
            </a:r>
            <a:r>
              <a:rPr lang="sr-Cyrl-RS"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sr-Cyrl-RS" b="1" baseline="30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априла 2020. у Сунчево подне. </a:t>
            </a:r>
            <a:endParaRPr lang="en-US" b="1" dirty="0">
              <a:solidFill>
                <a:srgbClr val="0070C0"/>
              </a:solidFill>
            </a:endParaRPr>
          </a:p>
        </p:txBody>
      </p:sp>
      <p:pic>
        <p:nvPicPr>
          <p:cNvPr id="8" name="Picture 7">
            <a:extLst>
              <a:ext uri="{FF2B5EF4-FFF2-40B4-BE49-F238E27FC236}">
                <a16:creationId xmlns:a16="http://schemas.microsoft.com/office/drawing/2014/main" id="{53DB9891-965E-4512-BFA5-2F93C2433E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74042" y="1087120"/>
            <a:ext cx="3715068" cy="4683760"/>
          </a:xfrm>
          <a:prstGeom prst="rect">
            <a:avLst/>
          </a:prstGeom>
          <a:noFill/>
        </p:spPr>
      </p:pic>
      <p:pic>
        <p:nvPicPr>
          <p:cNvPr id="9" name="Picture 8">
            <a:extLst>
              <a:ext uri="{FF2B5EF4-FFF2-40B4-BE49-F238E27FC236}">
                <a16:creationId xmlns:a16="http://schemas.microsoft.com/office/drawing/2014/main" id="{AACED5BB-4F0D-41B6-B88A-6255C8EA97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7680" y="1277312"/>
            <a:ext cx="3252156" cy="3251200"/>
          </a:xfrm>
          <a:prstGeom prst="rect">
            <a:avLst/>
          </a:prstGeom>
          <a:noFill/>
        </p:spPr>
      </p:pic>
      <p:pic>
        <p:nvPicPr>
          <p:cNvPr id="10" name="Picture 9">
            <a:extLst>
              <a:ext uri="{FF2B5EF4-FFF2-40B4-BE49-F238E27FC236}">
                <a16:creationId xmlns:a16="http://schemas.microsoft.com/office/drawing/2014/main" id="{B3888645-282C-441F-B09D-0EDF5F242E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36350" y="1190952"/>
            <a:ext cx="2733039" cy="3423920"/>
          </a:xfrm>
          <a:prstGeom prst="rect">
            <a:avLst/>
          </a:prstGeom>
          <a:noFill/>
        </p:spPr>
      </p:pic>
      <p:sp>
        <p:nvSpPr>
          <p:cNvPr id="2" name="TextBox 1">
            <a:extLst>
              <a:ext uri="{FF2B5EF4-FFF2-40B4-BE49-F238E27FC236}">
                <a16:creationId xmlns:a16="http://schemas.microsoft.com/office/drawing/2014/main" id="{BF1F2B58-95B5-4D1D-B627-0D51F5F63412}"/>
              </a:ext>
            </a:extLst>
          </p:cNvPr>
          <p:cNvSpPr txBox="1"/>
          <p:nvPr/>
        </p:nvSpPr>
        <p:spPr>
          <a:xfrm>
            <a:off x="303052" y="4780508"/>
            <a:ext cx="3799840" cy="1815882"/>
          </a:xfrm>
          <a:prstGeom prst="rect">
            <a:avLst/>
          </a:prstGeom>
          <a:noFill/>
        </p:spPr>
        <p:txBody>
          <a:bodyPr wrap="square" rtlCol="0">
            <a:spAutoFit/>
          </a:bodyPr>
          <a:lstStyle/>
          <a:p>
            <a:r>
              <a:rPr lang="sr-Cyrl-RS" sz="1400" b="1" dirty="0">
                <a:solidFill>
                  <a:srgbClr val="0070C0"/>
                </a:solidFill>
              </a:rPr>
              <a:t>У локално подне, сенке штапића постављених дуж меридијана падају на линију меридијана. Дужина сенке штапића на географској ширини од</a:t>
            </a:r>
            <a:r>
              <a:rPr lang="en-US" sz="1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14</a:t>
            </a:r>
            <a:r>
              <a:rPr lang="en-US" sz="1400" b="1" baseline="30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sr-Cyrl-RS" sz="1400" b="1" baseline="30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400" b="1" dirty="0">
                <a:solidFill>
                  <a:srgbClr val="0070C0"/>
                </a:solidFill>
              </a:rPr>
              <a:t> је једнака нули, у сагласности са вредношћу деклинације Сунца тога дана, која се може прочитати на </a:t>
            </a:r>
            <a:endParaRPr lang="sr-Cyrl-RS" sz="1400" b="1"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r>
              <a:rPr lang="en-US" sz="1400" b="1"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https://people.physics.tamu.edu/krisciunas/ra_dec_sun_2018.html</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A2983AA-A25F-42F6-BC85-532D4D6346FE}"/>
              </a:ext>
            </a:extLst>
          </p:cNvPr>
          <p:cNvSpPr txBox="1"/>
          <p:nvPr/>
        </p:nvSpPr>
        <p:spPr>
          <a:xfrm>
            <a:off x="8195627" y="4678492"/>
            <a:ext cx="3906357" cy="2031325"/>
          </a:xfrm>
          <a:prstGeom prst="rect">
            <a:avLst/>
          </a:prstGeom>
          <a:noFill/>
        </p:spPr>
        <p:txBody>
          <a:bodyPr wrap="square" rtlCol="0">
            <a:spAutoFit/>
          </a:bodyPr>
          <a:lstStyle/>
          <a:p>
            <a:r>
              <a:rPr lang="sr-Cyrl-RS" b="1" dirty="0">
                <a:solidFill>
                  <a:srgbClr val="00B050"/>
                </a:solidFill>
              </a:rPr>
              <a:t>Сенке штапића који леже дуж екватора падају на Јужну хемисферу, пошто је у априлу Сунце изнад Екватора. Штапић са најкраћом сенком дуж екватора, се налази у пресеку локалног меридијана и екватора. </a:t>
            </a:r>
            <a:endParaRPr lang="en-US" b="1" dirty="0">
              <a:solidFill>
                <a:srgbClr val="00B050"/>
              </a:solidFill>
            </a:endParaRPr>
          </a:p>
        </p:txBody>
      </p:sp>
    </p:spTree>
    <p:extLst>
      <p:ext uri="{BB962C8B-B14F-4D97-AF65-F5344CB8AC3E}">
        <p14:creationId xmlns:p14="http://schemas.microsoft.com/office/powerpoint/2010/main" val="401356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44572-132C-4C72-865A-361586F5C0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1040" y="558800"/>
            <a:ext cx="5902960" cy="5974080"/>
          </a:xfrm>
          <a:prstGeom prst="rect">
            <a:avLst/>
          </a:prstGeom>
          <a:noFill/>
        </p:spPr>
      </p:pic>
      <p:sp>
        <p:nvSpPr>
          <p:cNvPr id="5" name="TextBox 4">
            <a:extLst>
              <a:ext uri="{FF2B5EF4-FFF2-40B4-BE49-F238E27FC236}">
                <a16:creationId xmlns:a16="http://schemas.microsoft.com/office/drawing/2014/main" id="{0EF0F613-E67F-48B5-AC23-40E3ABB91D13}"/>
              </a:ext>
            </a:extLst>
          </p:cNvPr>
          <p:cNvSpPr txBox="1"/>
          <p:nvPr/>
        </p:nvSpPr>
        <p:spPr>
          <a:xfrm>
            <a:off x="7162800" y="640080"/>
            <a:ext cx="4561840" cy="1754326"/>
          </a:xfrm>
          <a:prstGeom prst="rect">
            <a:avLst/>
          </a:prstGeom>
          <a:noFill/>
        </p:spPr>
        <p:txBody>
          <a:bodyPr wrap="square" rtlCol="0">
            <a:spAutoFit/>
          </a:bodyPr>
          <a:lstStyle/>
          <a:p>
            <a:r>
              <a:rPr lang="sr-Cyrl-RS" b="1" dirty="0">
                <a:solidFill>
                  <a:srgbClr val="00B050"/>
                </a:solidFill>
                <a:latin typeface="Times New Roman" panose="02020603050405020304" pitchFamily="18" charset="0"/>
                <a:cs typeface="Times New Roman" panose="02020603050405020304" pitchFamily="18" charset="0"/>
              </a:rPr>
              <a:t>Фотографија паралелног глобуса у </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28</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априла</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2020</a:t>
            </a:r>
            <a:r>
              <a:rPr lang="sr-Cyrl-RS"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у </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13:25h</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65 минута после проласка  Сунце  кроз раван меридијана, сенке стубића постављених дуж меридијана су  усмерене ка Истоку, зато што се Сунце </a:t>
            </a:r>
            <a:r>
              <a:rPr lang="sr-Cyrl-RS" b="1" dirty="0">
                <a:solidFill>
                  <a:srgbClr val="00B050"/>
                </a:solidFill>
                <a:latin typeface="Times New Roman" panose="02020603050405020304" pitchFamily="18" charset="0"/>
                <a:cs typeface="Times New Roman" panose="02020603050405020304" pitchFamily="18" charset="0"/>
              </a:rPr>
              <a:t> померило ка Западу. </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7ED59A8-9FAB-4524-9162-85811E448D3C}"/>
              </a:ext>
            </a:extLst>
          </p:cNvPr>
          <p:cNvSpPr txBox="1"/>
          <p:nvPr/>
        </p:nvSpPr>
        <p:spPr>
          <a:xfrm>
            <a:off x="6918960" y="3017520"/>
            <a:ext cx="4805680" cy="1477328"/>
          </a:xfrm>
          <a:prstGeom prst="rect">
            <a:avLst/>
          </a:prstGeom>
          <a:noFill/>
        </p:spPr>
        <p:txBody>
          <a:bodyPr wrap="square" rtlCol="0">
            <a:spAutoFit/>
          </a:bodyPr>
          <a:lstStyle/>
          <a:p>
            <a:r>
              <a:rPr lang="sr-Cyrl-RS" b="1" dirty="0">
                <a:solidFill>
                  <a:srgbClr val="0070C0"/>
                </a:solidFill>
              </a:rPr>
              <a:t>Са овим фотографијама је тим Земунске гимназије учествовао у </a:t>
            </a:r>
            <a:r>
              <a:rPr lang="sr-Latn-RS" b="1" dirty="0">
                <a:solidFill>
                  <a:srgbClr val="0070C0"/>
                </a:solidFill>
              </a:rPr>
              <a:t>Parallel Globe project</a:t>
            </a:r>
            <a:r>
              <a:rPr lang="sr-Cyrl-RS" b="1" dirty="0">
                <a:solidFill>
                  <a:srgbClr val="0070C0"/>
                </a:solidFill>
              </a:rPr>
              <a:t>,</a:t>
            </a:r>
            <a:r>
              <a:rPr lang="sr-Latn-RS" b="1" dirty="0">
                <a:solidFill>
                  <a:srgbClr val="0070C0"/>
                </a:solidFill>
              </a:rPr>
              <a:t> </a:t>
            </a:r>
            <a:r>
              <a:rPr lang="sr-Cyrl-RS" b="1" dirty="0">
                <a:solidFill>
                  <a:srgbClr val="0070C0"/>
                </a:solidFill>
              </a:rPr>
              <a:t>који је у склопу  Међународног дана светлости организовала </a:t>
            </a:r>
            <a:r>
              <a:rPr lang="en-US" b="1" dirty="0">
                <a:solidFill>
                  <a:srgbClr val="0070C0"/>
                </a:solidFill>
              </a:rPr>
              <a:t>NASE </a:t>
            </a:r>
            <a:r>
              <a:rPr lang="en-US" b="1" i="0" dirty="0">
                <a:solidFill>
                  <a:srgbClr val="0070C0"/>
                </a:solidFill>
                <a:effectLst/>
                <a:latin typeface="Open Sans"/>
              </a:rPr>
              <a:t>: Network for Astronomy School Education</a:t>
            </a:r>
          </a:p>
        </p:txBody>
      </p:sp>
      <p:sp>
        <p:nvSpPr>
          <p:cNvPr id="8" name="TextBox 7">
            <a:extLst>
              <a:ext uri="{FF2B5EF4-FFF2-40B4-BE49-F238E27FC236}">
                <a16:creationId xmlns:a16="http://schemas.microsoft.com/office/drawing/2014/main" id="{1C7AEEA9-B1D8-43F6-AD48-8CECA806360C}"/>
              </a:ext>
            </a:extLst>
          </p:cNvPr>
          <p:cNvSpPr txBox="1"/>
          <p:nvPr/>
        </p:nvSpPr>
        <p:spPr>
          <a:xfrm>
            <a:off x="7162800" y="5071794"/>
            <a:ext cx="4094480" cy="646331"/>
          </a:xfrm>
          <a:prstGeom prst="rect">
            <a:avLst/>
          </a:prstGeom>
          <a:noFill/>
        </p:spPr>
        <p:txBody>
          <a:bodyPr wrap="square" rtlCol="0">
            <a:spAutoFit/>
          </a:bodyPr>
          <a:lstStyle/>
          <a:p>
            <a:r>
              <a:rPr lang="en-US" b="1" dirty="0">
                <a:solidFill>
                  <a:srgbClr val="0070C0"/>
                </a:solidFill>
              </a:rPr>
              <a:t>https://issuu.com/nase.networkastronomyschooledu/docs</a:t>
            </a:r>
          </a:p>
        </p:txBody>
      </p:sp>
    </p:spTree>
    <p:extLst>
      <p:ext uri="{BB962C8B-B14F-4D97-AF65-F5344CB8AC3E}">
        <p14:creationId xmlns:p14="http://schemas.microsoft.com/office/powerpoint/2010/main" val="101244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ound, outdoor, tree, walkway&#10;&#10;Description automatically generated">
            <a:extLst>
              <a:ext uri="{FF2B5EF4-FFF2-40B4-BE49-F238E27FC236}">
                <a16:creationId xmlns:a16="http://schemas.microsoft.com/office/drawing/2014/main" id="{0E6FF4CD-8C08-4A16-95C9-FDCD18E99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79" y="277812"/>
            <a:ext cx="1910081" cy="2863690"/>
          </a:xfrm>
          <a:prstGeom prst="rect">
            <a:avLst/>
          </a:prstGeom>
        </p:spPr>
      </p:pic>
      <p:pic>
        <p:nvPicPr>
          <p:cNvPr id="4" name="Picture 3" descr="A picture containing sky, outdoor, city, shore&#10;&#10;Description automatically generated">
            <a:extLst>
              <a:ext uri="{FF2B5EF4-FFF2-40B4-BE49-F238E27FC236}">
                <a16:creationId xmlns:a16="http://schemas.microsoft.com/office/drawing/2014/main" id="{C2DF5DC1-4750-4D11-82A6-4DBE5EC57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629" y="3885427"/>
            <a:ext cx="3532293" cy="2649220"/>
          </a:xfrm>
          <a:prstGeom prst="rect">
            <a:avLst/>
          </a:prstGeom>
        </p:spPr>
      </p:pic>
      <p:pic>
        <p:nvPicPr>
          <p:cNvPr id="5" name="Picture 10" descr="mariansky_sloup1.jpg">
            <a:extLst>
              <a:ext uri="{FF2B5EF4-FFF2-40B4-BE49-F238E27FC236}">
                <a16:creationId xmlns:a16="http://schemas.microsoft.com/office/drawing/2014/main" id="{4DFDB710-CBC4-4744-BD47-7BAB26CA15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876" y="277813"/>
            <a:ext cx="2243587"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PHYSED\SUN in the CHURCH\Prague meridian 2.jpg">
            <a:extLst>
              <a:ext uri="{FF2B5EF4-FFF2-40B4-BE49-F238E27FC236}">
                <a16:creationId xmlns:a16="http://schemas.microsoft.com/office/drawing/2014/main" id="{9C622947-0D90-4243-8B17-4A9371B967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279" y="435412"/>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C8E2CD-0F73-407E-8396-5AE63B994190}"/>
              </a:ext>
            </a:extLst>
          </p:cNvPr>
          <p:cNvSpPr txBox="1"/>
          <p:nvPr/>
        </p:nvSpPr>
        <p:spPr>
          <a:xfrm>
            <a:off x="5810871" y="396180"/>
            <a:ext cx="3769360" cy="1569660"/>
          </a:xfrm>
          <a:prstGeom prst="rect">
            <a:avLst/>
          </a:prstGeom>
          <a:noFill/>
        </p:spPr>
        <p:txBody>
          <a:bodyPr wrap="square" rtlCol="0">
            <a:spAutoFit/>
          </a:bodyPr>
          <a:lstStyle/>
          <a:p>
            <a:pPr eaLnBrk="1" hangingPunct="1"/>
            <a:r>
              <a:rPr lang="sr-Cyrl-CS" altLang="en-US" sz="1600" b="1" dirty="0">
                <a:solidFill>
                  <a:srgbClr val="FF0000"/>
                </a:solidFill>
              </a:rPr>
              <a:t>Маријанин стуб  </a:t>
            </a:r>
            <a:r>
              <a:rPr lang="sr-Cyrl-CS" altLang="en-US" sz="1600" b="1" dirty="0"/>
              <a:t>и </a:t>
            </a:r>
            <a:r>
              <a:rPr lang="sr-Cyrl-CS" altLang="en-US" sz="1600" b="1" dirty="0">
                <a:solidFill>
                  <a:srgbClr val="0070C0"/>
                </a:solidFill>
              </a:rPr>
              <a:t>меридијан </a:t>
            </a:r>
            <a:r>
              <a:rPr lang="sr-Cyrl-CS" altLang="en-US" sz="1600" b="1" dirty="0"/>
              <a:t>на Старом градском тргу у Прагу  су од  1650</a:t>
            </a:r>
            <a:r>
              <a:rPr lang="en-US" altLang="en-US" sz="1600" b="1" dirty="0"/>
              <a:t>.</a:t>
            </a:r>
            <a:r>
              <a:rPr lang="sr-Cyrl-CS" altLang="en-US" sz="1600" b="1" dirty="0"/>
              <a:t> до 1918</a:t>
            </a:r>
            <a:r>
              <a:rPr lang="en-US" altLang="en-US" sz="1600" b="1" dirty="0"/>
              <a:t>.</a:t>
            </a:r>
            <a:r>
              <a:rPr lang="sr-Cyrl-CS" altLang="en-US" sz="1600" b="1" dirty="0"/>
              <a:t>  коришћени  да се грађани обавесте  када је подне</a:t>
            </a:r>
            <a:r>
              <a:rPr lang="en-US" altLang="en-US" sz="1600" b="1" dirty="0"/>
              <a:t>. </a:t>
            </a:r>
            <a:r>
              <a:rPr lang="sr-Cyrl-CS" altLang="en-US" sz="1600" b="1" dirty="0">
                <a:solidFill>
                  <a:srgbClr val="339966"/>
                </a:solidFill>
              </a:rPr>
              <a:t>Маријанин стуб је срушен за време револуције 1918. </a:t>
            </a:r>
            <a:endParaRPr lang="en-US" altLang="en-US" sz="1600" b="1" dirty="0">
              <a:solidFill>
                <a:srgbClr val="339966"/>
              </a:solidFill>
            </a:endParaRPr>
          </a:p>
        </p:txBody>
      </p:sp>
      <p:sp>
        <p:nvSpPr>
          <p:cNvPr id="8" name="TextBox 7">
            <a:extLst>
              <a:ext uri="{FF2B5EF4-FFF2-40B4-BE49-F238E27FC236}">
                <a16:creationId xmlns:a16="http://schemas.microsoft.com/office/drawing/2014/main" id="{D1C66A6A-CCD2-425A-89E8-11860B84146C}"/>
              </a:ext>
            </a:extLst>
          </p:cNvPr>
          <p:cNvSpPr txBox="1"/>
          <p:nvPr/>
        </p:nvSpPr>
        <p:spPr>
          <a:xfrm>
            <a:off x="5851511" y="2000250"/>
            <a:ext cx="3688080" cy="1292662"/>
          </a:xfrm>
          <a:prstGeom prst="rect">
            <a:avLst/>
          </a:prstGeom>
          <a:noFill/>
        </p:spPr>
        <p:txBody>
          <a:bodyPr wrap="square" rtlCol="0">
            <a:spAutoFit/>
          </a:bodyPr>
          <a:lstStyle/>
          <a:p>
            <a:pPr eaLnBrk="1" hangingPunct="1"/>
            <a:r>
              <a:rPr lang="sr-Cyrl-CS" altLang="en-US" sz="1800" b="1" dirty="0">
                <a:solidFill>
                  <a:srgbClr val="C00000"/>
                </a:solidFill>
              </a:rPr>
              <a:t>1990. је постављена плоча са натписом </a:t>
            </a:r>
          </a:p>
          <a:p>
            <a:pPr eaLnBrk="1" hangingPunct="1"/>
            <a:r>
              <a:rPr lang="en-US" altLang="en-US" sz="1400" b="1" dirty="0"/>
              <a:t>MERIDIAN, ACCORDING TO WHICH TIME IN PRAGUE WAS DETERMINED / MERIDIANUS QUO OLIM TEMPUS PRAGENSE DIRIGEBATUR</a:t>
            </a:r>
          </a:p>
        </p:txBody>
      </p:sp>
      <p:sp>
        <p:nvSpPr>
          <p:cNvPr id="9" name="TextBox 8">
            <a:extLst>
              <a:ext uri="{FF2B5EF4-FFF2-40B4-BE49-F238E27FC236}">
                <a16:creationId xmlns:a16="http://schemas.microsoft.com/office/drawing/2014/main" id="{1402DB55-EE69-4A67-9230-5A162AFEEBAC}"/>
              </a:ext>
            </a:extLst>
          </p:cNvPr>
          <p:cNvSpPr txBox="1"/>
          <p:nvPr/>
        </p:nvSpPr>
        <p:spPr>
          <a:xfrm>
            <a:off x="106680" y="3249970"/>
            <a:ext cx="2895599" cy="738664"/>
          </a:xfrm>
          <a:prstGeom prst="rect">
            <a:avLst/>
          </a:prstGeom>
          <a:noFill/>
        </p:spPr>
        <p:txBody>
          <a:bodyPr wrap="square" rtlCol="0">
            <a:spAutoFit/>
          </a:bodyPr>
          <a:lstStyle/>
          <a:p>
            <a:r>
              <a:rPr lang="sr-Cyrl-RS" sz="1400" b="1" dirty="0">
                <a:effectLst/>
                <a:latin typeface="Times New Roman" panose="02020603050405020304" pitchFamily="18" charset="0"/>
                <a:ea typeface="Times New Roman" panose="02020603050405020304" pitchFamily="18" charset="0"/>
              </a:rPr>
              <a:t>Модел битних елемената </a:t>
            </a:r>
            <a:r>
              <a:rPr lang="en-US" sz="1400" b="1" dirty="0">
                <a:effectLst/>
                <a:latin typeface="Times New Roman" panose="02020603050405020304" pitchFamily="18" charset="0"/>
                <a:ea typeface="Times New Roman" panose="02020603050405020304" pitchFamily="18" charset="0"/>
              </a:rPr>
              <a:t> </a:t>
            </a:r>
            <a:r>
              <a:rPr lang="sr-Cyrl-RS" sz="1400" b="1" dirty="0">
                <a:effectLst/>
                <a:latin typeface="Times New Roman" panose="02020603050405020304" pitchFamily="18" charset="0"/>
                <a:ea typeface="Times New Roman" panose="02020603050405020304" pitchFamily="18" charset="0"/>
              </a:rPr>
              <a:t>Земљине сфере</a:t>
            </a:r>
            <a:r>
              <a:rPr lang="en-US" sz="1400" b="1" dirty="0">
                <a:effectLst/>
                <a:latin typeface="Times New Roman" panose="02020603050405020304" pitchFamily="18" charset="0"/>
                <a:ea typeface="Times New Roman" panose="02020603050405020304" pitchFamily="18" charset="0"/>
              </a:rPr>
              <a:t>,</a:t>
            </a:r>
            <a:r>
              <a:rPr lang="sr-Cyrl-RS" sz="1400" b="1" dirty="0">
                <a:effectLst/>
                <a:latin typeface="Times New Roman" panose="02020603050405020304" pitchFamily="18" charset="0"/>
                <a:ea typeface="Times New Roman" panose="02020603050405020304" pitchFamily="18" charset="0"/>
              </a:rPr>
              <a:t>  изнад локалног меридијана у Гриничу</a:t>
            </a:r>
            <a:r>
              <a:rPr lang="en-US" sz="1400" b="1" dirty="0">
                <a:latin typeface="Times New Roman" panose="02020603050405020304" pitchFamily="18" charset="0"/>
                <a:ea typeface="Times New Roman" panose="02020603050405020304" pitchFamily="18" charset="0"/>
              </a:rPr>
              <a:t>.</a:t>
            </a:r>
            <a:endParaRPr lang="en-US" sz="1400" b="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FE9BE053-44B9-440B-B2C6-AD130D728593}"/>
              </a:ext>
            </a:extLst>
          </p:cNvPr>
          <p:cNvSpPr txBox="1"/>
          <p:nvPr/>
        </p:nvSpPr>
        <p:spPr>
          <a:xfrm>
            <a:off x="5964412" y="3943669"/>
            <a:ext cx="2452687" cy="2554545"/>
          </a:xfrm>
          <a:prstGeom prst="rect">
            <a:avLst/>
          </a:prstGeom>
          <a:noFill/>
        </p:spPr>
        <p:txBody>
          <a:bodyPr wrap="square" rtlCol="0">
            <a:spAutoFit/>
          </a:bodyPr>
          <a:lstStyle/>
          <a:p>
            <a:r>
              <a:rPr lang="sr-Cyrl-RS" sz="1600" b="1" dirty="0">
                <a:solidFill>
                  <a:srgbClr val="FF0000"/>
                </a:solidFill>
              </a:rPr>
              <a:t>Предлажемо Удружењу „Руђер Бошковић“ и управи  Народне  опсерваторије да предложе Градској управи Београда да обележе меридијан у простору споменика Победнику на Калемегдану. </a:t>
            </a:r>
            <a:endParaRPr lang="en-US" sz="1600" b="1" dirty="0">
              <a:solidFill>
                <a:srgbClr val="FF0000"/>
              </a:solidFill>
            </a:endParaRPr>
          </a:p>
        </p:txBody>
      </p:sp>
      <p:pic>
        <p:nvPicPr>
          <p:cNvPr id="12" name="Picture 11" descr="A picture containing building, floor, stone, tiled&#10;&#10;Description automatically generated">
            <a:extLst>
              <a:ext uri="{FF2B5EF4-FFF2-40B4-BE49-F238E27FC236}">
                <a16:creationId xmlns:a16="http://schemas.microsoft.com/office/drawing/2014/main" id="{E8419ED5-8E03-4F05-9041-EF74E2D6B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3918" y="3670973"/>
            <a:ext cx="2319620" cy="3078127"/>
          </a:xfrm>
          <a:prstGeom prst="rect">
            <a:avLst/>
          </a:prstGeom>
        </p:spPr>
      </p:pic>
      <p:sp>
        <p:nvSpPr>
          <p:cNvPr id="13" name="TextBox 12">
            <a:extLst>
              <a:ext uri="{FF2B5EF4-FFF2-40B4-BE49-F238E27FC236}">
                <a16:creationId xmlns:a16="http://schemas.microsoft.com/office/drawing/2014/main" id="{0DFB4D82-E8ED-426D-9BA2-530F15382B15}"/>
              </a:ext>
            </a:extLst>
          </p:cNvPr>
          <p:cNvSpPr txBox="1"/>
          <p:nvPr/>
        </p:nvSpPr>
        <p:spPr>
          <a:xfrm>
            <a:off x="177554" y="4097102"/>
            <a:ext cx="3195566" cy="2800767"/>
          </a:xfrm>
          <a:prstGeom prst="rect">
            <a:avLst/>
          </a:prstGeom>
          <a:noFill/>
        </p:spPr>
        <p:txBody>
          <a:bodyPr wrap="square" rtlCol="0">
            <a:spAutoFit/>
          </a:bodyPr>
          <a:lstStyle/>
          <a:p>
            <a:r>
              <a:rPr lang="sr-Cyrl-RS" sz="1600" b="1" dirty="0">
                <a:solidFill>
                  <a:srgbClr val="FF0000"/>
                </a:solidFill>
              </a:rPr>
              <a:t>Меридијан унутар Париске опсерваторије. </a:t>
            </a:r>
          </a:p>
          <a:p>
            <a:r>
              <a:rPr lang="sr-Cyrl-RS" sz="1600" b="1" dirty="0">
                <a:solidFill>
                  <a:srgbClr val="0070C0"/>
                </a:solidFill>
                <a:latin typeface="Roboto"/>
              </a:rPr>
              <a:t>Французи су 1790. дефинисали стандард метра као један десетомилионити део растојања од екватора до Северног пола дуж меридијана који пролази кроз Париз. На то нас је подсетио Бојан Томић на овој конференцији.</a:t>
            </a:r>
            <a:endParaRPr lang="en-US" sz="1600" b="1" dirty="0">
              <a:solidFill>
                <a:srgbClr val="0070C0"/>
              </a:solidFill>
            </a:endParaRPr>
          </a:p>
        </p:txBody>
      </p:sp>
    </p:spTree>
    <p:extLst>
      <p:ext uri="{BB962C8B-B14F-4D97-AF65-F5344CB8AC3E}">
        <p14:creationId xmlns:p14="http://schemas.microsoft.com/office/powerpoint/2010/main" val="272237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B10D45-6E2D-4B08-ACC8-D72B0E7B8427}"/>
              </a:ext>
            </a:extLst>
          </p:cNvPr>
          <p:cNvPicPr>
            <a:picLocks noChangeAspect="1"/>
          </p:cNvPicPr>
          <p:nvPr/>
        </p:nvPicPr>
        <p:blipFill>
          <a:blip r:embed="rId2"/>
          <a:stretch>
            <a:fillRect/>
          </a:stretch>
        </p:blipFill>
        <p:spPr>
          <a:xfrm>
            <a:off x="353162" y="982206"/>
            <a:ext cx="5224678" cy="4109055"/>
          </a:xfrm>
          <a:prstGeom prst="rect">
            <a:avLst/>
          </a:prstGeom>
        </p:spPr>
      </p:pic>
      <p:sp>
        <p:nvSpPr>
          <p:cNvPr id="3" name="TextBox 2">
            <a:extLst>
              <a:ext uri="{FF2B5EF4-FFF2-40B4-BE49-F238E27FC236}">
                <a16:creationId xmlns:a16="http://schemas.microsoft.com/office/drawing/2014/main" id="{F76770DA-9999-4943-99A3-DEC625CE12C2}"/>
              </a:ext>
            </a:extLst>
          </p:cNvPr>
          <p:cNvSpPr txBox="1"/>
          <p:nvPr/>
        </p:nvSpPr>
        <p:spPr>
          <a:xfrm>
            <a:off x="221082" y="141089"/>
            <a:ext cx="5874918" cy="707886"/>
          </a:xfrm>
          <a:prstGeom prst="rect">
            <a:avLst/>
          </a:prstGeom>
          <a:noFill/>
        </p:spPr>
        <p:txBody>
          <a:bodyPr wrap="square" rtlCol="0">
            <a:spAutoFit/>
          </a:bodyPr>
          <a:lstStyle/>
          <a:p>
            <a:pPr algn="ctr"/>
            <a:r>
              <a:rPr lang="sr-Cyrl-RS" sz="2000" b="1" dirty="0">
                <a:solidFill>
                  <a:srgbClr val="C00000"/>
                </a:solidFill>
                <a:latin typeface="Times New Roman" panose="02020603050405020304" pitchFamily="18" charset="0"/>
                <a:cs typeface="Times New Roman" panose="02020603050405020304" pitchFamily="18" charset="0"/>
              </a:rPr>
              <a:t>Пресликавање Земљиног орбитног кретања </a:t>
            </a:r>
          </a:p>
          <a:p>
            <a:pPr algn="ctr"/>
            <a:r>
              <a:rPr lang="sr-Cyrl-RS" sz="2000" b="1" dirty="0">
                <a:solidFill>
                  <a:srgbClr val="C00000"/>
                </a:solidFill>
                <a:latin typeface="Times New Roman" panose="02020603050405020304" pitchFamily="18" charset="0"/>
                <a:cs typeface="Times New Roman" panose="02020603050405020304" pitchFamily="18" charset="0"/>
              </a:rPr>
              <a:t>на ДИНГ</a:t>
            </a:r>
            <a:endParaRPr lang="en-US" sz="20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925F955-984B-4389-B04D-0354824DEB03}"/>
                  </a:ext>
                </a:extLst>
              </p:cNvPr>
              <p:cNvSpPr txBox="1"/>
              <p:nvPr/>
            </p:nvSpPr>
            <p:spPr>
              <a:xfrm>
                <a:off x="129642" y="5239583"/>
                <a:ext cx="6057798" cy="1477328"/>
              </a:xfrm>
              <a:prstGeom prst="rect">
                <a:avLst/>
              </a:prstGeom>
              <a:noFill/>
            </p:spPr>
            <p:txBody>
              <a:bodyPr wrap="square" rtlCol="0">
                <a:spAutoFit/>
              </a:bodyPr>
              <a:lstStyle/>
              <a:p>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Угао између равни круга осветљености и Земљине осе мења се током Земљиног орбиталног кретања, зато што се мења угао </a:t>
                </a:r>
                <a14:m>
                  <m:oMath xmlns:m="http://schemas.openxmlformats.org/officeDocument/2006/math">
                    <m:r>
                      <a:rPr lang="en-GB" sz="1800"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𝜼</m:t>
                    </m:r>
                  </m:oMath>
                </a14:m>
                <a:r>
                  <a:rPr lang="en-GB"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између правца Сунчевих зрака </a:t>
                </a:r>
                <a:r>
                  <a:rPr lang="en-GB"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дуж линије која повезује центре Сунца и Земље) и пројекције </a:t>
                </a:r>
                <a14:m>
                  <m:oMath xmlns:m="http://schemas.openxmlformats.org/officeDocument/2006/math">
                    <m:acc>
                      <m:accPr>
                        <m:chr m:val="⃗"/>
                        <m:ctrlPr>
                          <a:rPr lang="en-US" sz="1800"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1800"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𝒏</m:t>
                        </m:r>
                      </m:e>
                    </m:acc>
                    <m:r>
                      <a:rPr lang="en-GB" sz="1800"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Земљине осе на еклиптику. </a:t>
                </a:r>
                <a:endPar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925F955-984B-4389-B04D-0354824DEB03}"/>
                  </a:ext>
                </a:extLst>
              </p:cNvPr>
              <p:cNvSpPr txBox="1">
                <a:spLocks noRot="1" noChangeAspect="1" noMove="1" noResize="1" noEditPoints="1" noAdjustHandles="1" noChangeArrowheads="1" noChangeShapeType="1" noTextEdit="1"/>
              </p:cNvSpPr>
              <p:nvPr/>
            </p:nvSpPr>
            <p:spPr>
              <a:xfrm>
                <a:off x="129642" y="5239583"/>
                <a:ext cx="6057798" cy="1477328"/>
              </a:xfrm>
              <a:prstGeom prst="rect">
                <a:avLst/>
              </a:prstGeom>
              <a:blipFill>
                <a:blip r:embed="rId3"/>
                <a:stretch>
                  <a:fillRect l="-805" t="-2479" r="-704" b="-537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90AFB3-926B-4C7F-AB2B-14AF4301CE1A}"/>
              </a:ext>
            </a:extLst>
          </p:cNvPr>
          <p:cNvSpPr txBox="1"/>
          <p:nvPr/>
        </p:nvSpPr>
        <p:spPr>
          <a:xfrm>
            <a:off x="6350000" y="141089"/>
            <a:ext cx="5547360" cy="707886"/>
          </a:xfrm>
          <a:prstGeom prst="rect">
            <a:avLst/>
          </a:prstGeom>
          <a:noFill/>
        </p:spPr>
        <p:txBody>
          <a:bodyPr wrap="square" rtlCol="0">
            <a:spAutoFit/>
          </a:bodyPr>
          <a:lstStyle/>
          <a:p>
            <a:r>
              <a:rPr lang="sr-Cyrl-RS" sz="2000" b="1" dirty="0">
                <a:solidFill>
                  <a:srgbClr val="C00000"/>
                </a:solidFill>
                <a:effectLst/>
                <a:latin typeface="Times New Roman" panose="02020603050405020304" pitchFamily="18" charset="0"/>
                <a:ea typeface="Times New Roman" panose="02020603050405020304" pitchFamily="18" charset="0"/>
              </a:rPr>
              <a:t>Примена ДИНГ-а у предавању о осунчавању Земље и употреби соларне енергије</a:t>
            </a:r>
            <a:endParaRPr lang="en-US" sz="2000" b="1" dirty="0">
              <a:solidFill>
                <a:srgbClr val="C0000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B1692A8-8B81-464A-9A14-CA8BE7AEC986}"/>
              </a:ext>
            </a:extLst>
          </p:cNvPr>
          <p:cNvSpPr txBox="1"/>
          <p:nvPr/>
        </p:nvSpPr>
        <p:spPr>
          <a:xfrm>
            <a:off x="6187440" y="1103989"/>
            <a:ext cx="5742838" cy="2031325"/>
          </a:xfrm>
          <a:prstGeom prst="rect">
            <a:avLst/>
          </a:prstGeom>
          <a:noFill/>
        </p:spPr>
        <p:txBody>
          <a:bodyPr wrap="square" rtlCol="0">
            <a:spAutoFit/>
          </a:bodyPr>
          <a:lstStyle/>
          <a:p>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Током сунчаног дана, могуће је додиривањем осветљене површине осетити да су осветљена места (делови Глобуса) топлија, него страна која је у сенци. Суптилније промене температуре се уочавају  додиривањем на екватору и већим географским ширинама дуж истог меридијана, као и употребом термометра. </a:t>
            </a:r>
            <a:endParaRPr lang="en-US"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4649DC1-C73C-4BD2-A090-3FA30A3B4096}"/>
              </a:ext>
            </a:extLst>
          </p:cNvPr>
          <p:cNvSpPr txBox="1"/>
          <p:nvPr/>
        </p:nvSpPr>
        <p:spPr>
          <a:xfrm>
            <a:off x="6350000" y="3722687"/>
            <a:ext cx="5323840" cy="1200329"/>
          </a:xfrm>
          <a:prstGeom prst="rect">
            <a:avLst/>
          </a:prstGeom>
          <a:noFill/>
        </p:spPr>
        <p:txBody>
          <a:bodyPr wrap="square" rtlCol="0">
            <a:spAutoFit/>
          </a:bodyPr>
          <a:lstStyle/>
          <a:p>
            <a:r>
              <a:rPr lang="sr-Cyrl-R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В</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изуелизација осунчавања Земље је корисна  у проучавању временске зависности осунчаности колектора соларне енергије, на различитим местима  на Земљи.  </a:t>
            </a:r>
            <a:endPar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0023B3-C88F-4AAF-A0FA-4A54B7CD6EC5}"/>
              </a:ext>
            </a:extLst>
          </p:cNvPr>
          <p:cNvSpPr txBox="1"/>
          <p:nvPr/>
        </p:nvSpPr>
        <p:spPr>
          <a:xfrm>
            <a:off x="6614162" y="5292346"/>
            <a:ext cx="4815840" cy="923330"/>
          </a:xfrm>
          <a:prstGeom prst="rect">
            <a:avLst/>
          </a:prstGeom>
          <a:noFill/>
        </p:spPr>
        <p:txBody>
          <a:bodyPr wrap="square" rtlCol="0">
            <a:spAutoFit/>
          </a:bodyPr>
          <a:lstStyle/>
          <a:p>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ДИНГ може бити користан у настави како саградити енергетски-ефикасне куће и како оптимизирати положаје соларних ћелија.</a:t>
            </a:r>
            <a:endParaRPr lang="en-US" b="1" dirty="0">
              <a:solidFill>
                <a:srgbClr val="00B050"/>
              </a:solidFill>
            </a:endParaRPr>
          </a:p>
        </p:txBody>
      </p:sp>
    </p:spTree>
    <p:extLst>
      <p:ext uri="{BB962C8B-B14F-4D97-AF65-F5344CB8AC3E}">
        <p14:creationId xmlns:p14="http://schemas.microsoft.com/office/powerpoint/2010/main" val="57973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AD4A6-38EB-448A-9EEA-280B74867184}"/>
              </a:ext>
            </a:extLst>
          </p:cNvPr>
          <p:cNvSpPr txBox="1"/>
          <p:nvPr/>
        </p:nvSpPr>
        <p:spPr>
          <a:xfrm>
            <a:off x="124667" y="91257"/>
            <a:ext cx="11694160" cy="548099"/>
          </a:xfrm>
          <a:prstGeom prst="rect">
            <a:avLst/>
          </a:prstGeom>
          <a:noFill/>
        </p:spPr>
        <p:txBody>
          <a:bodyPr wrap="square" rtlCol="0">
            <a:spAutoFit/>
          </a:bodyPr>
          <a:lstStyle/>
          <a:p>
            <a:pPr marL="0" marR="0" algn="ctr">
              <a:lnSpc>
                <a:spcPct val="115000"/>
              </a:lnSpc>
              <a:spcBef>
                <a:spcPts val="0"/>
              </a:spcBef>
              <a:spcAft>
                <a:spcPts val="0"/>
              </a:spcAft>
            </a:pPr>
            <a:r>
              <a:rPr lang="sr-Cyrl-R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Теорија осунчења и промене климе на Земљи Милутина Миланковића </a:t>
            </a:r>
          </a:p>
        </p:txBody>
      </p:sp>
      <p:sp>
        <p:nvSpPr>
          <p:cNvPr id="5" name="TextBox 4">
            <a:extLst>
              <a:ext uri="{FF2B5EF4-FFF2-40B4-BE49-F238E27FC236}">
                <a16:creationId xmlns:a16="http://schemas.microsoft.com/office/drawing/2014/main" id="{07E527D3-0E67-49A6-84A0-D55223D5C18F}"/>
              </a:ext>
            </a:extLst>
          </p:cNvPr>
          <p:cNvSpPr txBox="1"/>
          <p:nvPr/>
        </p:nvSpPr>
        <p:spPr>
          <a:xfrm>
            <a:off x="124667" y="778417"/>
            <a:ext cx="6461760" cy="1664879"/>
          </a:xfrm>
          <a:prstGeom prst="rect">
            <a:avLst/>
          </a:prstGeom>
          <a:noFill/>
        </p:spPr>
        <p:txBody>
          <a:bodyPr wrap="square" rtlCol="0">
            <a:spAutoFit/>
          </a:bodyPr>
          <a:lstStyle/>
          <a:p>
            <a:pPr marL="0" marR="0" algn="just">
              <a:lnSpc>
                <a:spcPct val="115000"/>
              </a:lnSpc>
              <a:spcBef>
                <a:spcPts val="600"/>
              </a:spcBef>
              <a:spcAft>
                <a:spcPts val="0"/>
              </a:spcAft>
            </a:pPr>
            <a:r>
              <a:rPr lang="sr-Cyrl-R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С</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тудије о осунчавању Земље су веома важне у истраживању климатских промена на Земљи</a:t>
            </a:r>
            <a:r>
              <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О промени климе на Земљи, постоји стална дискусија између оних који заговарају да је ова промена узрокована деловањем човека и оних који заговарају да су узроци промена природни. </a:t>
            </a:r>
            <a:endPar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4740223-3D2F-43E8-8E25-4656FBD4E803}"/>
              </a:ext>
            </a:extLst>
          </p:cNvPr>
          <p:cNvPicPr>
            <a:picLocks noChangeAspect="1"/>
          </p:cNvPicPr>
          <p:nvPr/>
        </p:nvPicPr>
        <p:blipFill>
          <a:blip r:embed="rId2"/>
          <a:stretch>
            <a:fillRect/>
          </a:stretch>
        </p:blipFill>
        <p:spPr>
          <a:xfrm>
            <a:off x="254414" y="2721418"/>
            <a:ext cx="5430107" cy="3954050"/>
          </a:xfrm>
          <a:prstGeom prst="rect">
            <a:avLst/>
          </a:prstGeom>
        </p:spPr>
      </p:pic>
      <p:sp>
        <p:nvSpPr>
          <p:cNvPr id="7" name="TextBox 6">
            <a:extLst>
              <a:ext uri="{FF2B5EF4-FFF2-40B4-BE49-F238E27FC236}">
                <a16:creationId xmlns:a16="http://schemas.microsoft.com/office/drawing/2014/main" id="{98B88FE5-0188-42BA-AD5A-21D2900E3790}"/>
              </a:ext>
            </a:extLst>
          </p:cNvPr>
          <p:cNvSpPr txBox="1"/>
          <p:nvPr/>
        </p:nvSpPr>
        <p:spPr>
          <a:xfrm>
            <a:off x="7381240" y="1010693"/>
            <a:ext cx="4658360" cy="1200329"/>
          </a:xfrm>
          <a:prstGeom prst="rect">
            <a:avLst/>
          </a:prstGeom>
          <a:noFill/>
        </p:spPr>
        <p:txBody>
          <a:bodyPr wrap="square" rtlCol="0">
            <a:spAutoFit/>
          </a:bodyPr>
          <a:lstStyle/>
          <a:p>
            <a:r>
              <a:rPr lang="sr-Cyrl-R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Миланковићева Математичка теорија термичких феномена изазваних Сунчевим зрачењем је полазна тачка у свим тим истраживањима и расправама</a:t>
            </a:r>
            <a:r>
              <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2A9D108C-D300-4F30-92E7-B933079CB1AA}"/>
              </a:ext>
            </a:extLst>
          </p:cNvPr>
          <p:cNvSpPr txBox="1"/>
          <p:nvPr/>
        </p:nvSpPr>
        <p:spPr>
          <a:xfrm>
            <a:off x="6256020" y="6029137"/>
            <a:ext cx="5379720" cy="646331"/>
          </a:xfrm>
          <a:prstGeom prst="rect">
            <a:avLst/>
          </a:prstGeom>
          <a:noFill/>
        </p:spPr>
        <p:txBody>
          <a:bodyPr wrap="square" rtlCol="0">
            <a:spAutoFit/>
          </a:bodyPr>
          <a:lstStyle/>
          <a:p>
            <a:r>
              <a:rPr lang="sr-Cyrl-RS" b="1" dirty="0">
                <a:solidFill>
                  <a:srgbClr val="C00000"/>
                </a:solidFill>
              </a:rPr>
              <a:t>Битне величине у Миланковићевој теорији које описују Земљино кретање по орбити око Сунца.  </a:t>
            </a:r>
            <a:endParaRPr lang="en-US" b="1" dirty="0">
              <a:solidFill>
                <a:srgbClr val="C00000"/>
              </a:solidFill>
            </a:endParaRPr>
          </a:p>
        </p:txBody>
      </p:sp>
      <p:sp>
        <p:nvSpPr>
          <p:cNvPr id="3" name="TextBox 2">
            <a:extLst>
              <a:ext uri="{FF2B5EF4-FFF2-40B4-BE49-F238E27FC236}">
                <a16:creationId xmlns:a16="http://schemas.microsoft.com/office/drawing/2014/main" id="{B951B70B-36BA-4546-87DB-21B59E9A4C4C}"/>
              </a:ext>
            </a:extLst>
          </p:cNvPr>
          <p:cNvSpPr txBox="1"/>
          <p:nvPr/>
        </p:nvSpPr>
        <p:spPr>
          <a:xfrm>
            <a:off x="6096000" y="2803845"/>
            <a:ext cx="5699760" cy="1477328"/>
          </a:xfrm>
          <a:prstGeom prst="rect">
            <a:avLst/>
          </a:prstGeom>
          <a:noFill/>
        </p:spPr>
        <p:txBody>
          <a:bodyPr wrap="square" rtlCol="0">
            <a:spAutoFit/>
          </a:bodyPr>
          <a:lstStyle/>
          <a:p>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Оријентација Земљине осе у односу на раван еклиптике је била кључна за Миланковића, који је проучавао и евалуирао осунчавање Земље и повезао вековне промене климе на Земљи са вековним променама параметара Земљине орбите. </a:t>
            </a:r>
          </a:p>
        </p:txBody>
      </p:sp>
    </p:spTree>
    <p:extLst>
      <p:ext uri="{BB962C8B-B14F-4D97-AF65-F5344CB8AC3E}">
        <p14:creationId xmlns:p14="http://schemas.microsoft.com/office/powerpoint/2010/main" val="303940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0E1AC4-4334-40AF-A6B1-30E288D93CF2}"/>
              </a:ext>
            </a:extLst>
          </p:cNvPr>
          <p:cNvSpPr txBox="1"/>
          <p:nvPr/>
        </p:nvSpPr>
        <p:spPr>
          <a:xfrm>
            <a:off x="152400" y="671691"/>
            <a:ext cx="11663680" cy="6186309"/>
          </a:xfrm>
          <a:prstGeom prst="rect">
            <a:avLst/>
          </a:prstGeom>
          <a:noFill/>
        </p:spPr>
        <p:txBody>
          <a:bodyPr wrap="square" rtlCol="0">
            <a:spAutoFit/>
          </a:bodyPr>
          <a:lstStyle/>
          <a:p>
            <a:pPr marL="342900" indent="-342900">
              <a:buAutoNum type="arabicPeriod"/>
            </a:pPr>
            <a:r>
              <a:rPr lang="sr-Cyrl-RS" b="1" dirty="0">
                <a:solidFill>
                  <a:srgbClr val="0070C0"/>
                </a:solidFill>
                <a:latin typeface="Times New Roman" panose="02020603050405020304" pitchFamily="18" charset="0"/>
                <a:cs typeface="Times New Roman" panose="02020603050405020304" pitchFamily="18" charset="0"/>
              </a:rPr>
              <a:t>ДИНГ</a:t>
            </a:r>
            <a:r>
              <a:rPr lang="en-US" b="1" dirty="0">
                <a:solidFill>
                  <a:srgbClr val="0070C0"/>
                </a:solidFill>
                <a:latin typeface="Times New Roman" panose="02020603050405020304" pitchFamily="18" charset="0"/>
                <a:cs typeface="Times New Roman" panose="02020603050405020304" pitchFamily="18" charset="0"/>
              </a:rPr>
              <a:t>/</a:t>
            </a:r>
            <a:r>
              <a:rPr lang="sr-Cyrl-RS" b="1" dirty="0">
                <a:solidFill>
                  <a:srgbClr val="0070C0"/>
                </a:solidFill>
                <a:latin typeface="Times New Roman" panose="02020603050405020304" pitchFamily="18" charset="0"/>
                <a:cs typeface="Times New Roman" panose="02020603050405020304" pitchFamily="18" charset="0"/>
              </a:rPr>
              <a:t>Паралелни глобус као наставно средство пружа могућности да се следе актуелни облици наставе и учења.</a:t>
            </a:r>
            <a:r>
              <a:rPr lang="en-US" b="1" dirty="0">
                <a:solidFill>
                  <a:srgbClr val="0070C0"/>
                </a:solidFill>
                <a:latin typeface="Times New Roman" panose="02020603050405020304" pitchFamily="18" charset="0"/>
                <a:cs typeface="Times New Roman" panose="02020603050405020304" pitchFamily="18" charset="0"/>
              </a:rPr>
              <a:t> </a:t>
            </a:r>
            <a:r>
              <a:rPr lang="sr-Cyrl-RS" b="1" dirty="0">
                <a:solidFill>
                  <a:srgbClr val="0070C0"/>
                </a:solidFill>
                <a:latin typeface="Times New Roman" panose="02020603050405020304" pitchFamily="18" charset="0"/>
                <a:cs typeface="Times New Roman" panose="02020603050405020304" pitchFamily="18" charset="0"/>
              </a:rPr>
              <a:t>Образовна вредност ДИНГ-а у интегрисаној, амбијенталној и хибридној настави је велика и оправдана.</a:t>
            </a:r>
          </a:p>
          <a:p>
            <a:endParaRPr lang="sr-Cyrl-RS" b="1" i="0" dirty="0">
              <a:solidFill>
                <a:srgbClr val="000000"/>
              </a:solidFill>
              <a:effectLst/>
              <a:latin typeface="Times New Roman" panose="02020603050405020304" pitchFamily="18" charset="0"/>
              <a:cs typeface="Times New Roman" panose="02020603050405020304" pitchFamily="18" charset="0"/>
            </a:endParaRPr>
          </a:p>
          <a:p>
            <a:r>
              <a:rPr lang="sr-Cyrl-RS" b="1" i="0" dirty="0">
                <a:solidFill>
                  <a:srgbClr val="000000"/>
                </a:solidFill>
                <a:effectLst/>
                <a:latin typeface="Times New Roman" panose="02020603050405020304" pitchFamily="18" charset="0"/>
                <a:cs typeface="Times New Roman" panose="02020603050405020304" pitchFamily="18" charset="0"/>
              </a:rPr>
              <a:t>2. </a:t>
            </a:r>
            <a:r>
              <a:rPr lang="sr-Cyrl-RS" b="1" i="0" dirty="0">
                <a:solidFill>
                  <a:srgbClr val="00B050"/>
                </a:solidFill>
                <a:effectLst/>
                <a:latin typeface="Times New Roman" panose="02020603050405020304" pitchFamily="18" charset="0"/>
                <a:cs typeface="Times New Roman" panose="02020603050405020304" pitchFamily="18" charset="0"/>
              </a:rPr>
              <a:t>Развој примене ДИНГ-а у настави  показује да  пут од научних и едукативних часописа до реалних наставних програма и наставе може да буде дуг, кривудав и непредвидив. </a:t>
            </a:r>
            <a:r>
              <a:rPr lang="sr-Cyrl-RS" b="1" dirty="0">
                <a:solidFill>
                  <a:srgbClr val="00B050"/>
                </a:solidFill>
                <a:latin typeface="Times New Roman" panose="02020603050405020304" pitchFamily="18" charset="0"/>
                <a:cs typeface="Times New Roman" panose="02020603050405020304" pitchFamily="18" charset="0"/>
              </a:rPr>
              <a:t> Наши чланци о ДИНГ-у  су имали одјека у часописима и настави  у Србији и ван ње, али  недовољно. Све школе и даље имају глобус на фиксном постољу, који се држи у затвореном простору.  Произвођачи глобуса не производе глобусе чији нагиб у односу на раван хоризонта се може подесити у складу са географском ширином места. </a:t>
            </a:r>
            <a:endParaRPr lang="sr-Cyrl-RS" b="1" i="0" dirty="0">
              <a:solidFill>
                <a:srgbClr val="00B050"/>
              </a:solidFill>
              <a:effectLst/>
              <a:latin typeface="Times New Roman" panose="02020603050405020304" pitchFamily="18" charset="0"/>
              <a:cs typeface="Times New Roman" panose="02020603050405020304" pitchFamily="18" charset="0"/>
            </a:endParaRPr>
          </a:p>
          <a:p>
            <a:endParaRPr lang="sr-Cyrl-RS" b="1" dirty="0">
              <a:solidFill>
                <a:srgbClr val="000000"/>
              </a:solidFill>
              <a:latin typeface="Times New Roman" panose="02020603050405020304" pitchFamily="18" charset="0"/>
              <a:cs typeface="Times New Roman" panose="02020603050405020304" pitchFamily="18" charset="0"/>
            </a:endParaRPr>
          </a:p>
          <a:p>
            <a:r>
              <a:rPr lang="sr-Cyrl-RS" b="1" dirty="0">
                <a:solidFill>
                  <a:srgbClr val="000000"/>
                </a:solidFill>
                <a:latin typeface="Times New Roman" panose="02020603050405020304" pitchFamily="18" charset="0"/>
                <a:cs typeface="Times New Roman" panose="02020603050405020304" pitchFamily="18" charset="0"/>
              </a:rPr>
              <a:t>3. </a:t>
            </a:r>
            <a:r>
              <a:rPr lang="sr-Cyrl-RS" b="1" dirty="0">
                <a:solidFill>
                  <a:srgbClr val="0070C0"/>
                </a:solidFill>
                <a:latin typeface="Times New Roman" panose="02020603050405020304" pitchFamily="18" charset="0"/>
                <a:cs typeface="Times New Roman" panose="02020603050405020304" pitchFamily="18" charset="0"/>
              </a:rPr>
              <a:t>Важно је праћење едукативних часописа. </a:t>
            </a:r>
            <a:r>
              <a:rPr lang="en-US" b="1" dirty="0">
                <a:solidFill>
                  <a:srgbClr val="0070C0"/>
                </a:solidFill>
                <a:latin typeface="Times New Roman" panose="02020603050405020304" pitchFamily="18" charset="0"/>
                <a:cs typeface="Times New Roman" panose="02020603050405020304" pitchFamily="18" charset="0"/>
              </a:rPr>
              <a:t> </a:t>
            </a:r>
            <a:r>
              <a:rPr lang="sr-Cyrl-RS" b="1" dirty="0">
                <a:solidFill>
                  <a:srgbClr val="0070C0"/>
                </a:solidFill>
                <a:latin typeface="Times New Roman" panose="02020603050405020304" pitchFamily="18" charset="0"/>
                <a:cs typeface="Times New Roman" panose="02020603050405020304" pitchFamily="18" charset="0"/>
              </a:rPr>
              <a:t>Није добро што едукаторима у Србији нису доступни најважнији међународни часописи у области наставе физике и астрономије, као што су </a:t>
            </a:r>
            <a:r>
              <a:rPr lang="en-US" b="1" dirty="0">
                <a:solidFill>
                  <a:srgbClr val="0070C0"/>
                </a:solidFill>
                <a:latin typeface="Times New Roman" panose="02020603050405020304" pitchFamily="18" charset="0"/>
                <a:cs typeface="Times New Roman" panose="02020603050405020304" pitchFamily="18" charset="0"/>
              </a:rPr>
              <a:t>Physics Education</a:t>
            </a:r>
            <a:r>
              <a:rPr lang="sr-Cyrl-RS" b="1" dirty="0">
                <a:solidFill>
                  <a:srgbClr val="0070C0"/>
                </a:solidFill>
                <a:latin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cs typeface="Times New Roman" panose="02020603050405020304" pitchFamily="18" charset="0"/>
              </a:rPr>
              <a:t> The Physics Teacher, American Journal of Physics</a:t>
            </a:r>
            <a:r>
              <a:rPr lang="sr-Cyrl-RS" b="1" dirty="0">
                <a:solidFill>
                  <a:srgbClr val="0070C0"/>
                </a:solidFill>
                <a:latin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cs typeface="Times New Roman" panose="02020603050405020304" pitchFamily="18" charset="0"/>
              </a:rPr>
              <a:t>European Journal of Physics.  </a:t>
            </a:r>
            <a:endParaRPr lang="sr-Cyrl-RS" b="1" dirty="0">
              <a:solidFill>
                <a:srgbClr val="0070C0"/>
              </a:solidFill>
              <a:latin typeface="Times New Roman" panose="02020603050405020304" pitchFamily="18" charset="0"/>
              <a:cs typeface="Times New Roman" panose="02020603050405020304" pitchFamily="18" charset="0"/>
            </a:endParaRPr>
          </a:p>
          <a:p>
            <a:endParaRPr lang="sr-Cyrl-RS" b="1" dirty="0">
              <a:solidFill>
                <a:srgbClr val="000000"/>
              </a:solidFill>
              <a:latin typeface="Times New Roman" panose="02020603050405020304" pitchFamily="18" charset="0"/>
              <a:cs typeface="Times New Roman" panose="02020603050405020304" pitchFamily="18" charset="0"/>
            </a:endParaRPr>
          </a:p>
          <a:p>
            <a:r>
              <a:rPr lang="sr-Cyrl-RS" b="1" dirty="0">
                <a:solidFill>
                  <a:srgbClr val="000000"/>
                </a:solidFill>
                <a:latin typeface="Times New Roman" panose="02020603050405020304" pitchFamily="18" charset="0"/>
                <a:cs typeface="Times New Roman" panose="02020603050405020304" pitchFamily="18" charset="0"/>
              </a:rPr>
              <a:t>4. </a:t>
            </a:r>
            <a:r>
              <a:rPr lang="sr-Cyrl-RS" b="1" dirty="0">
                <a:solidFill>
                  <a:srgbClr val="0070C0"/>
                </a:solidFill>
                <a:latin typeface="Times New Roman" panose="02020603050405020304" pitchFamily="18" charset="0"/>
                <a:cs typeface="Times New Roman" panose="02020603050405020304" pitchFamily="18" charset="0"/>
              </a:rPr>
              <a:t>ДИНГ је користан за визуелизацију и усвајање појмова и  величина које су уведене посматрањем кретања Сунца на небеској сфери. Још је значајнији у савладавању појмова  повезаних са   координатним  системом чији центар је на Сунцу. </a:t>
            </a:r>
          </a:p>
          <a:p>
            <a:endParaRPr lang="sr-Cyrl-RS" b="1" dirty="0">
              <a:solidFill>
                <a:srgbClr val="000000"/>
              </a:solidFill>
              <a:latin typeface="Times New Roman" panose="02020603050405020304" pitchFamily="18" charset="0"/>
              <a:cs typeface="Times New Roman" panose="02020603050405020304" pitchFamily="18" charset="0"/>
            </a:endParaRPr>
          </a:p>
          <a:p>
            <a:r>
              <a:rPr lang="sr-Cyrl-RS" b="1" dirty="0">
                <a:solidFill>
                  <a:srgbClr val="000000"/>
                </a:solidFill>
                <a:latin typeface="Times New Roman" panose="02020603050405020304" pitchFamily="18" charset="0"/>
                <a:cs typeface="Times New Roman" panose="02020603050405020304" pitchFamily="18" charset="0"/>
              </a:rPr>
              <a:t>5. </a:t>
            </a:r>
            <a:r>
              <a:rPr lang="sr-Cyrl-RS" b="1" dirty="0">
                <a:solidFill>
                  <a:srgbClr val="00B050"/>
                </a:solidFill>
                <a:latin typeface="Times New Roman" panose="02020603050405020304" pitchFamily="18" charset="0"/>
                <a:cs typeface="Times New Roman" panose="02020603050405020304" pitchFamily="18" charset="0"/>
              </a:rPr>
              <a:t>На ДИНГ-у се симулирају опсервације из васионе, на</a:t>
            </a:r>
            <a:r>
              <a:rPr lang="en-US" b="1" dirty="0">
                <a:solidFill>
                  <a:srgbClr val="00B050"/>
                </a:solidFill>
                <a:latin typeface="Times New Roman" panose="02020603050405020304" pitchFamily="18" charset="0"/>
                <a:cs typeface="Times New Roman" panose="02020603050405020304" pitchFamily="18" charset="0"/>
              </a:rPr>
              <a:t> </a:t>
            </a:r>
            <a:r>
              <a:rPr lang="sr-Cyrl-RS" b="1" dirty="0">
                <a:solidFill>
                  <a:srgbClr val="00B050"/>
                </a:solidFill>
                <a:latin typeface="Times New Roman" panose="02020603050405020304" pitchFamily="18" charset="0"/>
                <a:cs typeface="Times New Roman" panose="02020603050405020304" pitchFamily="18" charset="0"/>
              </a:rPr>
              <a:t>пример из сателита, или теоријски са Сунца. </a:t>
            </a:r>
          </a:p>
          <a:p>
            <a:endParaRPr lang="sr-Cyrl-RS" b="1" dirty="0">
              <a:solidFill>
                <a:srgbClr val="00B050"/>
              </a:solidFill>
              <a:latin typeface="Times New Roman" panose="02020603050405020304" pitchFamily="18" charset="0"/>
              <a:cs typeface="Times New Roman" panose="02020603050405020304" pitchFamily="18" charset="0"/>
            </a:endParaRPr>
          </a:p>
          <a:p>
            <a:r>
              <a:rPr lang="sr-Cyrl-RS" b="1" dirty="0">
                <a:solidFill>
                  <a:srgbClr val="000000"/>
                </a:solidFill>
                <a:latin typeface="Times New Roman" panose="02020603050405020304" pitchFamily="18" charset="0"/>
                <a:cs typeface="Times New Roman" panose="02020603050405020304" pitchFamily="18" charset="0"/>
              </a:rPr>
              <a:t>6</a:t>
            </a:r>
            <a:r>
              <a:rPr lang="sr-Cyrl-RS" b="1" dirty="0">
                <a:solidFill>
                  <a:srgbClr val="0070C0"/>
                </a:solidFill>
                <a:latin typeface="Times New Roman" panose="02020603050405020304" pitchFamily="18" charset="0"/>
                <a:cs typeface="Times New Roman" panose="02020603050405020304" pitchFamily="18" charset="0"/>
              </a:rPr>
              <a:t>. ДИНГ би могао да буде едукативна инсталација у служби за опсервацију Земље у Астрономској опсерваторији, коју је предложио Лука Поповић на овој конференцији</a:t>
            </a:r>
            <a:r>
              <a:rPr lang="sr-Cyrl-RS" b="1" dirty="0">
                <a:solidFill>
                  <a:srgbClr val="000000"/>
                </a:solidFill>
                <a:latin typeface="Times New Roman" panose="02020603050405020304" pitchFamily="18" charset="0"/>
                <a:cs typeface="Times New Roman" panose="02020603050405020304" pitchFamily="18" charset="0"/>
              </a:rPr>
              <a:t>.</a:t>
            </a:r>
            <a:endParaRPr lang="sr-Cyrl-RS"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C7B2D05-4E31-4349-BE57-72A5E8444351}"/>
              </a:ext>
            </a:extLst>
          </p:cNvPr>
          <p:cNvSpPr txBox="1"/>
          <p:nvPr/>
        </p:nvSpPr>
        <p:spPr>
          <a:xfrm>
            <a:off x="4368800" y="101600"/>
            <a:ext cx="2529840" cy="523220"/>
          </a:xfrm>
          <a:prstGeom prst="rect">
            <a:avLst/>
          </a:prstGeom>
          <a:noFill/>
        </p:spPr>
        <p:txBody>
          <a:bodyPr wrap="square" rtlCol="0">
            <a:spAutoFit/>
          </a:bodyPr>
          <a:lstStyle/>
          <a:p>
            <a:r>
              <a:rPr lang="sr-Cyrl-RS" sz="2800" b="1" dirty="0">
                <a:solidFill>
                  <a:srgbClr val="C00000"/>
                </a:solidFill>
                <a:latin typeface="Times New Roman" panose="02020603050405020304" pitchFamily="18" charset="0"/>
                <a:cs typeface="Times New Roman" panose="02020603050405020304" pitchFamily="18" charset="0"/>
              </a:rPr>
              <a:t>ЗАКЉУЧЦИ </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8462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832F6-2594-4F26-BCBD-3D234B0A2892}"/>
              </a:ext>
            </a:extLst>
          </p:cNvPr>
          <p:cNvSpPr txBox="1"/>
          <p:nvPr/>
        </p:nvSpPr>
        <p:spPr>
          <a:xfrm>
            <a:off x="497840" y="532785"/>
            <a:ext cx="11369040" cy="5972404"/>
          </a:xfrm>
          <a:prstGeom prst="rect">
            <a:avLst/>
          </a:prstGeom>
          <a:noFill/>
        </p:spPr>
        <p:txBody>
          <a:bodyPr wrap="square" rtlCol="0">
            <a:spAutoFit/>
          </a:bodyPr>
          <a:lstStyle/>
          <a:p>
            <a:pPr marL="342900" indent="-342900" eaLnBrk="1" hangingPunct="1">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 L. Strong, 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sudial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that shows how any spot on Earth is lit by the Sun at any time, Scientific American,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201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No. 2 (1959) 137</a:t>
            </a:r>
          </a:p>
          <a:p>
            <a:pPr marL="0" marR="0">
              <a:lnSpc>
                <a:spcPct val="115000"/>
              </a:lnSpc>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Božić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Vušković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Pantelić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Nikolić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 </a:t>
            </a:r>
            <a:r>
              <a:rPr lang="sr-Latn-CS" sz="1800" dirty="0">
                <a:effectLst/>
                <a:latin typeface="Times New Roman" panose="02020603050405020304" pitchFamily="18" charset="0"/>
                <a:ea typeface="TimesNewRomanPSMT"/>
                <a:cs typeface="Times New Roman" panose="02020603050405020304" pitchFamily="18" charset="0"/>
              </a:rPr>
              <a:t>&amp;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Majić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 ,  School architecture and physics education, The Physics   </a:t>
            </a:r>
          </a:p>
          <a:p>
            <a:pPr marL="0" marR="0">
              <a:lnSpc>
                <a:spcPct val="115000"/>
              </a:lnSpc>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Teacher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43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(2005) 604. </a:t>
            </a:r>
            <a:endPar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 Bo</a:t>
            </a:r>
            <a:r>
              <a:rPr lang="sr-Latn-CS" sz="1800" dirty="0">
                <a:effectLst/>
                <a:latin typeface="Times New Roman" panose="02020603050405020304" pitchFamily="18" charset="0"/>
                <a:ea typeface="Times New Roman" panose="02020603050405020304" pitchFamily="18" charset="0"/>
                <a:cs typeface="Times New Roman" panose="02020603050405020304" pitchFamily="18" charset="0"/>
              </a:rPr>
              <a:t>žić</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Latn-RS" sz="1800" dirty="0">
                <a:effectLst/>
                <a:latin typeface="Times New Roman" panose="02020603050405020304" pitchFamily="18" charset="0"/>
                <a:ea typeface="Times New Roman" panose="02020603050405020304" pitchFamily="18" charset="0"/>
                <a:cs typeface="Times New Roman" panose="02020603050405020304" pitchFamily="18" charset="0"/>
              </a:rPr>
              <a:t>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Popovi</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ć</a:t>
            </a:r>
            <a:r>
              <a:rPr lang="sr-Latn-RS" sz="18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sr-Latn-CS" sz="1800" dirty="0">
                <a:effectLst/>
                <a:latin typeface="Times New Roman" panose="02020603050405020304" pitchFamily="18" charset="0"/>
                <a:ea typeface="TimesNewRomanPSMT"/>
                <a:cs typeface="Times New Roman" panose="02020603050405020304" pitchFamily="18" charset="0"/>
              </a:rPr>
              <a:t>&amp;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Savi</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ć, </a:t>
            </a:r>
            <a:r>
              <a:rPr lang="sr-Latn-RS" sz="18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Latn-CS" sz="1800" dirty="0">
                <a:effectLst/>
                <a:latin typeface="Times New Roman" panose="02020603050405020304" pitchFamily="18" charset="0"/>
                <a:ea typeface="Times New Roman" panose="02020603050405020304" pitchFamily="18" charset="0"/>
                <a:cs typeface="Times New Roman" panose="02020603050405020304" pitchFamily="18" charset="0"/>
              </a:rPr>
              <a:t>2009).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Out Classroom Installations for Learning Physics</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AIP Conference Proceedings</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New York </a:t>
            </a:r>
            <a:r>
              <a:rPr lang="sr-Cyrl-CS" sz="1800" dirty="0">
                <a:effectLst/>
                <a:latin typeface="Times New Roman" panose="02020603050405020304" pitchFamily="18" charset="0"/>
                <a:ea typeface="Times New Roman" panose="02020603050405020304" pitchFamily="18" charset="0"/>
                <a:cs typeface="Times New Roman" panose="02020603050405020304" pitchFamily="18" charset="0"/>
              </a:rPr>
              <a:t>1203 </a:t>
            </a:r>
            <a:r>
              <a:rPr lang="sr-Latn-CS" sz="1800" dirty="0">
                <a:effectLst/>
                <a:latin typeface="Times New Roman" panose="02020603050405020304" pitchFamily="18" charset="0"/>
                <a:ea typeface="Times New Roman" panose="02020603050405020304" pitchFamily="18" charset="0"/>
                <a:cs typeface="Times New Roman" panose="02020603050405020304" pitchFamily="18" charset="0"/>
              </a:rPr>
              <a:t>pp. 1250-1255</a:t>
            </a:r>
            <a:endPar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4</a:t>
            </a:r>
            <a:r>
              <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Božić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sr-Latn-CS" sz="1800" dirty="0">
                <a:effectLst/>
                <a:latin typeface="Times New Roman" panose="02020603050405020304" pitchFamily="18" charset="0"/>
                <a:ea typeface="TimesNewRomanPSMT"/>
                <a:cs typeface="Times New Roman" panose="02020603050405020304" pitchFamily="18" charset="0"/>
              </a:rPr>
              <a:t>&amp;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Ducloy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 (2008).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Erathostenes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teachings with a globe in a school yard Physics Education. 43 p. 165. </a:t>
            </a:r>
            <a:endParaRPr lang="en-US" altLang="en-US" sz="1800" dirty="0">
              <a:latin typeface="Times New Roman" panose="02020603050405020304" pitchFamily="18" charset="0"/>
              <a:cs typeface="Times New Roman" panose="02020603050405020304" pitchFamily="18" charset="0"/>
            </a:endParaRPr>
          </a:p>
          <a:p>
            <a:pPr eaLnBrk="1" hangingPunct="1"/>
            <a:r>
              <a:rPr lang="en-US" altLang="en-US" sz="1800" dirty="0">
                <a:latin typeface="Times New Roman" panose="02020603050405020304" pitchFamily="18" charset="0"/>
                <a:cs typeface="Times New Roman" panose="02020603050405020304" pitchFamily="18" charset="0"/>
              </a:rPr>
              <a:t>5</a:t>
            </a:r>
            <a:r>
              <a:rPr lang="sr-Cyrl-RS" altLang="en-US" sz="1800" dirty="0">
                <a:latin typeface="Times New Roman" panose="02020603050405020304" pitchFamily="18" charset="0"/>
                <a:cs typeface="Times New Roman" panose="02020603050405020304" pitchFamily="18" charset="0"/>
              </a:rPr>
              <a:t>. </a:t>
            </a:r>
            <a:r>
              <a:rPr lang="sr-Latn-CS" altLang="en-US" sz="1800" dirty="0">
                <a:latin typeface="Times New Roman" panose="02020603050405020304" pitchFamily="18" charset="0"/>
                <a:cs typeface="Times New Roman" panose="02020603050405020304" pitchFamily="18" charset="0"/>
              </a:rPr>
              <a:t>T. Marković-Topalović and M. Božić, </a:t>
            </a:r>
            <a:r>
              <a:rPr lang="sr-Latn-CS" altLang="en-US" sz="1800" i="1" dirty="0">
                <a:latin typeface="Times New Roman" panose="02020603050405020304" pitchFamily="18" charset="0"/>
                <a:cs typeface="Times New Roman" panose="02020603050405020304" pitchFamily="18" charset="0"/>
              </a:rPr>
              <a:t>Physics Education</a:t>
            </a:r>
            <a:r>
              <a:rPr lang="sr-Latn-CS" altLang="en-US" sz="1800" dirty="0">
                <a:latin typeface="Times New Roman" panose="02020603050405020304" pitchFamily="18" charset="0"/>
                <a:cs typeface="Times New Roman" panose="02020603050405020304" pitchFamily="18" charset="0"/>
              </a:rPr>
              <a:t>, 46 (2011) 365</a:t>
            </a:r>
            <a:endParaRPr lang="sr-Cyrl-RS" altLang="en-US" sz="18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sr-Cyrl-R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Božić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Vušković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Popović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Popović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Marković-Topalović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Visualization on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Day Night Year Globe,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Eur. J. Phys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37,</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065801 (2016).</a:t>
            </a:r>
            <a:endPar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 Божић</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M</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 Цуцић Д, Марковић-Топаловић Т,  Савић И и  Поповић Ј,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2012, </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Одређивање и примена меридијана, </a:t>
            </a:r>
            <a:r>
              <a:rPr lang="sr-Cyrl-RS" sz="2000" i="1" dirty="0">
                <a:effectLst/>
                <a:latin typeface="Times New Roman" panose="02020603050405020304" pitchFamily="18" charset="0"/>
                <a:ea typeface="Times New Roman" panose="02020603050405020304" pitchFamily="18" charset="0"/>
                <a:cs typeface="Times New Roman" panose="02020603050405020304" pitchFamily="18" charset="0"/>
              </a:rPr>
              <a:t>Зборник конференције „Календарско знање и допринос Милутина Миланковића“</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Latn-R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Удружење Милутин Миланковић, Београд</a:t>
            </a:r>
            <a:r>
              <a:rPr lang="sr-Latn-R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20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https://www.researchgate.net/publication/233417053_</a:t>
            </a:r>
            <a:endPar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Weir, J. </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1931</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sr-Latn-R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method of Eratosthenes</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Journal of the Royal Astronomical Society of Canada 25 </a:t>
            </a:r>
            <a:r>
              <a:rPr lang="sr-Latn-RS" sz="2000" dirty="0">
                <a:effectLst/>
                <a:latin typeface="Times New Roman" panose="02020603050405020304" pitchFamily="18" charset="0"/>
                <a:ea typeface="Times New Roman" panose="02020603050405020304" pitchFamily="18" charset="0"/>
                <a:cs typeface="Times New Roman" panose="02020603050405020304" pitchFamily="18" charset="0"/>
              </a:rPr>
              <a:t>pp.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294-296.</a:t>
            </a:r>
            <a:endParaRPr lang="sr-Cyrl-R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sr-Cyrl-R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Decamp, N. </a:t>
            </a:r>
            <a:r>
              <a:rPr lang="sr-Latn-CS" sz="2000" dirty="0">
                <a:effectLst/>
                <a:latin typeface="Times New Roman" panose="02020603050405020304" pitchFamily="18" charset="0"/>
                <a:ea typeface="TimesNewRomanPSMT"/>
                <a:cs typeface="Times New Roman" panose="02020603050405020304" pitchFamily="18" charset="0"/>
              </a:rPr>
              <a:t>&amp; </a:t>
            </a:r>
            <a:r>
              <a:rPr lang="en-GB" sz="2000" dirty="0" err="1">
                <a:effectLst/>
                <a:latin typeface="Times New Roman" panose="02020603050405020304" pitchFamily="18" charset="0"/>
                <a:ea typeface="Times New Roman" panose="02020603050405020304" pitchFamily="18" charset="0"/>
                <a:cs typeface="Times New Roman" panose="02020603050405020304" pitchFamily="18" charset="0"/>
              </a:rPr>
              <a:t>Hosson</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C. de (</a:t>
            </a:r>
            <a:r>
              <a:rPr lang="sr-Latn-CS" sz="2000" dirty="0">
                <a:effectLst/>
                <a:latin typeface="Times New Roman" panose="02020603050405020304" pitchFamily="18" charset="0"/>
                <a:ea typeface="Times New Roman" panose="02020603050405020304" pitchFamily="18" charset="0"/>
                <a:cs typeface="Times New Roman" panose="02020603050405020304" pitchFamily="18" charset="0"/>
              </a:rPr>
              <a:t>2012).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Implementing Eratosthenes’ Discovery in the Classroom: Educational Difficulties Needing Attention Science </a:t>
            </a:r>
            <a:r>
              <a:rPr lang="sr-Latn-CS" sz="2000" dirty="0">
                <a:effectLst/>
                <a:latin typeface="Times New Roman" panose="02020603050405020304" pitchFamily="18" charset="0"/>
                <a:ea typeface="Times New Roman" panose="02020603050405020304" pitchFamily="18" charset="0"/>
                <a:cs typeface="Times New Roman" panose="02020603050405020304" pitchFamily="18" charset="0"/>
              </a:rPr>
              <a:t>&amp; Education 21 pp. 911-920.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altLang="en-US" sz="1800" dirty="0">
                <a:latin typeface="Times New Roman" panose="02020603050405020304" pitchFamily="18" charset="0"/>
                <a:cs typeface="Times New Roman" panose="02020603050405020304" pitchFamily="18" charset="0"/>
              </a:rPr>
              <a:t>10</a:t>
            </a:r>
            <a:r>
              <a:rPr lang="sr-Cyrl-RS" altLang="en-US" sz="1800"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https://www.happylittlecaravan.com/en/observatory-max-valier-cornedo-bz/</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Veb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document: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Bareford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 The collection of photos from  “The Solar Observatory of San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Petronio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https://www.flickr.com/photos/bareford94/albums/72157713028176637</a:t>
            </a:r>
            <a:endParaRPr lang="en-US" altLang="en-US" sz="1800" b="1" dirty="0">
              <a:latin typeface="Calibri" panose="020F0502020204030204" pitchFamily="34" charset="0"/>
            </a:endParaRPr>
          </a:p>
        </p:txBody>
      </p:sp>
      <p:sp>
        <p:nvSpPr>
          <p:cNvPr id="5" name="TextBox 4">
            <a:extLst>
              <a:ext uri="{FF2B5EF4-FFF2-40B4-BE49-F238E27FC236}">
                <a16:creationId xmlns:a16="http://schemas.microsoft.com/office/drawing/2014/main" id="{ECA68732-60E6-4293-919C-8BDC218838B8}"/>
              </a:ext>
            </a:extLst>
          </p:cNvPr>
          <p:cNvSpPr txBox="1"/>
          <p:nvPr/>
        </p:nvSpPr>
        <p:spPr>
          <a:xfrm>
            <a:off x="3749040" y="71120"/>
            <a:ext cx="3657600" cy="461665"/>
          </a:xfrm>
          <a:prstGeom prst="rect">
            <a:avLst/>
          </a:prstGeom>
          <a:noFill/>
        </p:spPr>
        <p:txBody>
          <a:bodyPr wrap="square" rtlCol="0">
            <a:spAutoFit/>
          </a:bodyPr>
          <a:lstStyle/>
          <a:p>
            <a:r>
              <a:rPr lang="sr-Cyrl-RS" sz="2400" b="1" dirty="0">
                <a:solidFill>
                  <a:srgbClr val="FF0000"/>
                </a:solidFill>
                <a:latin typeface="Times New Roman" panose="02020603050405020304" pitchFamily="18" charset="0"/>
                <a:cs typeface="Times New Roman" panose="02020603050405020304" pitchFamily="18" charset="0"/>
              </a:rPr>
              <a:t>ЛИТЕРАТУРА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575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DC349E-20DE-41AD-9434-A945E57C41C2}"/>
              </a:ext>
            </a:extLst>
          </p:cNvPr>
          <p:cNvPicPr>
            <a:picLocks noChangeAspect="1"/>
          </p:cNvPicPr>
          <p:nvPr/>
        </p:nvPicPr>
        <p:blipFill>
          <a:blip r:embed="rId2"/>
          <a:stretch>
            <a:fillRect/>
          </a:stretch>
        </p:blipFill>
        <p:spPr>
          <a:xfrm>
            <a:off x="375920" y="1222437"/>
            <a:ext cx="5577840" cy="3718560"/>
          </a:xfrm>
          <a:prstGeom prst="rect">
            <a:avLst/>
          </a:prstGeom>
        </p:spPr>
      </p:pic>
      <p:sp>
        <p:nvSpPr>
          <p:cNvPr id="4" name="TextBox 3">
            <a:extLst>
              <a:ext uri="{FF2B5EF4-FFF2-40B4-BE49-F238E27FC236}">
                <a16:creationId xmlns:a16="http://schemas.microsoft.com/office/drawing/2014/main" id="{2B9D2015-7BA3-4652-85A3-E373E1A92496}"/>
              </a:ext>
            </a:extLst>
          </p:cNvPr>
          <p:cNvSpPr txBox="1"/>
          <p:nvPr/>
        </p:nvSpPr>
        <p:spPr>
          <a:xfrm>
            <a:off x="6421120" y="2078675"/>
            <a:ext cx="4876800" cy="2862322"/>
          </a:xfrm>
          <a:prstGeom prst="rect">
            <a:avLst/>
          </a:prstGeom>
          <a:noFill/>
        </p:spPr>
        <p:txBody>
          <a:bodyPr wrap="square" rtlCol="0">
            <a:spAutoFit/>
          </a:bodyPr>
          <a:lstStyle/>
          <a:p>
            <a:r>
              <a:rPr lang="sr-Latn-RS" b="1" dirty="0">
                <a:solidFill>
                  <a:srgbClr val="FF0000"/>
                </a:solidFill>
              </a:rPr>
              <a:t>Educational Oriented World Globes</a:t>
            </a:r>
          </a:p>
          <a:p>
            <a:endParaRPr lang="sr-Latn-RS" b="1" dirty="0">
              <a:solidFill>
                <a:srgbClr val="00B050"/>
              </a:solidFill>
            </a:endParaRPr>
          </a:p>
          <a:p>
            <a:r>
              <a:rPr lang="en-US" b="1" dirty="0">
                <a:solidFill>
                  <a:srgbClr val="00B050"/>
                </a:solidFill>
              </a:rPr>
              <a:t>The globe located in the </a:t>
            </a:r>
            <a:r>
              <a:rPr lang="en-US" b="1" dirty="0" err="1">
                <a:solidFill>
                  <a:srgbClr val="00B050"/>
                </a:solidFill>
              </a:rPr>
              <a:t>centre</a:t>
            </a:r>
            <a:r>
              <a:rPr lang="en-US" b="1" dirty="0">
                <a:solidFill>
                  <a:srgbClr val="00B050"/>
                </a:solidFill>
              </a:rPr>
              <a:t> of the </a:t>
            </a:r>
            <a:r>
              <a:rPr lang="en-US" b="1" dirty="0" err="1">
                <a:solidFill>
                  <a:srgbClr val="00B050"/>
                </a:solidFill>
              </a:rPr>
              <a:t>Chiostro</a:t>
            </a:r>
            <a:r>
              <a:rPr lang="en-US" b="1" dirty="0">
                <a:solidFill>
                  <a:srgbClr val="00B050"/>
                </a:solidFill>
              </a:rPr>
              <a:t> garden of the Physics Department</a:t>
            </a:r>
            <a:r>
              <a:rPr lang="sr-Latn-RS" b="1" dirty="0">
                <a:solidFill>
                  <a:srgbClr val="00B050"/>
                </a:solidFill>
              </a:rPr>
              <a:t> </a:t>
            </a:r>
            <a:r>
              <a:rPr lang="en-US" b="1" dirty="0">
                <a:solidFill>
                  <a:srgbClr val="00B050"/>
                </a:solidFill>
              </a:rPr>
              <a:t>E. </a:t>
            </a:r>
            <a:r>
              <a:rPr lang="en-US" b="1" dirty="0" err="1">
                <a:solidFill>
                  <a:srgbClr val="00B050"/>
                </a:solidFill>
              </a:rPr>
              <a:t>Amaldi</a:t>
            </a:r>
            <a:r>
              <a:rPr lang="en-US" b="1" dirty="0">
                <a:solidFill>
                  <a:srgbClr val="00B050"/>
                </a:solidFill>
              </a:rPr>
              <a:t> has been designed following the criteria recently proposed in the field</a:t>
            </a:r>
            <a:r>
              <a:rPr lang="sr-Latn-RS" b="1" dirty="0">
                <a:solidFill>
                  <a:srgbClr val="00B050"/>
                </a:solidFill>
              </a:rPr>
              <a:t> </a:t>
            </a:r>
            <a:r>
              <a:rPr lang="en-US" b="1" dirty="0">
                <a:solidFill>
                  <a:srgbClr val="00B050"/>
                </a:solidFill>
              </a:rPr>
              <a:t>of Architecture (</a:t>
            </a:r>
            <a:r>
              <a:rPr lang="en-US" b="1" dirty="0" err="1">
                <a:solidFill>
                  <a:srgbClr val="00B050"/>
                </a:solidFill>
              </a:rPr>
              <a:t>Bozic</a:t>
            </a:r>
            <a:r>
              <a:rPr lang="en-US" b="1" dirty="0">
                <a:solidFill>
                  <a:srgbClr val="00B050"/>
                </a:solidFill>
              </a:rPr>
              <a:t> et al. 2005) on the possible direct educational role of the</a:t>
            </a:r>
            <a:r>
              <a:rPr lang="sr-Latn-RS" b="1" dirty="0">
                <a:solidFill>
                  <a:srgbClr val="00B050"/>
                </a:solidFill>
              </a:rPr>
              <a:t> </a:t>
            </a:r>
            <a:r>
              <a:rPr lang="en-US" b="1" dirty="0">
                <a:solidFill>
                  <a:srgbClr val="00B050"/>
                </a:solidFill>
              </a:rPr>
              <a:t>indoor and outdoor spaces of schools and</a:t>
            </a:r>
            <a:endParaRPr lang="sr-Latn-RS" b="1" dirty="0">
              <a:solidFill>
                <a:srgbClr val="00B050"/>
              </a:solidFill>
            </a:endParaRPr>
          </a:p>
          <a:p>
            <a:r>
              <a:rPr lang="en-US" b="1" dirty="0">
                <a:solidFill>
                  <a:srgbClr val="00B050"/>
                </a:solidFill>
              </a:rPr>
              <a:t>universities when these are arranged</a:t>
            </a:r>
            <a:r>
              <a:rPr lang="sr-Latn-RS" b="1" dirty="0">
                <a:solidFill>
                  <a:srgbClr val="00B050"/>
                </a:solidFill>
              </a:rPr>
              <a:t> </a:t>
            </a:r>
            <a:r>
              <a:rPr lang="en-US" b="1" dirty="0">
                <a:solidFill>
                  <a:srgbClr val="00B050"/>
                </a:solidFill>
              </a:rPr>
              <a:t>according to the principles of hands-on experiments.</a:t>
            </a:r>
          </a:p>
        </p:txBody>
      </p:sp>
      <p:sp>
        <p:nvSpPr>
          <p:cNvPr id="5" name="TextBox 4">
            <a:extLst>
              <a:ext uri="{FF2B5EF4-FFF2-40B4-BE49-F238E27FC236}">
                <a16:creationId xmlns:a16="http://schemas.microsoft.com/office/drawing/2014/main" id="{18E70848-D069-46C0-B086-76AAC3FCD296}"/>
              </a:ext>
            </a:extLst>
          </p:cNvPr>
          <p:cNvSpPr txBox="1"/>
          <p:nvPr/>
        </p:nvSpPr>
        <p:spPr>
          <a:xfrm>
            <a:off x="6421120" y="1155345"/>
            <a:ext cx="5222240" cy="923330"/>
          </a:xfrm>
          <a:prstGeom prst="rect">
            <a:avLst/>
          </a:prstGeom>
          <a:noFill/>
        </p:spPr>
        <p:txBody>
          <a:bodyPr wrap="square" rtlCol="0">
            <a:spAutoFit/>
          </a:bodyPr>
          <a:lstStyle/>
          <a:p>
            <a:r>
              <a:rPr lang="it-IT" b="1" dirty="0">
                <a:solidFill>
                  <a:srgbClr val="0070C0"/>
                </a:solidFill>
              </a:rPr>
              <a:t>Aldo Altamore and Enrico Bernieri</a:t>
            </a:r>
            <a:r>
              <a:rPr lang="sr-Latn-RS" b="1" dirty="0">
                <a:solidFill>
                  <a:srgbClr val="0070C0"/>
                </a:solidFill>
              </a:rPr>
              <a:t>, </a:t>
            </a:r>
            <a:endParaRPr lang="it-IT" b="1" dirty="0">
              <a:solidFill>
                <a:srgbClr val="0070C0"/>
              </a:solidFill>
            </a:endParaRPr>
          </a:p>
          <a:p>
            <a:r>
              <a:rPr lang="it-IT" b="1" dirty="0">
                <a:solidFill>
                  <a:srgbClr val="0070C0"/>
                </a:solidFill>
              </a:rPr>
              <a:t>The permanent Oriented World Globe installation </a:t>
            </a:r>
            <a:endParaRPr lang="sr-Latn-RS" b="1" dirty="0">
              <a:solidFill>
                <a:srgbClr val="0070C0"/>
              </a:solidFill>
            </a:endParaRPr>
          </a:p>
          <a:p>
            <a:r>
              <a:rPr lang="it-IT" b="1" dirty="0">
                <a:solidFill>
                  <a:srgbClr val="0070C0"/>
                </a:solidFill>
              </a:rPr>
              <a:t>at Roma Tre University</a:t>
            </a:r>
          </a:p>
        </p:txBody>
      </p:sp>
      <p:sp>
        <p:nvSpPr>
          <p:cNvPr id="6" name="TextBox 5">
            <a:extLst>
              <a:ext uri="{FF2B5EF4-FFF2-40B4-BE49-F238E27FC236}">
                <a16:creationId xmlns:a16="http://schemas.microsoft.com/office/drawing/2014/main" id="{36C938B2-B109-41A6-A2A3-1674635130E9}"/>
              </a:ext>
            </a:extLst>
          </p:cNvPr>
          <p:cNvSpPr txBox="1"/>
          <p:nvPr/>
        </p:nvSpPr>
        <p:spPr>
          <a:xfrm>
            <a:off x="243840" y="5080000"/>
            <a:ext cx="11846560" cy="1477328"/>
          </a:xfrm>
          <a:prstGeom prst="rect">
            <a:avLst/>
          </a:prstGeom>
          <a:noFill/>
        </p:spPr>
        <p:txBody>
          <a:bodyPr wrap="square" rtlCol="0">
            <a:spAutoFit/>
          </a:bodyPr>
          <a:lstStyle/>
          <a:p>
            <a:r>
              <a:rPr lang="en-US" b="1" dirty="0">
                <a:solidFill>
                  <a:srgbClr val="0070C0"/>
                </a:solidFill>
              </a:rPr>
              <a:t>The oldest prototypes of the oriented world globes are probably two Hellenistic</a:t>
            </a:r>
            <a:r>
              <a:rPr lang="sr-Latn-RS" b="1" dirty="0">
                <a:solidFill>
                  <a:srgbClr val="0070C0"/>
                </a:solidFill>
              </a:rPr>
              <a:t> </a:t>
            </a:r>
            <a:r>
              <a:rPr lang="en-US" b="1" dirty="0">
                <a:solidFill>
                  <a:srgbClr val="0070C0"/>
                </a:solidFill>
              </a:rPr>
              <a:t>marble globes: the Sphere of </a:t>
            </a:r>
            <a:r>
              <a:rPr lang="en-US" b="1" dirty="0" err="1">
                <a:solidFill>
                  <a:srgbClr val="0070C0"/>
                </a:solidFill>
              </a:rPr>
              <a:t>Matelica</a:t>
            </a:r>
            <a:r>
              <a:rPr lang="en-US" b="1" dirty="0">
                <a:solidFill>
                  <a:srgbClr val="0070C0"/>
                </a:solidFill>
              </a:rPr>
              <a:t> (29.6 cm in diameter) which was discovered</a:t>
            </a:r>
            <a:r>
              <a:rPr lang="sr-Latn-RS" b="1" dirty="0">
                <a:solidFill>
                  <a:srgbClr val="0070C0"/>
                </a:solidFill>
              </a:rPr>
              <a:t> </a:t>
            </a:r>
            <a:r>
              <a:rPr lang="en-US" b="1" dirty="0">
                <a:solidFill>
                  <a:srgbClr val="0070C0"/>
                </a:solidFill>
              </a:rPr>
              <a:t>in 1985 by D. </a:t>
            </a:r>
            <a:r>
              <a:rPr lang="en-US" b="1" dirty="0" err="1">
                <a:solidFill>
                  <a:srgbClr val="0070C0"/>
                </a:solidFill>
              </a:rPr>
              <a:t>Baldini</a:t>
            </a:r>
            <a:r>
              <a:rPr lang="en-US" b="1" dirty="0">
                <a:solidFill>
                  <a:srgbClr val="0070C0"/>
                </a:solidFill>
              </a:rPr>
              <a:t> in the homonymous city near Macerata, and the Globe of</a:t>
            </a:r>
            <a:r>
              <a:rPr lang="sr-Latn-RS" b="1" dirty="0">
                <a:solidFill>
                  <a:srgbClr val="0070C0"/>
                </a:solidFill>
              </a:rPr>
              <a:t> </a:t>
            </a:r>
            <a:r>
              <a:rPr lang="en-US" b="1" dirty="0" err="1">
                <a:solidFill>
                  <a:srgbClr val="0070C0"/>
                </a:solidFill>
              </a:rPr>
              <a:t>Prosymna</a:t>
            </a:r>
            <a:r>
              <a:rPr lang="en-US" b="1" dirty="0">
                <a:solidFill>
                  <a:srgbClr val="0070C0"/>
                </a:solidFill>
              </a:rPr>
              <a:t> (Greece) discovered in 1939 by C. </a:t>
            </a:r>
            <a:r>
              <a:rPr lang="en-US" b="1" dirty="0" err="1">
                <a:solidFill>
                  <a:srgbClr val="0070C0"/>
                </a:solidFill>
              </a:rPr>
              <a:t>Blegen</a:t>
            </a:r>
            <a:r>
              <a:rPr lang="en-US" b="1" dirty="0">
                <a:solidFill>
                  <a:srgbClr val="0070C0"/>
                </a:solidFill>
              </a:rPr>
              <a:t>. Although the last one has a</a:t>
            </a:r>
            <a:r>
              <a:rPr lang="sr-Latn-RS" b="1" dirty="0">
                <a:solidFill>
                  <a:srgbClr val="0070C0"/>
                </a:solidFill>
              </a:rPr>
              <a:t> </a:t>
            </a:r>
            <a:r>
              <a:rPr lang="en-US" b="1" dirty="0">
                <a:solidFill>
                  <a:srgbClr val="0070C0"/>
                </a:solidFill>
              </a:rPr>
              <a:t>greater diameter, both were probably solar clocks and tools for astronomical</a:t>
            </a:r>
            <a:r>
              <a:rPr lang="sr-Latn-RS" b="1" dirty="0">
                <a:solidFill>
                  <a:srgbClr val="0070C0"/>
                </a:solidFill>
              </a:rPr>
              <a:t> </a:t>
            </a:r>
            <a:r>
              <a:rPr lang="en-US" b="1" dirty="0">
                <a:solidFill>
                  <a:srgbClr val="0070C0"/>
                </a:solidFill>
              </a:rPr>
              <a:t>calculations (</a:t>
            </a:r>
            <a:r>
              <a:rPr lang="en-US" b="1" dirty="0" err="1">
                <a:solidFill>
                  <a:srgbClr val="0070C0"/>
                </a:solidFill>
              </a:rPr>
              <a:t>Carusi</a:t>
            </a:r>
            <a:r>
              <a:rPr lang="en-US" b="1" dirty="0">
                <a:solidFill>
                  <a:srgbClr val="0070C0"/>
                </a:solidFill>
              </a:rPr>
              <a:t> &amp; </a:t>
            </a:r>
            <a:r>
              <a:rPr lang="en-US" b="1" dirty="0" err="1">
                <a:solidFill>
                  <a:srgbClr val="0070C0"/>
                </a:solidFill>
              </a:rPr>
              <a:t>Baldini</a:t>
            </a:r>
            <a:r>
              <a:rPr lang="en-US" b="1" dirty="0">
                <a:solidFill>
                  <a:srgbClr val="0070C0"/>
                </a:solidFill>
              </a:rPr>
              <a:t> 1989). A modern replica in greater scale of the</a:t>
            </a:r>
            <a:r>
              <a:rPr lang="sr-Latn-RS" b="1" dirty="0">
                <a:solidFill>
                  <a:srgbClr val="0070C0"/>
                </a:solidFill>
              </a:rPr>
              <a:t> </a:t>
            </a:r>
            <a:r>
              <a:rPr lang="en-US" b="1" dirty="0" err="1">
                <a:solidFill>
                  <a:srgbClr val="0070C0"/>
                </a:solidFill>
              </a:rPr>
              <a:t>Matelica’s</a:t>
            </a:r>
            <a:r>
              <a:rPr lang="en-US" b="1" dirty="0">
                <a:solidFill>
                  <a:srgbClr val="0070C0"/>
                </a:solidFill>
              </a:rPr>
              <a:t> globe is located in </a:t>
            </a:r>
            <a:r>
              <a:rPr lang="en-US" b="1" dirty="0" err="1">
                <a:solidFill>
                  <a:srgbClr val="0070C0"/>
                </a:solidFill>
              </a:rPr>
              <a:t>Saracinesco</a:t>
            </a:r>
            <a:r>
              <a:rPr lang="en-US" b="1" dirty="0">
                <a:solidFill>
                  <a:srgbClr val="0070C0"/>
                </a:solidFill>
              </a:rPr>
              <a:t>, a village near Roma.</a:t>
            </a:r>
          </a:p>
        </p:txBody>
      </p:sp>
      <p:pic>
        <p:nvPicPr>
          <p:cNvPr id="8" name="Picture 7" descr="Text&#10;&#10;Description automatically generated">
            <a:extLst>
              <a:ext uri="{FF2B5EF4-FFF2-40B4-BE49-F238E27FC236}">
                <a16:creationId xmlns:a16="http://schemas.microsoft.com/office/drawing/2014/main" id="{AAF738DD-6B59-4A56-8303-28113E863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5" y="119122"/>
            <a:ext cx="6026150" cy="806450"/>
          </a:xfrm>
          <a:prstGeom prst="rect">
            <a:avLst/>
          </a:prstGeom>
        </p:spPr>
      </p:pic>
    </p:spTree>
    <p:extLst>
      <p:ext uri="{BB962C8B-B14F-4D97-AF65-F5344CB8AC3E}">
        <p14:creationId xmlns:p14="http://schemas.microsoft.com/office/powerpoint/2010/main" val="372322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6D1AD9-2A25-4779-BCBD-D56111C004B6}"/>
              </a:ext>
            </a:extLst>
          </p:cNvPr>
          <p:cNvSpPr txBox="1"/>
          <p:nvPr/>
        </p:nvSpPr>
        <p:spPr>
          <a:xfrm>
            <a:off x="1981200" y="1270000"/>
            <a:ext cx="7416800" cy="2308324"/>
          </a:xfrm>
          <a:prstGeom prst="rect">
            <a:avLst/>
          </a:prstGeom>
          <a:noFill/>
        </p:spPr>
        <p:txBody>
          <a:bodyPr wrap="square" rtlCol="0">
            <a:spAutoFit/>
          </a:bodyPr>
          <a:lstStyle/>
          <a:p>
            <a:pPr marL="342900" indent="-342900">
              <a:buAutoNum type="arabicPeriod"/>
            </a:pPr>
            <a:r>
              <a:rPr lang="sr-Cyrl-RS" sz="1800" b="1" dirty="0">
                <a:solidFill>
                  <a:srgbClr val="C00000"/>
                </a:solidFill>
                <a:latin typeface="Lucida Grande"/>
              </a:rPr>
              <a:t>Предлажемо покретање иницијативе да се на платоу око Победника на Калемегдану обележи локални меридијан. </a:t>
            </a:r>
          </a:p>
          <a:p>
            <a:endParaRPr lang="en-US" dirty="0">
              <a:solidFill>
                <a:srgbClr val="000000"/>
              </a:solidFill>
              <a:latin typeface="Lucida Grande"/>
            </a:endParaRPr>
          </a:p>
          <a:p>
            <a:endParaRPr lang="sr-Cyrl-RS" dirty="0">
              <a:solidFill>
                <a:srgbClr val="000000"/>
              </a:solidFill>
              <a:latin typeface="Lucida Grande"/>
            </a:endParaRPr>
          </a:p>
          <a:p>
            <a:r>
              <a:rPr lang="sr-Cyrl-RS" dirty="0">
                <a:solidFill>
                  <a:srgbClr val="000000"/>
                </a:solidFill>
                <a:latin typeface="Lucida Grande"/>
              </a:rPr>
              <a:t>2</a:t>
            </a:r>
            <a:r>
              <a:rPr lang="sr-Cyrl-RS" b="0" i="0" dirty="0">
                <a:solidFill>
                  <a:srgbClr val="000000"/>
                </a:solidFill>
                <a:effectLst/>
                <a:latin typeface="Lucida Grande"/>
              </a:rPr>
              <a:t>. </a:t>
            </a:r>
            <a:r>
              <a:rPr lang="sr-Cyrl-RS" b="1" i="0" dirty="0">
                <a:solidFill>
                  <a:srgbClr val="0070C0"/>
                </a:solidFill>
                <a:effectLst/>
                <a:latin typeface="Lucida Grande"/>
              </a:rPr>
              <a:t>Предлажемо да се размотри могућност да се у окружењу </a:t>
            </a:r>
            <a:r>
              <a:rPr lang="en-US" b="1" i="0" dirty="0">
                <a:solidFill>
                  <a:srgbClr val="0070C0"/>
                </a:solidFill>
                <a:effectLst/>
                <a:latin typeface="Lucida Grande"/>
              </a:rPr>
              <a:t> </a:t>
            </a:r>
          </a:p>
          <a:p>
            <a:r>
              <a:rPr lang="en-US" b="1" dirty="0">
                <a:solidFill>
                  <a:srgbClr val="0070C0"/>
                </a:solidFill>
                <a:latin typeface="Lucida Grande"/>
              </a:rPr>
              <a:t>    </a:t>
            </a:r>
            <a:r>
              <a:rPr lang="sr-Cyrl-RS" b="1" i="0" dirty="0">
                <a:solidFill>
                  <a:srgbClr val="0070C0"/>
                </a:solidFill>
                <a:effectLst/>
                <a:latin typeface="Lucida Grande"/>
              </a:rPr>
              <a:t>Народне опсерваторије изгради мермерни или бетонски </a:t>
            </a:r>
            <a:endParaRPr lang="en-US" b="1" i="0" dirty="0">
              <a:solidFill>
                <a:srgbClr val="0070C0"/>
              </a:solidFill>
              <a:effectLst/>
              <a:latin typeface="Lucida Grande"/>
            </a:endParaRPr>
          </a:p>
          <a:p>
            <a:r>
              <a:rPr lang="en-US" b="1" dirty="0">
                <a:solidFill>
                  <a:srgbClr val="0070C0"/>
                </a:solidFill>
                <a:latin typeface="Lucida Grande"/>
              </a:rPr>
              <a:t>    </a:t>
            </a:r>
            <a:r>
              <a:rPr lang="sr-Cyrl-RS" b="1" i="0" dirty="0">
                <a:solidFill>
                  <a:srgbClr val="0070C0"/>
                </a:solidFill>
                <a:effectLst/>
                <a:latin typeface="Lucida Grande"/>
              </a:rPr>
              <a:t>Парлелни глобус</a:t>
            </a:r>
            <a:r>
              <a:rPr lang="en-US" b="1" i="0" dirty="0">
                <a:solidFill>
                  <a:srgbClr val="0070C0"/>
                </a:solidFill>
                <a:effectLst/>
                <a:latin typeface="Lucida Grande"/>
              </a:rPr>
              <a:t>/</a:t>
            </a:r>
            <a:r>
              <a:rPr lang="sr-Cyrl-RS" b="1" i="0" dirty="0">
                <a:solidFill>
                  <a:srgbClr val="0070C0"/>
                </a:solidFill>
                <a:effectLst/>
                <a:latin typeface="Lucida Grande"/>
              </a:rPr>
              <a:t>ДИНГ. </a:t>
            </a:r>
            <a:endParaRPr lang="en-US" b="1" i="0" dirty="0">
              <a:solidFill>
                <a:srgbClr val="0070C0"/>
              </a:solidFill>
              <a:effectLst/>
              <a:latin typeface="Courier New" panose="02070309020205020404" pitchFamily="49" charset="0"/>
            </a:endParaRPr>
          </a:p>
          <a:p>
            <a:endParaRPr lang="en-US" dirty="0"/>
          </a:p>
        </p:txBody>
      </p:sp>
      <p:sp>
        <p:nvSpPr>
          <p:cNvPr id="3" name="TextBox 2">
            <a:extLst>
              <a:ext uri="{FF2B5EF4-FFF2-40B4-BE49-F238E27FC236}">
                <a16:creationId xmlns:a16="http://schemas.microsoft.com/office/drawing/2014/main" id="{A97A411C-5AFE-46EE-A8FC-BE5D59467AC8}"/>
              </a:ext>
            </a:extLst>
          </p:cNvPr>
          <p:cNvSpPr txBox="1"/>
          <p:nvPr/>
        </p:nvSpPr>
        <p:spPr>
          <a:xfrm>
            <a:off x="3241040" y="4128315"/>
            <a:ext cx="4897120" cy="769441"/>
          </a:xfrm>
          <a:prstGeom prst="rect">
            <a:avLst/>
          </a:prstGeom>
          <a:noFill/>
        </p:spPr>
        <p:txBody>
          <a:bodyPr wrap="square" rtlCol="0">
            <a:spAutoFit/>
          </a:bodyPr>
          <a:lstStyle/>
          <a:p>
            <a:r>
              <a:rPr lang="sr-Cyrl-RS" sz="4400" dirty="0">
                <a:solidFill>
                  <a:srgbClr val="00B050"/>
                </a:solidFill>
              </a:rPr>
              <a:t>ХВАЛА НА ПАЖЊИ</a:t>
            </a:r>
            <a:r>
              <a:rPr lang="en-US" sz="4400" dirty="0">
                <a:solidFill>
                  <a:srgbClr val="00B050"/>
                </a:solidFill>
              </a:rPr>
              <a:t>!</a:t>
            </a:r>
          </a:p>
        </p:txBody>
      </p:sp>
      <p:sp>
        <p:nvSpPr>
          <p:cNvPr id="4" name="TextBox 3">
            <a:extLst>
              <a:ext uri="{FF2B5EF4-FFF2-40B4-BE49-F238E27FC236}">
                <a16:creationId xmlns:a16="http://schemas.microsoft.com/office/drawing/2014/main" id="{CDE7CE4C-C730-41FF-97F6-B2868E4AA9D9}"/>
              </a:ext>
            </a:extLst>
          </p:cNvPr>
          <p:cNvSpPr txBox="1"/>
          <p:nvPr/>
        </p:nvSpPr>
        <p:spPr>
          <a:xfrm>
            <a:off x="4373880" y="448536"/>
            <a:ext cx="2387600" cy="461665"/>
          </a:xfrm>
          <a:prstGeom prst="rect">
            <a:avLst/>
          </a:prstGeom>
          <a:noFill/>
        </p:spPr>
        <p:txBody>
          <a:bodyPr wrap="square" rtlCol="0">
            <a:spAutoFit/>
          </a:bodyPr>
          <a:lstStyle/>
          <a:p>
            <a:pPr algn="ctr"/>
            <a:r>
              <a:rPr lang="sr-Cyrl-RS" sz="2400" b="1" dirty="0">
                <a:solidFill>
                  <a:srgbClr val="0070C0"/>
                </a:solidFill>
                <a:latin typeface="Times New Roman" panose="02020603050405020304" pitchFamily="18" charset="0"/>
                <a:cs typeface="Times New Roman" panose="02020603050405020304" pitchFamily="18" charset="0"/>
              </a:rPr>
              <a:t>ПРЕДЛОЗИ </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35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BD0E80-7384-4DE1-A18F-C9C17C7747BB}"/>
              </a:ext>
            </a:extLst>
          </p:cNvPr>
          <p:cNvSpPr txBox="1"/>
          <p:nvPr/>
        </p:nvSpPr>
        <p:spPr>
          <a:xfrm>
            <a:off x="3078480" y="476349"/>
            <a:ext cx="2702560" cy="1754326"/>
          </a:xfrm>
          <a:prstGeom prst="rect">
            <a:avLst/>
          </a:prstGeom>
          <a:noFill/>
        </p:spPr>
        <p:txBody>
          <a:bodyPr wrap="square" rtlCol="0">
            <a:spAutoFit/>
          </a:bodyPr>
          <a:lstStyle/>
          <a:p>
            <a:r>
              <a:rPr lang="en-US" dirty="0"/>
              <a:t>McKinney, William, </a:t>
            </a:r>
            <a:r>
              <a:rPr lang="en-US" b="1" dirty="0">
                <a:solidFill>
                  <a:srgbClr val="C00000"/>
                </a:solidFill>
              </a:rPr>
              <a:t>Geography via Use of the Globe: Do It This Way, </a:t>
            </a:r>
            <a:r>
              <a:rPr lang="en-US" dirty="0"/>
              <a:t>National Council for Geographic Education (1965).</a:t>
            </a:r>
          </a:p>
        </p:txBody>
      </p:sp>
      <p:sp>
        <p:nvSpPr>
          <p:cNvPr id="7" name="TextBox 6">
            <a:extLst>
              <a:ext uri="{FF2B5EF4-FFF2-40B4-BE49-F238E27FC236}">
                <a16:creationId xmlns:a16="http://schemas.microsoft.com/office/drawing/2014/main" id="{263AEB3B-BD75-41BE-9EB9-B4BB7589E36D}"/>
              </a:ext>
            </a:extLst>
          </p:cNvPr>
          <p:cNvSpPr txBox="1"/>
          <p:nvPr/>
        </p:nvSpPr>
        <p:spPr>
          <a:xfrm>
            <a:off x="91440" y="2497756"/>
            <a:ext cx="5181600" cy="3139321"/>
          </a:xfrm>
          <a:prstGeom prst="rect">
            <a:avLst/>
          </a:prstGeom>
          <a:noFill/>
        </p:spPr>
        <p:txBody>
          <a:bodyPr wrap="square" rtlCol="0">
            <a:spAutoFit/>
          </a:bodyPr>
          <a:lstStyle/>
          <a:p>
            <a:r>
              <a:rPr lang="en-US" b="1" dirty="0">
                <a:solidFill>
                  <a:srgbClr val="C00000"/>
                </a:solidFill>
              </a:rPr>
              <a:t>Natural illumination of the Globe.</a:t>
            </a:r>
          </a:p>
          <a:p>
            <a:r>
              <a:rPr lang="en-US" dirty="0"/>
              <a:t>Another basic series of demonstrations involves the use of the </a:t>
            </a:r>
            <a:r>
              <a:rPr lang="en-US" b="1" dirty="0">
                <a:solidFill>
                  <a:srgbClr val="C00000"/>
                </a:solidFill>
              </a:rPr>
              <a:t>naturally illuminated globe</a:t>
            </a:r>
            <a:r>
              <a:rPr lang="en-US" dirty="0"/>
              <a:t>. In these cases, the globe is so arranged that it is a true model of the earth in space. Its axis will be parallel to that of the earth, and locations upon the globe's surface will correspond to the same locations on the earth. When placed in direct sunlight, such a globe will be illuminated as the earth is illuminated at the same given time. </a:t>
            </a:r>
            <a:r>
              <a:rPr lang="sr-Cyrl-RS" dirty="0"/>
              <a:t> </a:t>
            </a:r>
            <a:r>
              <a:rPr lang="en-US" dirty="0"/>
              <a:t>A globe, when placed in such a position, is termed a </a:t>
            </a:r>
            <a:r>
              <a:rPr lang="en-US" dirty="0">
                <a:solidFill>
                  <a:srgbClr val="FF0000"/>
                </a:solidFill>
              </a:rPr>
              <a:t>rectified globe.</a:t>
            </a:r>
          </a:p>
        </p:txBody>
      </p:sp>
      <p:pic>
        <p:nvPicPr>
          <p:cNvPr id="8" name="Picture 7" descr="Diagram&#10;&#10;Description automatically generated">
            <a:extLst>
              <a:ext uri="{FF2B5EF4-FFF2-40B4-BE49-F238E27FC236}">
                <a16:creationId xmlns:a16="http://schemas.microsoft.com/office/drawing/2014/main" id="{4608AA04-8E2A-4B9E-944F-3A7F5ADCC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268525"/>
            <a:ext cx="2540000" cy="1962150"/>
          </a:xfrm>
          <a:prstGeom prst="rect">
            <a:avLst/>
          </a:prstGeom>
        </p:spPr>
      </p:pic>
      <p:pic>
        <p:nvPicPr>
          <p:cNvPr id="3" name="Picture 2" descr="Diagram&#10;&#10;Description automatically generated">
            <a:extLst>
              <a:ext uri="{FF2B5EF4-FFF2-40B4-BE49-F238E27FC236}">
                <a16:creationId xmlns:a16="http://schemas.microsoft.com/office/drawing/2014/main" id="{5A4B4484-FABE-4E5A-B47B-8B21F8FB5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337" y="120657"/>
            <a:ext cx="3501223" cy="4754199"/>
          </a:xfrm>
          <a:prstGeom prst="rect">
            <a:avLst/>
          </a:prstGeom>
        </p:spPr>
      </p:pic>
      <p:sp>
        <p:nvSpPr>
          <p:cNvPr id="4" name="TextBox 3">
            <a:extLst>
              <a:ext uri="{FF2B5EF4-FFF2-40B4-BE49-F238E27FC236}">
                <a16:creationId xmlns:a16="http://schemas.microsoft.com/office/drawing/2014/main" id="{616D7EB8-3C41-4EE6-94E7-CB61CB2A2762}"/>
              </a:ext>
            </a:extLst>
          </p:cNvPr>
          <p:cNvSpPr txBox="1"/>
          <p:nvPr/>
        </p:nvSpPr>
        <p:spPr>
          <a:xfrm>
            <a:off x="6253479" y="268525"/>
            <a:ext cx="2259497" cy="3139321"/>
          </a:xfrm>
          <a:prstGeom prst="rect">
            <a:avLst/>
          </a:prstGeom>
          <a:noFill/>
        </p:spPr>
        <p:txBody>
          <a:bodyPr wrap="square" rtlCol="0">
            <a:spAutoFit/>
          </a:bodyPr>
          <a:lstStyle/>
          <a:p>
            <a:r>
              <a:rPr lang="en-US" b="1" dirty="0">
                <a:solidFill>
                  <a:srgbClr val="0070C0"/>
                </a:solidFill>
              </a:rPr>
              <a:t>C.L. Strong about </a:t>
            </a:r>
          </a:p>
          <a:p>
            <a:r>
              <a:rPr lang="en-US" b="1" dirty="0">
                <a:solidFill>
                  <a:srgbClr val="0070C0"/>
                </a:solidFill>
              </a:rPr>
              <a:t>Global Sundial constructed by </a:t>
            </a:r>
          </a:p>
          <a:p>
            <a:r>
              <a:rPr lang="en-US" b="1" dirty="0">
                <a:solidFill>
                  <a:srgbClr val="0070C0"/>
                </a:solidFill>
              </a:rPr>
              <a:t>Richard M. Sutton </a:t>
            </a:r>
          </a:p>
          <a:p>
            <a:endParaRPr lang="en-US" dirty="0"/>
          </a:p>
          <a:p>
            <a:r>
              <a:rPr lang="en-US" dirty="0"/>
              <a:t>A sundial that shows how any spot</a:t>
            </a:r>
          </a:p>
          <a:p>
            <a:r>
              <a:rPr lang="en-US" dirty="0"/>
              <a:t>on earth is lit by the sun at any time. </a:t>
            </a:r>
            <a:r>
              <a:rPr lang="en-US" b="1" dirty="0">
                <a:solidFill>
                  <a:srgbClr val="00B050"/>
                </a:solidFill>
              </a:rPr>
              <a:t>Scientific American 1959 </a:t>
            </a:r>
          </a:p>
        </p:txBody>
      </p:sp>
      <p:sp>
        <p:nvSpPr>
          <p:cNvPr id="5" name="TextBox 4">
            <a:extLst>
              <a:ext uri="{FF2B5EF4-FFF2-40B4-BE49-F238E27FC236}">
                <a16:creationId xmlns:a16="http://schemas.microsoft.com/office/drawing/2014/main" id="{C61A0C92-0F65-428C-A26B-329654CD7A54}"/>
              </a:ext>
            </a:extLst>
          </p:cNvPr>
          <p:cNvSpPr txBox="1"/>
          <p:nvPr/>
        </p:nvSpPr>
        <p:spPr>
          <a:xfrm>
            <a:off x="4881880" y="5657671"/>
            <a:ext cx="6959600" cy="1200329"/>
          </a:xfrm>
          <a:prstGeom prst="rect">
            <a:avLst/>
          </a:prstGeom>
          <a:noFill/>
        </p:spPr>
        <p:txBody>
          <a:bodyPr wrap="square" rtlCol="0">
            <a:spAutoFit/>
          </a:bodyPr>
          <a:lstStyle/>
          <a:p>
            <a:r>
              <a:rPr lang="en-US" dirty="0"/>
              <a:t>The global dial can give one a fuller appreciation of the sunlight on which all men depend. </a:t>
            </a:r>
            <a:endParaRPr lang="sr-Cyrl-RS" dirty="0"/>
          </a:p>
          <a:p>
            <a:r>
              <a:rPr lang="sr-Cyrl-RS" b="1" dirty="0">
                <a:solidFill>
                  <a:srgbClr val="FF0000"/>
                </a:solidFill>
              </a:rPr>
              <a:t>Глобални часовник омогућује потпуно разумевање значаја Сунчеве светлости, од које сви људи зависе. </a:t>
            </a:r>
            <a:endParaRPr lang="en-US" b="1" dirty="0">
              <a:solidFill>
                <a:srgbClr val="FF0000"/>
              </a:solidFill>
            </a:endParaRPr>
          </a:p>
        </p:txBody>
      </p:sp>
      <p:sp>
        <p:nvSpPr>
          <p:cNvPr id="10" name="TextBox 9">
            <a:extLst>
              <a:ext uri="{FF2B5EF4-FFF2-40B4-BE49-F238E27FC236}">
                <a16:creationId xmlns:a16="http://schemas.microsoft.com/office/drawing/2014/main" id="{84952574-B82F-499B-845C-4E4F10045902}"/>
              </a:ext>
            </a:extLst>
          </p:cNvPr>
          <p:cNvSpPr txBox="1"/>
          <p:nvPr/>
        </p:nvSpPr>
        <p:spPr>
          <a:xfrm>
            <a:off x="5659120" y="3422531"/>
            <a:ext cx="2702560" cy="1477328"/>
          </a:xfrm>
          <a:prstGeom prst="rect">
            <a:avLst/>
          </a:prstGeom>
          <a:noFill/>
        </p:spPr>
        <p:txBody>
          <a:bodyPr wrap="square" rtlCol="0">
            <a:spAutoFit/>
          </a:bodyPr>
          <a:lstStyle/>
          <a:p>
            <a:r>
              <a:rPr lang="en-US" b="1" dirty="0">
                <a:solidFill>
                  <a:srgbClr val="FF0000"/>
                </a:solidFill>
              </a:rPr>
              <a:t>D</a:t>
            </a:r>
            <a:r>
              <a:rPr lang="en-US" b="1" dirty="0"/>
              <a:t>an </a:t>
            </a:r>
            <a:r>
              <a:rPr lang="en-US" b="1" dirty="0">
                <a:solidFill>
                  <a:srgbClr val="FF0000"/>
                </a:solidFill>
              </a:rPr>
              <a:t>I N</a:t>
            </a:r>
            <a:r>
              <a:rPr lang="en-US" b="1" dirty="0"/>
              <a:t>o</a:t>
            </a:r>
            <a:r>
              <a:rPr lang="sr-Latn-RS" b="1" dirty="0"/>
              <a:t>ć i </a:t>
            </a:r>
            <a:r>
              <a:rPr lang="sr-Latn-RS" b="1" dirty="0">
                <a:solidFill>
                  <a:srgbClr val="FF0000"/>
                </a:solidFill>
              </a:rPr>
              <a:t>G</a:t>
            </a:r>
            <a:r>
              <a:rPr lang="sr-Latn-RS" b="1" dirty="0"/>
              <a:t>odina </a:t>
            </a:r>
            <a:r>
              <a:rPr lang="sr-Latn-RS" b="1" dirty="0">
                <a:solidFill>
                  <a:srgbClr val="FF0000"/>
                </a:solidFill>
              </a:rPr>
              <a:t>G</a:t>
            </a:r>
            <a:r>
              <a:rPr lang="sr-Latn-RS" b="1" dirty="0"/>
              <a:t>lobus </a:t>
            </a:r>
          </a:p>
          <a:p>
            <a:endParaRPr lang="sr-Latn-RS" b="1" dirty="0">
              <a:solidFill>
                <a:srgbClr val="FF0000"/>
              </a:solidFill>
            </a:endParaRPr>
          </a:p>
          <a:p>
            <a:r>
              <a:rPr lang="sr-Latn-RS" b="1" dirty="0">
                <a:solidFill>
                  <a:srgbClr val="FF0000"/>
                </a:solidFill>
              </a:rPr>
              <a:t>                   DING </a:t>
            </a:r>
          </a:p>
          <a:p>
            <a:endParaRPr lang="sr-Latn-RS" b="1" dirty="0">
              <a:solidFill>
                <a:srgbClr val="FF0000"/>
              </a:solidFill>
            </a:endParaRPr>
          </a:p>
          <a:p>
            <a:r>
              <a:rPr lang="sr-Latn-RS" b="1" dirty="0">
                <a:solidFill>
                  <a:srgbClr val="FF0000"/>
                </a:solidFill>
              </a:rPr>
              <a:t>      Day Night Year Globe  </a:t>
            </a:r>
            <a:endParaRPr lang="en-US" b="1" dirty="0">
              <a:solidFill>
                <a:srgbClr val="FF0000"/>
              </a:solidFill>
            </a:endParaRPr>
          </a:p>
        </p:txBody>
      </p:sp>
      <p:sp>
        <p:nvSpPr>
          <p:cNvPr id="2" name="TextBox 1">
            <a:extLst>
              <a:ext uri="{FF2B5EF4-FFF2-40B4-BE49-F238E27FC236}">
                <a16:creationId xmlns:a16="http://schemas.microsoft.com/office/drawing/2014/main" id="{CB03DF21-C4E4-4E29-BEFC-621D1E193FA4}"/>
              </a:ext>
            </a:extLst>
          </p:cNvPr>
          <p:cNvSpPr txBox="1"/>
          <p:nvPr/>
        </p:nvSpPr>
        <p:spPr>
          <a:xfrm>
            <a:off x="7727783" y="5008767"/>
            <a:ext cx="4372777" cy="646331"/>
          </a:xfrm>
          <a:prstGeom prst="rect">
            <a:avLst/>
          </a:prstGeom>
          <a:noFill/>
        </p:spPr>
        <p:txBody>
          <a:bodyPr wrap="square" rtlCol="0">
            <a:spAutoFit/>
          </a:bodyPr>
          <a:lstStyle/>
          <a:p>
            <a:r>
              <a:rPr lang="sr-Cyrl-RS" b="1" dirty="0">
                <a:solidFill>
                  <a:srgbClr val="FF0000"/>
                </a:solidFill>
              </a:rPr>
              <a:t>Уочите субсоларну тачку, појам тесно повезан са појмом деклинације Сунца. </a:t>
            </a:r>
            <a:endParaRPr lang="en-US" b="1" dirty="0">
              <a:solidFill>
                <a:srgbClr val="FF0000"/>
              </a:solidFill>
            </a:endParaRPr>
          </a:p>
        </p:txBody>
      </p:sp>
    </p:spTree>
    <p:extLst>
      <p:ext uri="{BB962C8B-B14F-4D97-AF65-F5344CB8AC3E}">
        <p14:creationId xmlns:p14="http://schemas.microsoft.com/office/powerpoint/2010/main" val="199925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EACCC-A7F7-4657-98BB-5BB41439F7D1}"/>
              </a:ext>
            </a:extLst>
          </p:cNvPr>
          <p:cNvPicPr>
            <a:picLocks noChangeAspect="1"/>
          </p:cNvPicPr>
          <p:nvPr/>
        </p:nvPicPr>
        <p:blipFill>
          <a:blip r:embed="rId2"/>
          <a:stretch>
            <a:fillRect/>
          </a:stretch>
        </p:blipFill>
        <p:spPr>
          <a:xfrm>
            <a:off x="199600" y="208280"/>
            <a:ext cx="2972434" cy="6410960"/>
          </a:xfrm>
          <a:prstGeom prst="rect">
            <a:avLst/>
          </a:prstGeom>
        </p:spPr>
      </p:pic>
      <p:pic>
        <p:nvPicPr>
          <p:cNvPr id="6" name="Picture 5" descr="A picture containing outdoor, grass, fence, train&#10;&#10;Description automatically generated">
            <a:extLst>
              <a:ext uri="{FF2B5EF4-FFF2-40B4-BE49-F238E27FC236}">
                <a16:creationId xmlns:a16="http://schemas.microsoft.com/office/drawing/2014/main" id="{11D2BA3F-47DF-4492-84C6-3D9261529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437" y="944880"/>
            <a:ext cx="3014922" cy="4522383"/>
          </a:xfrm>
          <a:prstGeom prst="rect">
            <a:avLst/>
          </a:prstGeom>
        </p:spPr>
      </p:pic>
      <p:pic>
        <p:nvPicPr>
          <p:cNvPr id="7" name="Picture 6" descr="A picture containing outdoor, grass, building, sitting&#10;&#10;Description automatically generated">
            <a:extLst>
              <a:ext uri="{FF2B5EF4-FFF2-40B4-BE49-F238E27FC236}">
                <a16:creationId xmlns:a16="http://schemas.microsoft.com/office/drawing/2014/main" id="{7D76E152-A8ED-41D4-9B70-D49E7F687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1603" y="868791"/>
            <a:ext cx="2972434" cy="4608425"/>
          </a:xfrm>
          <a:prstGeom prst="rect">
            <a:avLst/>
          </a:prstGeom>
        </p:spPr>
      </p:pic>
      <p:sp>
        <p:nvSpPr>
          <p:cNvPr id="2" name="TextBox 1">
            <a:extLst>
              <a:ext uri="{FF2B5EF4-FFF2-40B4-BE49-F238E27FC236}">
                <a16:creationId xmlns:a16="http://schemas.microsoft.com/office/drawing/2014/main" id="{FC6383F8-1835-4040-9386-2E856559CB26}"/>
              </a:ext>
            </a:extLst>
          </p:cNvPr>
          <p:cNvSpPr txBox="1"/>
          <p:nvPr/>
        </p:nvSpPr>
        <p:spPr>
          <a:xfrm>
            <a:off x="7115922" y="5695910"/>
            <a:ext cx="3596640" cy="923330"/>
          </a:xfrm>
          <a:prstGeom prst="rect">
            <a:avLst/>
          </a:prstGeom>
          <a:noFill/>
        </p:spPr>
        <p:txBody>
          <a:bodyPr wrap="square" rtlCol="0">
            <a:spAutoFit/>
          </a:bodyPr>
          <a:lstStyle/>
          <a:p>
            <a:r>
              <a:rPr lang="en-US" b="1" dirty="0" err="1">
                <a:solidFill>
                  <a:srgbClr val="00B050"/>
                </a:solidFill>
              </a:rPr>
              <a:t>Zapadni</a:t>
            </a:r>
            <a:r>
              <a:rPr lang="en-US" b="1" dirty="0">
                <a:solidFill>
                  <a:srgbClr val="00B050"/>
                </a:solidFill>
              </a:rPr>
              <a:t> </a:t>
            </a:r>
            <a:r>
              <a:rPr lang="sr-Latn-RS" b="1" dirty="0">
                <a:solidFill>
                  <a:srgbClr val="00B050"/>
                </a:solidFill>
              </a:rPr>
              <a:t> </a:t>
            </a:r>
            <a:r>
              <a:rPr lang="en-US" b="1" dirty="0">
                <a:solidFill>
                  <a:srgbClr val="00B050"/>
                </a:solidFill>
              </a:rPr>
              <a:t>(</a:t>
            </a:r>
            <a:r>
              <a:rPr lang="sr-Latn-RS" b="1" dirty="0">
                <a:solidFill>
                  <a:srgbClr val="FF0000"/>
                </a:solidFill>
              </a:rPr>
              <a:t>jutro</a:t>
            </a:r>
            <a:r>
              <a:rPr lang="en-US" b="1" dirty="0">
                <a:solidFill>
                  <a:srgbClr val="00B050"/>
                </a:solidFill>
              </a:rPr>
              <a:t>) </a:t>
            </a:r>
            <a:r>
              <a:rPr lang="en-US" b="1" dirty="0" err="1">
                <a:solidFill>
                  <a:srgbClr val="00B050"/>
                </a:solidFill>
              </a:rPr>
              <a:t>i</a:t>
            </a:r>
            <a:r>
              <a:rPr lang="en-US" b="1" dirty="0">
                <a:solidFill>
                  <a:srgbClr val="00B050"/>
                </a:solidFill>
              </a:rPr>
              <a:t> </a:t>
            </a:r>
            <a:r>
              <a:rPr lang="en-US" b="1" dirty="0" err="1">
                <a:solidFill>
                  <a:srgbClr val="00B050"/>
                </a:solidFill>
              </a:rPr>
              <a:t>isto</a:t>
            </a:r>
            <a:r>
              <a:rPr lang="sr-Latn-RS" b="1" dirty="0">
                <a:solidFill>
                  <a:srgbClr val="00B050"/>
                </a:solidFill>
              </a:rPr>
              <a:t>čni (</a:t>
            </a:r>
            <a:r>
              <a:rPr lang="sr-Latn-RS" b="1" dirty="0">
                <a:solidFill>
                  <a:srgbClr val="FF0000"/>
                </a:solidFill>
              </a:rPr>
              <a:t>veče</a:t>
            </a:r>
            <a:r>
              <a:rPr lang="sr-Latn-RS" b="1" dirty="0">
                <a:solidFill>
                  <a:srgbClr val="00B050"/>
                </a:solidFill>
              </a:rPr>
              <a:t>) deo </a:t>
            </a:r>
          </a:p>
          <a:p>
            <a:r>
              <a:rPr lang="sr-Latn-RS" b="1" dirty="0">
                <a:solidFill>
                  <a:srgbClr val="00B050"/>
                </a:solidFill>
              </a:rPr>
              <a:t>terminatora  na </a:t>
            </a:r>
            <a:r>
              <a:rPr lang="en-US" b="1" dirty="0">
                <a:solidFill>
                  <a:srgbClr val="00B050"/>
                </a:solidFill>
              </a:rPr>
              <a:t> </a:t>
            </a:r>
            <a:r>
              <a:rPr lang="sr-Latn-RS" b="1" dirty="0">
                <a:solidFill>
                  <a:srgbClr val="00B050"/>
                </a:solidFill>
              </a:rPr>
              <a:t> DING-u u  Šapcu. </a:t>
            </a:r>
          </a:p>
          <a:p>
            <a:r>
              <a:rPr lang="sr-Latn-RS" b="1" dirty="0">
                <a:solidFill>
                  <a:srgbClr val="00B050"/>
                </a:solidFill>
              </a:rPr>
              <a:t>Snimljeno  21 June </a:t>
            </a:r>
            <a:r>
              <a:rPr lang="en-US" b="1" dirty="0">
                <a:solidFill>
                  <a:srgbClr val="00B050"/>
                </a:solidFill>
              </a:rPr>
              <a:t>2012</a:t>
            </a:r>
            <a:r>
              <a:rPr lang="sr-Latn-RS" b="1" dirty="0">
                <a:solidFill>
                  <a:srgbClr val="00B050"/>
                </a:solidFill>
              </a:rPr>
              <a:t>. </a:t>
            </a:r>
            <a:r>
              <a:rPr lang="en-US" b="1" dirty="0">
                <a:solidFill>
                  <a:srgbClr val="00B050"/>
                </a:solidFill>
              </a:rPr>
              <a:t> </a:t>
            </a:r>
            <a:r>
              <a:rPr lang="sr-Latn-RS" b="1" dirty="0">
                <a:solidFill>
                  <a:srgbClr val="00B050"/>
                </a:solidFill>
              </a:rPr>
              <a:t>u 10:22.  </a:t>
            </a:r>
            <a:endParaRPr lang="en-US" b="1" dirty="0">
              <a:solidFill>
                <a:srgbClr val="00B050"/>
              </a:solidFill>
            </a:endParaRPr>
          </a:p>
        </p:txBody>
      </p:sp>
      <p:sp>
        <p:nvSpPr>
          <p:cNvPr id="8" name="TextBox 7">
            <a:extLst>
              <a:ext uri="{FF2B5EF4-FFF2-40B4-BE49-F238E27FC236}">
                <a16:creationId xmlns:a16="http://schemas.microsoft.com/office/drawing/2014/main" id="{7F913BBE-8E21-4F44-A9C0-2B1F6F95538D}"/>
              </a:ext>
            </a:extLst>
          </p:cNvPr>
          <p:cNvSpPr txBox="1"/>
          <p:nvPr/>
        </p:nvSpPr>
        <p:spPr>
          <a:xfrm>
            <a:off x="3208498" y="5695910"/>
            <a:ext cx="3870960" cy="923330"/>
          </a:xfrm>
          <a:prstGeom prst="rect">
            <a:avLst/>
          </a:prstGeom>
          <a:noFill/>
        </p:spPr>
        <p:txBody>
          <a:bodyPr wrap="square" rtlCol="0">
            <a:spAutoFit/>
          </a:bodyPr>
          <a:lstStyle/>
          <a:p>
            <a:r>
              <a:rPr lang="en-US" b="1" dirty="0" err="1">
                <a:solidFill>
                  <a:srgbClr val="00B050"/>
                </a:solidFill>
              </a:rPr>
              <a:t>Clore</a:t>
            </a:r>
            <a:r>
              <a:rPr lang="en-US" b="1" dirty="0">
                <a:solidFill>
                  <a:srgbClr val="00B050"/>
                </a:solidFill>
              </a:rPr>
              <a:t> Garden of Science, Rehovot, Israel. </a:t>
            </a:r>
            <a:r>
              <a:rPr lang="sr-Latn-RS" b="1" dirty="0">
                <a:solidFill>
                  <a:srgbClr val="FF0000"/>
                </a:solidFill>
              </a:rPr>
              <a:t>DING u Rehovotu je bio inspiracija za gradnju DING-a u Šapcu</a:t>
            </a:r>
            <a:r>
              <a:rPr lang="sr-Latn-RS" dirty="0">
                <a:solidFill>
                  <a:srgbClr val="FF0000"/>
                </a:solidFill>
              </a:rPr>
              <a:t>. </a:t>
            </a:r>
            <a:endParaRPr lang="en-US" dirty="0">
              <a:solidFill>
                <a:srgbClr val="FF0000"/>
              </a:solidFill>
            </a:endParaRPr>
          </a:p>
        </p:txBody>
      </p:sp>
      <p:sp>
        <p:nvSpPr>
          <p:cNvPr id="4" name="TextBox 3">
            <a:extLst>
              <a:ext uri="{FF2B5EF4-FFF2-40B4-BE49-F238E27FC236}">
                <a16:creationId xmlns:a16="http://schemas.microsoft.com/office/drawing/2014/main" id="{4B8DFBC8-DC2B-484F-A693-13DB51C532FD}"/>
              </a:ext>
            </a:extLst>
          </p:cNvPr>
          <p:cNvSpPr txBox="1"/>
          <p:nvPr/>
        </p:nvSpPr>
        <p:spPr>
          <a:xfrm>
            <a:off x="3793280" y="250083"/>
            <a:ext cx="8199120" cy="400110"/>
          </a:xfrm>
          <a:prstGeom prst="rect">
            <a:avLst/>
          </a:prstGeom>
          <a:noFill/>
        </p:spPr>
        <p:txBody>
          <a:bodyPr wrap="square" rtlCol="0">
            <a:spAutoFit/>
          </a:bodyPr>
          <a:lstStyle/>
          <a:p>
            <a:r>
              <a:rPr lang="en-US" sz="2000" b="1" dirty="0" err="1">
                <a:solidFill>
                  <a:srgbClr val="0070C0"/>
                </a:solidFill>
              </a:rPr>
              <a:t>Preslikavanje</a:t>
            </a:r>
            <a:r>
              <a:rPr lang="en-US" sz="2000" b="1" dirty="0">
                <a:solidFill>
                  <a:srgbClr val="0070C0"/>
                </a:solidFill>
              </a:rPr>
              <a:t> </a:t>
            </a:r>
            <a:r>
              <a:rPr lang="en-US" sz="2000" b="1" dirty="0" err="1">
                <a:solidFill>
                  <a:srgbClr val="0070C0"/>
                </a:solidFill>
              </a:rPr>
              <a:t>orgitnog</a:t>
            </a:r>
            <a:r>
              <a:rPr lang="en-US" sz="2000" b="1" dirty="0">
                <a:solidFill>
                  <a:srgbClr val="0070C0"/>
                </a:solidFill>
              </a:rPr>
              <a:t> </a:t>
            </a:r>
            <a:r>
              <a:rPr lang="en-US" sz="2000" b="1" dirty="0" err="1">
                <a:solidFill>
                  <a:srgbClr val="0070C0"/>
                </a:solidFill>
              </a:rPr>
              <a:t>kretanja</a:t>
            </a:r>
            <a:r>
              <a:rPr lang="en-US" sz="2000" b="1" dirty="0">
                <a:solidFill>
                  <a:srgbClr val="0070C0"/>
                </a:solidFill>
              </a:rPr>
              <a:t> </a:t>
            </a:r>
            <a:r>
              <a:rPr lang="en-US" sz="2000" b="1" dirty="0" err="1">
                <a:solidFill>
                  <a:srgbClr val="0070C0"/>
                </a:solidFill>
              </a:rPr>
              <a:t>Zemlje</a:t>
            </a:r>
            <a:r>
              <a:rPr lang="en-US" sz="2000" b="1" dirty="0">
                <a:solidFill>
                  <a:srgbClr val="0070C0"/>
                </a:solidFill>
              </a:rPr>
              <a:t> </a:t>
            </a:r>
            <a:r>
              <a:rPr lang="en-US" sz="2000" b="1" dirty="0" err="1">
                <a:solidFill>
                  <a:srgbClr val="0070C0"/>
                </a:solidFill>
              </a:rPr>
              <a:t>oko</a:t>
            </a:r>
            <a:r>
              <a:rPr lang="en-US" sz="2000" b="1" dirty="0">
                <a:solidFill>
                  <a:srgbClr val="0070C0"/>
                </a:solidFill>
              </a:rPr>
              <a:t> </a:t>
            </a:r>
            <a:r>
              <a:rPr lang="en-US" sz="2000" b="1" dirty="0" err="1">
                <a:solidFill>
                  <a:srgbClr val="0070C0"/>
                </a:solidFill>
              </a:rPr>
              <a:t>Sunca</a:t>
            </a:r>
            <a:r>
              <a:rPr lang="en-US" sz="2000" b="1" dirty="0">
                <a:solidFill>
                  <a:srgbClr val="0070C0"/>
                </a:solidFill>
              </a:rPr>
              <a:t> </a:t>
            </a:r>
            <a:r>
              <a:rPr lang="en-US" sz="2000" b="1" dirty="0" err="1">
                <a:solidFill>
                  <a:srgbClr val="0070C0"/>
                </a:solidFill>
              </a:rPr>
              <a:t>na</a:t>
            </a:r>
            <a:r>
              <a:rPr lang="en-US" sz="2000" b="1" dirty="0">
                <a:solidFill>
                  <a:srgbClr val="0070C0"/>
                </a:solidFill>
              </a:rPr>
              <a:t> </a:t>
            </a:r>
            <a:r>
              <a:rPr lang="en-US" sz="2000" b="1" dirty="0" err="1">
                <a:solidFill>
                  <a:srgbClr val="0070C0"/>
                </a:solidFill>
              </a:rPr>
              <a:t>Paralelni</a:t>
            </a:r>
            <a:r>
              <a:rPr lang="en-US" sz="2000" b="1" dirty="0">
                <a:solidFill>
                  <a:srgbClr val="0070C0"/>
                </a:solidFill>
              </a:rPr>
              <a:t> globus/DING</a:t>
            </a:r>
          </a:p>
        </p:txBody>
      </p:sp>
    </p:spTree>
    <p:extLst>
      <p:ext uri="{BB962C8B-B14F-4D97-AF65-F5344CB8AC3E}">
        <p14:creationId xmlns:p14="http://schemas.microsoft.com/office/powerpoint/2010/main" val="4014580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grass, small&#10;&#10;Description automatically generated">
            <a:extLst>
              <a:ext uri="{FF2B5EF4-FFF2-40B4-BE49-F238E27FC236}">
                <a16:creationId xmlns:a16="http://schemas.microsoft.com/office/drawing/2014/main" id="{60568017-EF3F-464F-B507-FAB9C08C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254000"/>
            <a:ext cx="3436620" cy="4582160"/>
          </a:xfrm>
          <a:prstGeom prst="rect">
            <a:avLst/>
          </a:prstGeom>
        </p:spPr>
      </p:pic>
      <p:sp>
        <p:nvSpPr>
          <p:cNvPr id="8" name="TextBox 7">
            <a:extLst>
              <a:ext uri="{FF2B5EF4-FFF2-40B4-BE49-F238E27FC236}">
                <a16:creationId xmlns:a16="http://schemas.microsoft.com/office/drawing/2014/main" id="{1B1A057F-D203-4913-BE91-2A58CBDBBB1C}"/>
              </a:ext>
            </a:extLst>
          </p:cNvPr>
          <p:cNvSpPr txBox="1"/>
          <p:nvPr/>
        </p:nvSpPr>
        <p:spPr>
          <a:xfrm>
            <a:off x="497840" y="5160515"/>
            <a:ext cx="2875280" cy="369332"/>
          </a:xfrm>
          <a:prstGeom prst="rect">
            <a:avLst/>
          </a:prstGeom>
          <a:noFill/>
        </p:spPr>
        <p:txBody>
          <a:bodyPr wrap="square" rtlCol="0">
            <a:spAutoFit/>
          </a:bodyPr>
          <a:lstStyle/>
          <a:p>
            <a:r>
              <a:rPr lang="en-US" b="1" dirty="0">
                <a:solidFill>
                  <a:srgbClr val="00B050"/>
                </a:solidFill>
              </a:rPr>
              <a:t>DING, 22 </a:t>
            </a:r>
            <a:r>
              <a:rPr lang="sr-Latn-RS" b="1" dirty="0">
                <a:solidFill>
                  <a:srgbClr val="00B050"/>
                </a:solidFill>
              </a:rPr>
              <a:t>s</a:t>
            </a:r>
            <a:r>
              <a:rPr lang="en-US" b="1" dirty="0" err="1">
                <a:solidFill>
                  <a:srgbClr val="00B050"/>
                </a:solidFill>
              </a:rPr>
              <a:t>eptemb</a:t>
            </a:r>
            <a:r>
              <a:rPr lang="sr-Latn-RS" b="1" dirty="0">
                <a:solidFill>
                  <a:srgbClr val="00B050"/>
                </a:solidFill>
              </a:rPr>
              <a:t>ar </a:t>
            </a:r>
            <a:r>
              <a:rPr lang="en-US" b="1" dirty="0">
                <a:solidFill>
                  <a:srgbClr val="00B050"/>
                </a:solidFill>
              </a:rPr>
              <a:t> 2020</a:t>
            </a:r>
            <a:r>
              <a:rPr lang="sr-Latn-RS" b="1" dirty="0">
                <a:solidFill>
                  <a:srgbClr val="00B050"/>
                </a:solidFill>
              </a:rPr>
              <a:t>.</a:t>
            </a:r>
            <a:endParaRPr lang="en-US" b="1" dirty="0">
              <a:solidFill>
                <a:srgbClr val="00B050"/>
              </a:solidFill>
            </a:endParaRPr>
          </a:p>
        </p:txBody>
      </p:sp>
      <p:sp>
        <p:nvSpPr>
          <p:cNvPr id="9" name="TextBox 8">
            <a:extLst>
              <a:ext uri="{FF2B5EF4-FFF2-40B4-BE49-F238E27FC236}">
                <a16:creationId xmlns:a16="http://schemas.microsoft.com/office/drawing/2014/main" id="{38CAFBF5-3E03-46A9-BF6D-7499892EB675}"/>
              </a:ext>
            </a:extLst>
          </p:cNvPr>
          <p:cNvSpPr txBox="1"/>
          <p:nvPr/>
        </p:nvSpPr>
        <p:spPr>
          <a:xfrm>
            <a:off x="172720" y="5671194"/>
            <a:ext cx="4094480" cy="923330"/>
          </a:xfrm>
          <a:prstGeom prst="rect">
            <a:avLst/>
          </a:prstGeom>
          <a:noFill/>
        </p:spPr>
        <p:txBody>
          <a:bodyPr wrap="square" rtlCol="0">
            <a:spAutoFit/>
          </a:bodyPr>
          <a:lstStyle/>
          <a:p>
            <a:r>
              <a:rPr lang="en-US" b="1" dirty="0">
                <a:solidFill>
                  <a:srgbClr val="0070C0"/>
                </a:solidFill>
              </a:rPr>
              <a:t>https://onedrive.live.com/?authkey=%21AJuwHj0GRj0DfTk&amp;id=70C22364002CD4D5%214800&amp;cid=70C22364002CD4D5</a:t>
            </a:r>
          </a:p>
        </p:txBody>
      </p:sp>
      <p:pic>
        <p:nvPicPr>
          <p:cNvPr id="12" name="Picture 11" descr="A group of people standing in front of a crowd&#10;&#10;Description automatically generated">
            <a:extLst>
              <a:ext uri="{FF2B5EF4-FFF2-40B4-BE49-F238E27FC236}">
                <a16:creationId xmlns:a16="http://schemas.microsoft.com/office/drawing/2014/main" id="{DD5A1D34-7F37-48BE-8C94-581A0C2A0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030" y="1903771"/>
            <a:ext cx="8009890" cy="3334730"/>
          </a:xfrm>
          <a:prstGeom prst="rect">
            <a:avLst/>
          </a:prstGeom>
        </p:spPr>
      </p:pic>
      <p:sp>
        <p:nvSpPr>
          <p:cNvPr id="3" name="TextBox 2">
            <a:extLst>
              <a:ext uri="{FF2B5EF4-FFF2-40B4-BE49-F238E27FC236}">
                <a16:creationId xmlns:a16="http://schemas.microsoft.com/office/drawing/2014/main" id="{32C9C4A0-5A72-458E-90F9-45C6826338D7}"/>
              </a:ext>
            </a:extLst>
          </p:cNvPr>
          <p:cNvSpPr txBox="1"/>
          <p:nvPr/>
        </p:nvSpPr>
        <p:spPr>
          <a:xfrm>
            <a:off x="5161280" y="5301862"/>
            <a:ext cx="6228080" cy="369332"/>
          </a:xfrm>
          <a:prstGeom prst="rect">
            <a:avLst/>
          </a:prstGeom>
          <a:noFill/>
        </p:spPr>
        <p:txBody>
          <a:bodyPr wrap="square" rtlCol="0">
            <a:spAutoFit/>
          </a:bodyPr>
          <a:lstStyle/>
          <a:p>
            <a:r>
              <a:rPr lang="en-US" b="1" dirty="0">
                <a:solidFill>
                  <a:srgbClr val="0070C0"/>
                </a:solidFill>
              </a:rPr>
              <a:t>http://csusabac.rs/o-parku/park-nauke/</a:t>
            </a:r>
          </a:p>
        </p:txBody>
      </p:sp>
      <p:sp>
        <p:nvSpPr>
          <p:cNvPr id="4" name="TextBox 3">
            <a:extLst>
              <a:ext uri="{FF2B5EF4-FFF2-40B4-BE49-F238E27FC236}">
                <a16:creationId xmlns:a16="http://schemas.microsoft.com/office/drawing/2014/main" id="{C203EFBD-4F2A-45A3-A301-82E80FF6C165}"/>
              </a:ext>
            </a:extLst>
          </p:cNvPr>
          <p:cNvSpPr txBox="1"/>
          <p:nvPr/>
        </p:nvSpPr>
        <p:spPr>
          <a:xfrm>
            <a:off x="3972560" y="206008"/>
            <a:ext cx="7863840" cy="1477328"/>
          </a:xfrm>
          <a:prstGeom prst="rect">
            <a:avLst/>
          </a:prstGeom>
          <a:noFill/>
        </p:spPr>
        <p:txBody>
          <a:bodyPr wrap="square" rtlCol="0">
            <a:spAutoFit/>
          </a:bodyPr>
          <a:lstStyle/>
          <a:p>
            <a:r>
              <a:rPr lang="sr-Latn-RS" b="1" dirty="0">
                <a:solidFill>
                  <a:srgbClr val="FF0000"/>
                </a:solidFill>
              </a:rPr>
              <a:t>DING u Šapcu je izgradjen od betona i postavljen u proleće 2011. godine u Velikom parku u Šapcu. U jesen je DING premešten u prostor  Centra za stručno usavršavanje. Tako je  počela izgradnja Parka nauke u Šapcu, koji se i dalje razvija i dobija nove instalacije.  Popularnost ovoga parka je inspirisala izgradnju Parkove nauke  u drugim Centrima za stručno usavršavanje u Srbiji. </a:t>
            </a:r>
            <a:endParaRPr lang="en-US" b="1" dirty="0">
              <a:solidFill>
                <a:srgbClr val="FF0000"/>
              </a:solidFill>
            </a:endParaRPr>
          </a:p>
        </p:txBody>
      </p:sp>
      <p:sp>
        <p:nvSpPr>
          <p:cNvPr id="5" name="TextBox 4">
            <a:extLst>
              <a:ext uri="{FF2B5EF4-FFF2-40B4-BE49-F238E27FC236}">
                <a16:creationId xmlns:a16="http://schemas.microsoft.com/office/drawing/2014/main" id="{577AC0C5-B43B-4C83-888D-8F67DA9511C3}"/>
              </a:ext>
            </a:extLst>
          </p:cNvPr>
          <p:cNvSpPr txBox="1"/>
          <p:nvPr/>
        </p:nvSpPr>
        <p:spPr>
          <a:xfrm>
            <a:off x="5232400" y="6014720"/>
            <a:ext cx="5029200" cy="369332"/>
          </a:xfrm>
          <a:prstGeom prst="rect">
            <a:avLst/>
          </a:prstGeom>
          <a:noFill/>
        </p:spPr>
        <p:txBody>
          <a:bodyPr wrap="square" rtlCol="0">
            <a:spAutoFit/>
          </a:bodyPr>
          <a:lstStyle/>
          <a:p>
            <a:r>
              <a:rPr lang="en-US" dirty="0"/>
              <a:t>https://www.youtube.com/watch?v=FgPEnvu3Qwo</a:t>
            </a:r>
          </a:p>
        </p:txBody>
      </p:sp>
    </p:spTree>
    <p:extLst>
      <p:ext uri="{BB962C8B-B14F-4D97-AF65-F5344CB8AC3E}">
        <p14:creationId xmlns:p14="http://schemas.microsoft.com/office/powerpoint/2010/main" val="49194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ll on the field&#10;&#10;Description automatically generated">
            <a:extLst>
              <a:ext uri="{FF2B5EF4-FFF2-40B4-BE49-F238E27FC236}">
                <a16:creationId xmlns:a16="http://schemas.microsoft.com/office/drawing/2014/main" id="{7180B604-5D89-49F0-9817-3E1EE97D6F33}"/>
              </a:ext>
            </a:extLst>
          </p:cNvPr>
          <p:cNvPicPr/>
          <p:nvPr/>
        </p:nvPicPr>
        <p:blipFill>
          <a:blip r:embed="rId2">
            <a:extLst>
              <a:ext uri="{28A0092B-C50C-407E-A947-70E740481C1C}">
                <a14:useLocalDpi xmlns:a14="http://schemas.microsoft.com/office/drawing/2010/main" val="0"/>
              </a:ext>
            </a:extLst>
          </a:blip>
          <a:stretch>
            <a:fillRect/>
          </a:stretch>
        </p:blipFill>
        <p:spPr>
          <a:xfrm>
            <a:off x="378142" y="1849328"/>
            <a:ext cx="5059680" cy="3540383"/>
          </a:xfrm>
          <a:prstGeom prst="rect">
            <a:avLst/>
          </a:prstGeom>
        </p:spPr>
      </p:pic>
      <p:sp>
        <p:nvSpPr>
          <p:cNvPr id="3" name="TextBox 2">
            <a:extLst>
              <a:ext uri="{FF2B5EF4-FFF2-40B4-BE49-F238E27FC236}">
                <a16:creationId xmlns:a16="http://schemas.microsoft.com/office/drawing/2014/main" id="{C80980B5-A0B6-4998-8673-C20B233F4B45}"/>
              </a:ext>
            </a:extLst>
          </p:cNvPr>
          <p:cNvSpPr txBox="1"/>
          <p:nvPr/>
        </p:nvSpPr>
        <p:spPr>
          <a:xfrm>
            <a:off x="1235233" y="5826244"/>
            <a:ext cx="3345498" cy="646331"/>
          </a:xfrm>
          <a:prstGeom prst="rect">
            <a:avLst/>
          </a:prstGeom>
          <a:noFill/>
        </p:spPr>
        <p:txBody>
          <a:bodyPr wrap="square" rtlCol="0">
            <a:spAutoFit/>
          </a:bodyPr>
          <a:lstStyle/>
          <a:p>
            <a:r>
              <a:rPr lang="sr-Cyrl-RS" b="1" dirty="0">
                <a:solidFill>
                  <a:srgbClr val="FF0000"/>
                </a:solidFill>
              </a:rPr>
              <a:t>Снимљено у Бостону </a:t>
            </a:r>
            <a:r>
              <a:rPr lang="en-US" b="1" dirty="0">
                <a:solidFill>
                  <a:srgbClr val="FF0000"/>
                </a:solidFill>
              </a:rPr>
              <a:t> </a:t>
            </a:r>
          </a:p>
          <a:p>
            <a:r>
              <a:rPr lang="en-US" b="1" dirty="0">
                <a:solidFill>
                  <a:srgbClr val="FF0000"/>
                </a:solidFill>
              </a:rPr>
              <a:t>24 </a:t>
            </a:r>
            <a:r>
              <a:rPr lang="sr-Cyrl-RS" b="1" dirty="0">
                <a:solidFill>
                  <a:srgbClr val="FF0000"/>
                </a:solidFill>
              </a:rPr>
              <a:t>септембра </a:t>
            </a:r>
            <a:r>
              <a:rPr lang="en-US" b="1" dirty="0">
                <a:solidFill>
                  <a:srgbClr val="FF0000"/>
                </a:solidFill>
              </a:rPr>
              <a:t> 2020</a:t>
            </a:r>
            <a:r>
              <a:rPr lang="sr-Cyrl-RS" b="1" dirty="0">
                <a:solidFill>
                  <a:srgbClr val="FF0000"/>
                </a:solidFill>
              </a:rPr>
              <a:t>. у </a:t>
            </a:r>
            <a:r>
              <a:rPr lang="en-US" b="1" dirty="0">
                <a:solidFill>
                  <a:srgbClr val="FF0000"/>
                </a:solidFill>
              </a:rPr>
              <a:t>10:36 h </a:t>
            </a:r>
          </a:p>
        </p:txBody>
      </p:sp>
      <p:pic>
        <p:nvPicPr>
          <p:cNvPr id="5" name="Picture 4" descr="A picture containing grass, outdoor, person, field&#10;&#10;Description automatically generated">
            <a:extLst>
              <a:ext uri="{FF2B5EF4-FFF2-40B4-BE49-F238E27FC236}">
                <a16:creationId xmlns:a16="http://schemas.microsoft.com/office/drawing/2014/main" id="{683EAB04-A36D-47F0-8729-5F54151374E1}"/>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6382720" y="1291100"/>
            <a:ext cx="5124757" cy="3808439"/>
          </a:xfrm>
          <a:prstGeom prst="rect">
            <a:avLst/>
          </a:prstGeom>
        </p:spPr>
      </p:pic>
      <p:sp>
        <p:nvSpPr>
          <p:cNvPr id="6" name="TextBox 5">
            <a:extLst>
              <a:ext uri="{FF2B5EF4-FFF2-40B4-BE49-F238E27FC236}">
                <a16:creationId xmlns:a16="http://schemas.microsoft.com/office/drawing/2014/main" id="{F1E42232-3670-4EA9-834C-E5E3B0CCF499}"/>
              </a:ext>
            </a:extLst>
          </p:cNvPr>
          <p:cNvSpPr txBox="1"/>
          <p:nvPr/>
        </p:nvSpPr>
        <p:spPr>
          <a:xfrm>
            <a:off x="7394918" y="6024880"/>
            <a:ext cx="3454400" cy="646331"/>
          </a:xfrm>
          <a:prstGeom prst="rect">
            <a:avLst/>
          </a:prstGeom>
          <a:noFill/>
        </p:spPr>
        <p:txBody>
          <a:bodyPr wrap="square" rtlCol="0">
            <a:spAutoFit/>
          </a:bodyPr>
          <a:lstStyle/>
          <a:p>
            <a:r>
              <a:rPr lang="sr-Cyrl-R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У Бостону </a:t>
            </a:r>
          </a:p>
          <a:p>
            <a:r>
              <a:rPr lang="sr-Cyrl-RS" b="1" dirty="0">
                <a:solidFill>
                  <a:srgbClr val="FF0000"/>
                </a:solidFill>
                <a:latin typeface="Arial" panose="020B0604020202020204" pitchFamily="34" charset="0"/>
                <a:ea typeface="Calibri" panose="020F0502020204030204" pitchFamily="34" charset="0"/>
                <a:cs typeface="Times New Roman" panose="02020603050405020304" pitchFamily="18" charset="0"/>
              </a:rPr>
              <a:t>24, септембра </a:t>
            </a:r>
            <a:r>
              <a:rPr lang="en-U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2020.</a:t>
            </a:r>
            <a:r>
              <a:rPr lang="sr-Cyrl-RS" b="1" dirty="0">
                <a:solidFill>
                  <a:srgbClr val="FF0000"/>
                </a:solidFill>
                <a:latin typeface="Arial" panose="020B0604020202020204" pitchFamily="34" charset="0"/>
                <a:ea typeface="Calibri" panose="020F0502020204030204" pitchFamily="34" charset="0"/>
                <a:cs typeface="Times New Roman" panose="02020603050405020304" pitchFamily="18" charset="0"/>
              </a:rPr>
              <a:t> у </a:t>
            </a:r>
            <a:r>
              <a:rPr lang="en-U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2:34 </a:t>
            </a:r>
            <a:r>
              <a:rPr lang="en-US" b="1" dirty="0">
                <a:solidFill>
                  <a:srgbClr val="FF0000"/>
                </a:solidFill>
                <a:latin typeface="Arial" panose="020B060402020202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C56D8-244F-4BB5-8F85-AE330676413E}"/>
              </a:ext>
            </a:extLst>
          </p:cNvPr>
          <p:cNvSpPr txBox="1"/>
          <p:nvPr/>
        </p:nvSpPr>
        <p:spPr>
          <a:xfrm>
            <a:off x="568960" y="304800"/>
            <a:ext cx="5384800" cy="830997"/>
          </a:xfrm>
          <a:prstGeom prst="rect">
            <a:avLst/>
          </a:prstGeom>
          <a:noFill/>
        </p:spPr>
        <p:txBody>
          <a:bodyPr wrap="square" rtlCol="0">
            <a:spAutoFit/>
          </a:bodyPr>
          <a:lstStyle/>
          <a:p>
            <a:r>
              <a:rPr lang="en-US" sz="2400" b="1" dirty="0">
                <a:solidFill>
                  <a:srgbClr val="00B050"/>
                </a:solidFill>
              </a:rPr>
              <a:t>DNEVNO KRETANJE TERMINATORA  - </a:t>
            </a:r>
            <a:r>
              <a:rPr lang="en-US" sz="2400" b="1" dirty="0" err="1">
                <a:solidFill>
                  <a:srgbClr val="00B050"/>
                </a:solidFill>
              </a:rPr>
              <a:t>preslikavanje</a:t>
            </a:r>
            <a:r>
              <a:rPr lang="en-US" sz="2400" b="1" dirty="0">
                <a:solidFill>
                  <a:srgbClr val="00B050"/>
                </a:solidFill>
              </a:rPr>
              <a:t> </a:t>
            </a:r>
            <a:r>
              <a:rPr lang="en-US" sz="2400" b="1" dirty="0" err="1">
                <a:solidFill>
                  <a:srgbClr val="00B050"/>
                </a:solidFill>
              </a:rPr>
              <a:t>sostvene</a:t>
            </a:r>
            <a:r>
              <a:rPr lang="en-US" sz="2400" b="1" dirty="0">
                <a:solidFill>
                  <a:srgbClr val="00B050"/>
                </a:solidFill>
              </a:rPr>
              <a:t> </a:t>
            </a:r>
            <a:r>
              <a:rPr lang="en-US" sz="2400" b="1" dirty="0" err="1">
                <a:solidFill>
                  <a:srgbClr val="00B050"/>
                </a:solidFill>
              </a:rPr>
              <a:t>rotacije</a:t>
            </a:r>
            <a:r>
              <a:rPr lang="en-US" sz="2400" b="1" dirty="0">
                <a:solidFill>
                  <a:srgbClr val="00B050"/>
                </a:solidFill>
              </a:rPr>
              <a:t> </a:t>
            </a:r>
            <a:r>
              <a:rPr lang="en-US" sz="2400" b="1" dirty="0" err="1">
                <a:solidFill>
                  <a:srgbClr val="00B050"/>
                </a:solidFill>
              </a:rPr>
              <a:t>Zemlje</a:t>
            </a:r>
            <a:endParaRPr lang="en-US" sz="2400" b="1" dirty="0">
              <a:solidFill>
                <a:srgbClr val="00B050"/>
              </a:solidFill>
            </a:endParaRPr>
          </a:p>
        </p:txBody>
      </p:sp>
    </p:spTree>
    <p:extLst>
      <p:ext uri="{BB962C8B-B14F-4D97-AF65-F5344CB8AC3E}">
        <p14:creationId xmlns:p14="http://schemas.microsoft.com/office/powerpoint/2010/main" val="213034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085907C8-94DE-4994-B110-78A045B7E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125" y="633095"/>
            <a:ext cx="3333750" cy="4752975"/>
          </a:xfrm>
          <a:prstGeom prst="rect">
            <a:avLst/>
          </a:prstGeom>
        </p:spPr>
      </p:pic>
      <p:pic>
        <p:nvPicPr>
          <p:cNvPr id="5" name="Picture 4">
            <a:extLst>
              <a:ext uri="{FF2B5EF4-FFF2-40B4-BE49-F238E27FC236}">
                <a16:creationId xmlns:a16="http://schemas.microsoft.com/office/drawing/2014/main" id="{47914AED-7538-4606-8D12-523EB04BD490}"/>
              </a:ext>
            </a:extLst>
          </p:cNvPr>
          <p:cNvPicPr>
            <a:picLocks noChangeAspect="1"/>
          </p:cNvPicPr>
          <p:nvPr/>
        </p:nvPicPr>
        <p:blipFill>
          <a:blip r:embed="rId3"/>
          <a:stretch>
            <a:fillRect/>
          </a:stretch>
        </p:blipFill>
        <p:spPr>
          <a:xfrm>
            <a:off x="255333" y="633095"/>
            <a:ext cx="4103307" cy="3273425"/>
          </a:xfrm>
          <a:prstGeom prst="rect">
            <a:avLst/>
          </a:prstGeom>
        </p:spPr>
      </p:pic>
      <p:sp>
        <p:nvSpPr>
          <p:cNvPr id="6" name="TextBox 5">
            <a:extLst>
              <a:ext uri="{FF2B5EF4-FFF2-40B4-BE49-F238E27FC236}">
                <a16:creationId xmlns:a16="http://schemas.microsoft.com/office/drawing/2014/main" id="{DB675C1C-E924-4B12-B677-9FC53AB0F652}"/>
              </a:ext>
            </a:extLst>
          </p:cNvPr>
          <p:cNvSpPr txBox="1"/>
          <p:nvPr/>
        </p:nvSpPr>
        <p:spPr>
          <a:xfrm>
            <a:off x="132080" y="4002268"/>
            <a:ext cx="5455920" cy="2585323"/>
          </a:xfrm>
          <a:prstGeom prst="rect">
            <a:avLst/>
          </a:prstGeom>
          <a:noFill/>
        </p:spPr>
        <p:txBody>
          <a:bodyPr wrap="square" rtlCol="0">
            <a:spAutoFit/>
          </a:bodyPr>
          <a:lstStyle/>
          <a:p>
            <a:r>
              <a:rPr lang="en-US" b="1" dirty="0" err="1">
                <a:solidFill>
                  <a:srgbClr val="C00000"/>
                </a:solidFill>
              </a:rPr>
              <a:t>Naslov</a:t>
            </a:r>
            <a:r>
              <a:rPr lang="en-US" b="1" dirty="0">
                <a:solidFill>
                  <a:srgbClr val="C00000"/>
                </a:solidFill>
              </a:rPr>
              <a:t> </a:t>
            </a:r>
            <a:r>
              <a:rPr lang="en-US" b="1" dirty="0" err="1">
                <a:solidFill>
                  <a:srgbClr val="C00000"/>
                </a:solidFill>
              </a:rPr>
              <a:t>slike</a:t>
            </a:r>
            <a:r>
              <a:rPr lang="en-US" b="1" dirty="0">
                <a:solidFill>
                  <a:srgbClr val="C00000"/>
                </a:solidFill>
              </a:rPr>
              <a:t>  “Eratosthenes teaching in</a:t>
            </a:r>
          </a:p>
          <a:p>
            <a:r>
              <a:rPr lang="en-US" b="1" dirty="0">
                <a:solidFill>
                  <a:srgbClr val="C00000"/>
                </a:solidFill>
              </a:rPr>
              <a:t>Alexandria”  Bernardo </a:t>
            </a:r>
            <a:r>
              <a:rPr lang="en-US" b="1" dirty="0" err="1">
                <a:solidFill>
                  <a:srgbClr val="C00000"/>
                </a:solidFill>
              </a:rPr>
              <a:t>Strozzi</a:t>
            </a:r>
            <a:r>
              <a:rPr lang="en-US" b="1" dirty="0">
                <a:solidFill>
                  <a:srgbClr val="C00000"/>
                </a:solidFill>
              </a:rPr>
              <a:t>-a </a:t>
            </a:r>
            <a:r>
              <a:rPr lang="en-US" b="1" dirty="0" err="1">
                <a:solidFill>
                  <a:srgbClr val="C00000"/>
                </a:solidFill>
              </a:rPr>
              <a:t>iz</a:t>
            </a:r>
            <a:r>
              <a:rPr lang="en-US" b="1" dirty="0">
                <a:solidFill>
                  <a:srgbClr val="C00000"/>
                </a:solidFill>
              </a:rPr>
              <a:t> 1635. </a:t>
            </a:r>
            <a:r>
              <a:rPr lang="en-US" b="1" dirty="0" err="1">
                <a:solidFill>
                  <a:srgbClr val="C00000"/>
                </a:solidFill>
              </a:rPr>
              <a:t>inspirisao</a:t>
            </a:r>
            <a:r>
              <a:rPr lang="en-US" b="1" dirty="0">
                <a:solidFill>
                  <a:srgbClr val="C00000"/>
                </a:solidFill>
              </a:rPr>
              <a:t>  je </a:t>
            </a:r>
          </a:p>
          <a:p>
            <a:r>
              <a:rPr lang="en-US" b="1" dirty="0">
                <a:solidFill>
                  <a:srgbClr val="C00000"/>
                </a:solidFill>
              </a:rPr>
              <a:t>M. B. I M. D. da </a:t>
            </a:r>
            <a:r>
              <a:rPr lang="sr-Latn-RS" b="1" dirty="0">
                <a:solidFill>
                  <a:srgbClr val="C00000"/>
                </a:solidFill>
              </a:rPr>
              <a:t>svoj članak o Paralelnom globusu naslove </a:t>
            </a:r>
            <a:r>
              <a:rPr lang="en-US" b="1" dirty="0">
                <a:solidFill>
                  <a:srgbClr val="C00000"/>
                </a:solidFill>
              </a:rPr>
              <a:t>“Eratosthenes’ teachings with a</a:t>
            </a:r>
          </a:p>
          <a:p>
            <a:r>
              <a:rPr lang="en-US" b="1" dirty="0">
                <a:solidFill>
                  <a:srgbClr val="C00000"/>
                </a:solidFill>
              </a:rPr>
              <a:t>globe in a school yard”, Phys. Ed. 43 (2) 165 (2008).  </a:t>
            </a:r>
          </a:p>
          <a:p>
            <a:r>
              <a:rPr lang="sr-Latn-RS" b="1" dirty="0">
                <a:solidFill>
                  <a:srgbClr val="0070C0"/>
                </a:solidFill>
              </a:rPr>
              <a:t>Članak je dosta čitan i citiran i to od strane</a:t>
            </a:r>
            <a:r>
              <a:rPr lang="en-US" b="1" dirty="0">
                <a:solidFill>
                  <a:srgbClr val="0070C0"/>
                </a:solidFill>
              </a:rPr>
              <a:t>:</a:t>
            </a:r>
            <a:r>
              <a:rPr lang="sr-Latn-RS" b="1" dirty="0">
                <a:solidFill>
                  <a:srgbClr val="0070C0"/>
                </a:solidFill>
              </a:rPr>
              <a:t> fizičara, astronoma, geografa, arheologa, umetnika.  Slika se nalazi u Museum of Fine Arts u Montrealu M.B. I M.D. </a:t>
            </a:r>
            <a:r>
              <a:rPr lang="en-US" b="1" dirty="0">
                <a:solidFill>
                  <a:srgbClr val="0070C0"/>
                </a:solidFill>
              </a:rPr>
              <a:t>s</a:t>
            </a:r>
            <a:r>
              <a:rPr lang="sr-Latn-RS" b="1" dirty="0">
                <a:solidFill>
                  <a:srgbClr val="0070C0"/>
                </a:solidFill>
              </a:rPr>
              <a:t>u dobili dozvolu da je reprodukuju u svome članku.  </a:t>
            </a:r>
            <a:endParaRPr lang="en-US" b="1" dirty="0">
              <a:solidFill>
                <a:srgbClr val="0070C0"/>
              </a:solidFill>
            </a:endParaRPr>
          </a:p>
        </p:txBody>
      </p:sp>
      <p:sp>
        <p:nvSpPr>
          <p:cNvPr id="8" name="TextBox 7">
            <a:extLst>
              <a:ext uri="{FF2B5EF4-FFF2-40B4-BE49-F238E27FC236}">
                <a16:creationId xmlns:a16="http://schemas.microsoft.com/office/drawing/2014/main" id="{2501D722-2C5E-4090-B8C7-4FD07F2CCCAA}"/>
              </a:ext>
            </a:extLst>
          </p:cNvPr>
          <p:cNvSpPr txBox="1"/>
          <p:nvPr/>
        </p:nvSpPr>
        <p:spPr>
          <a:xfrm>
            <a:off x="4548664" y="1362363"/>
            <a:ext cx="3881120" cy="2031325"/>
          </a:xfrm>
          <a:prstGeom prst="rect">
            <a:avLst/>
          </a:prstGeom>
          <a:noFill/>
        </p:spPr>
        <p:txBody>
          <a:bodyPr wrap="square" rtlCol="0">
            <a:spAutoFit/>
          </a:bodyPr>
          <a:lstStyle/>
          <a:p>
            <a:r>
              <a:rPr lang="sr-Latn-RS" b="1" dirty="0">
                <a:solidFill>
                  <a:srgbClr val="C00000"/>
                </a:solidFill>
              </a:rPr>
              <a:t>Godine 2010</a:t>
            </a:r>
            <a:r>
              <a:rPr lang="en-US" b="1" dirty="0">
                <a:solidFill>
                  <a:srgbClr val="C00000"/>
                </a:solidFill>
              </a:rPr>
              <a:t>, Princeton University Press je </a:t>
            </a:r>
            <a:r>
              <a:rPr lang="en-US" b="1" dirty="0" err="1">
                <a:solidFill>
                  <a:srgbClr val="C00000"/>
                </a:solidFill>
              </a:rPr>
              <a:t>izdao</a:t>
            </a:r>
            <a:r>
              <a:rPr lang="en-US" b="1" dirty="0">
                <a:solidFill>
                  <a:srgbClr val="C00000"/>
                </a:solidFill>
              </a:rPr>
              <a:t> </a:t>
            </a:r>
            <a:r>
              <a:rPr lang="sr-Latn-RS" b="1" dirty="0">
                <a:solidFill>
                  <a:srgbClr val="C00000"/>
                </a:solidFill>
              </a:rPr>
              <a:t>je  knjig</a:t>
            </a:r>
            <a:r>
              <a:rPr lang="en-US" b="1" dirty="0">
                <a:solidFill>
                  <a:srgbClr val="C00000"/>
                </a:solidFill>
              </a:rPr>
              <a:t>u</a:t>
            </a:r>
            <a:r>
              <a:rPr lang="sr-Latn-RS" b="1" dirty="0">
                <a:solidFill>
                  <a:srgbClr val="C00000"/>
                </a:solidFill>
              </a:rPr>
              <a:t> David Rolle</a:t>
            </a:r>
            <a:r>
              <a:rPr lang="en-US" b="1" dirty="0">
                <a:solidFill>
                  <a:srgbClr val="C00000"/>
                </a:solidFill>
              </a:rPr>
              <a:t>r</a:t>
            </a:r>
            <a:r>
              <a:rPr lang="sr-Latn-RS" b="1" dirty="0">
                <a:solidFill>
                  <a:srgbClr val="C00000"/>
                </a:solidFill>
              </a:rPr>
              <a:t>-a </a:t>
            </a:r>
            <a:r>
              <a:rPr lang="en-US" b="1" dirty="0">
                <a:solidFill>
                  <a:srgbClr val="C00000"/>
                </a:solidFill>
              </a:rPr>
              <a:t>“</a:t>
            </a:r>
            <a:r>
              <a:rPr lang="en-US" b="1" dirty="0" err="1">
                <a:solidFill>
                  <a:srgbClr val="C00000"/>
                </a:solidFill>
              </a:rPr>
              <a:t>Eratoshenes</a:t>
            </a:r>
            <a:r>
              <a:rPr lang="en-US" b="1" dirty="0">
                <a:solidFill>
                  <a:srgbClr val="C00000"/>
                </a:solidFill>
              </a:rPr>
              <a:t> Geography”, </a:t>
            </a:r>
            <a:r>
              <a:rPr lang="sr-Latn-RS" b="1" dirty="0">
                <a:solidFill>
                  <a:srgbClr val="C00000"/>
                </a:solidFill>
              </a:rPr>
              <a:t>na čijoj naslovnoj stranici je Strocijeva slika. </a:t>
            </a:r>
            <a:r>
              <a:rPr lang="sr-Latn-RS" b="1" dirty="0">
                <a:solidFill>
                  <a:srgbClr val="0070C0"/>
                </a:solidFill>
              </a:rPr>
              <a:t>U knjizi </a:t>
            </a:r>
            <a:r>
              <a:rPr lang="en-US" b="1" dirty="0">
                <a:solidFill>
                  <a:srgbClr val="0070C0"/>
                </a:solidFill>
              </a:rPr>
              <a:t>je </a:t>
            </a:r>
            <a:r>
              <a:rPr lang="en-US" b="1" dirty="0" err="1">
                <a:solidFill>
                  <a:srgbClr val="0070C0"/>
                </a:solidFill>
              </a:rPr>
              <a:t>prvi</a:t>
            </a:r>
            <a:r>
              <a:rPr lang="en-US" b="1" dirty="0">
                <a:solidFill>
                  <a:srgbClr val="0070C0"/>
                </a:solidFill>
              </a:rPr>
              <a:t> put </a:t>
            </a:r>
            <a:r>
              <a:rPr lang="en-US" b="1" dirty="0" err="1">
                <a:solidFill>
                  <a:srgbClr val="0070C0"/>
                </a:solidFill>
              </a:rPr>
              <a:t>na</a:t>
            </a:r>
            <a:r>
              <a:rPr lang="en-US" b="1" dirty="0">
                <a:solidFill>
                  <a:srgbClr val="0070C0"/>
                </a:solidFill>
              </a:rPr>
              <a:t> </a:t>
            </a:r>
            <a:r>
              <a:rPr lang="en-US" b="1" dirty="0" err="1">
                <a:solidFill>
                  <a:srgbClr val="0070C0"/>
                </a:solidFill>
              </a:rPr>
              <a:t>engleskom</a:t>
            </a:r>
            <a:r>
              <a:rPr lang="en-US" b="1" dirty="0">
                <a:solidFill>
                  <a:srgbClr val="0070C0"/>
                </a:solidFill>
              </a:rPr>
              <a:t> </a:t>
            </a:r>
            <a:r>
              <a:rPr lang="en-US" b="1" dirty="0" err="1">
                <a:solidFill>
                  <a:srgbClr val="0070C0"/>
                </a:solidFill>
              </a:rPr>
              <a:t>jeziku</a:t>
            </a:r>
            <a:r>
              <a:rPr lang="en-US" b="1" dirty="0">
                <a:solidFill>
                  <a:srgbClr val="0070C0"/>
                </a:solidFill>
              </a:rPr>
              <a:t> </a:t>
            </a:r>
            <a:r>
              <a:rPr lang="en-US" b="1" dirty="0" err="1">
                <a:solidFill>
                  <a:srgbClr val="0070C0"/>
                </a:solidFill>
              </a:rPr>
              <a:t>objavljeno</a:t>
            </a:r>
            <a:r>
              <a:rPr lang="en-US" b="1" dirty="0">
                <a:solidFill>
                  <a:srgbClr val="0070C0"/>
                </a:solidFill>
              </a:rPr>
              <a:t> </a:t>
            </a:r>
            <a:r>
              <a:rPr lang="en-US" b="1" dirty="0" err="1">
                <a:solidFill>
                  <a:srgbClr val="0070C0"/>
                </a:solidFill>
              </a:rPr>
              <a:t>oko</a:t>
            </a:r>
            <a:r>
              <a:rPr lang="en-US" b="1" dirty="0">
                <a:solidFill>
                  <a:srgbClr val="0070C0"/>
                </a:solidFill>
              </a:rPr>
              <a:t> 150 </a:t>
            </a:r>
            <a:r>
              <a:rPr lang="en-US" b="1" dirty="0" err="1">
                <a:solidFill>
                  <a:srgbClr val="0070C0"/>
                </a:solidFill>
              </a:rPr>
              <a:t>fragmenata</a:t>
            </a:r>
            <a:r>
              <a:rPr lang="en-US" b="1" dirty="0">
                <a:solidFill>
                  <a:srgbClr val="0070C0"/>
                </a:solidFill>
              </a:rPr>
              <a:t> </a:t>
            </a:r>
            <a:r>
              <a:rPr lang="en-US" b="1" dirty="0" err="1">
                <a:solidFill>
                  <a:srgbClr val="0070C0"/>
                </a:solidFill>
              </a:rPr>
              <a:t>iz</a:t>
            </a:r>
            <a:r>
              <a:rPr lang="en-US" b="1" dirty="0">
                <a:solidFill>
                  <a:srgbClr val="0070C0"/>
                </a:solidFill>
              </a:rPr>
              <a:t> </a:t>
            </a:r>
            <a:r>
              <a:rPr lang="en-US" b="1" dirty="0" err="1">
                <a:solidFill>
                  <a:srgbClr val="0070C0"/>
                </a:solidFill>
              </a:rPr>
              <a:t>Eratostenove</a:t>
            </a:r>
            <a:r>
              <a:rPr lang="en-US" b="1" dirty="0">
                <a:solidFill>
                  <a:srgbClr val="0070C0"/>
                </a:solidFill>
              </a:rPr>
              <a:t> </a:t>
            </a:r>
            <a:r>
              <a:rPr lang="en-US" b="1" i="1" dirty="0" err="1">
                <a:solidFill>
                  <a:srgbClr val="00B050"/>
                </a:solidFill>
              </a:rPr>
              <a:t>Geographika</a:t>
            </a:r>
            <a:r>
              <a:rPr lang="en-US" b="1" i="1" dirty="0">
                <a:solidFill>
                  <a:srgbClr val="00B050"/>
                </a:solidFill>
              </a:rPr>
              <a:t> . </a:t>
            </a:r>
            <a:r>
              <a:rPr lang="sr-Cyrl-RS" b="1" i="1" dirty="0">
                <a:solidFill>
                  <a:srgbClr val="00B050"/>
                </a:solidFill>
              </a:rPr>
              <a:t> </a:t>
            </a:r>
            <a:endParaRPr lang="en-US" b="1" i="1" dirty="0">
              <a:solidFill>
                <a:srgbClr val="00B050"/>
              </a:solidFill>
            </a:endParaRPr>
          </a:p>
        </p:txBody>
      </p:sp>
      <p:sp>
        <p:nvSpPr>
          <p:cNvPr id="4" name="TextBox 3">
            <a:extLst>
              <a:ext uri="{FF2B5EF4-FFF2-40B4-BE49-F238E27FC236}">
                <a16:creationId xmlns:a16="http://schemas.microsoft.com/office/drawing/2014/main" id="{13F4253A-2D78-431F-9D17-75AE4638D421}"/>
              </a:ext>
            </a:extLst>
          </p:cNvPr>
          <p:cNvSpPr txBox="1"/>
          <p:nvPr/>
        </p:nvSpPr>
        <p:spPr>
          <a:xfrm>
            <a:off x="7282934" y="5664261"/>
            <a:ext cx="4612640" cy="923330"/>
          </a:xfrm>
          <a:prstGeom prst="rect">
            <a:avLst/>
          </a:prstGeom>
          <a:noFill/>
        </p:spPr>
        <p:txBody>
          <a:bodyPr wrap="square" rtlCol="0">
            <a:spAutoFit/>
          </a:bodyPr>
          <a:lstStyle/>
          <a:p>
            <a:r>
              <a:rPr lang="sr-Cyrl-RS" b="1" i="1" dirty="0">
                <a:solidFill>
                  <a:srgbClr val="00B050"/>
                </a:solidFill>
              </a:rPr>
              <a:t>Делови Ератостенове  </a:t>
            </a:r>
            <a:r>
              <a:rPr lang="en-US" b="1" i="1" dirty="0" err="1">
                <a:solidFill>
                  <a:srgbClr val="00B050"/>
                </a:solidFill>
              </a:rPr>
              <a:t>Geographika</a:t>
            </a:r>
            <a:r>
              <a:rPr lang="en-US" b="1" i="1" dirty="0">
                <a:solidFill>
                  <a:srgbClr val="00B050"/>
                </a:solidFill>
              </a:rPr>
              <a:t> </a:t>
            </a:r>
            <a:r>
              <a:rPr lang="sr-Cyrl-RS" b="1" i="1" dirty="0">
                <a:solidFill>
                  <a:srgbClr val="00B050"/>
                </a:solidFill>
              </a:rPr>
              <a:t> су</a:t>
            </a:r>
            <a:r>
              <a:rPr lang="en-US" b="1" i="1" dirty="0">
                <a:solidFill>
                  <a:srgbClr val="00B050"/>
                </a:solidFill>
              </a:rPr>
              <a:t> </a:t>
            </a:r>
            <a:r>
              <a:rPr lang="sr-Cyrl-RS" b="1" i="1" dirty="0">
                <a:solidFill>
                  <a:srgbClr val="00B050"/>
                </a:solidFill>
              </a:rPr>
              <a:t>раније </a:t>
            </a:r>
            <a:r>
              <a:rPr lang="en-US" b="1" i="1" dirty="0">
                <a:solidFill>
                  <a:srgbClr val="00B050"/>
                </a:solidFill>
              </a:rPr>
              <a:t> </a:t>
            </a:r>
            <a:r>
              <a:rPr lang="sr-Cyrl-RS" b="1" i="1" dirty="0">
                <a:solidFill>
                  <a:srgbClr val="00B050"/>
                </a:solidFill>
              </a:rPr>
              <a:t>објављени на немачком  </a:t>
            </a:r>
            <a:r>
              <a:rPr lang="en-US" b="1" i="1" dirty="0">
                <a:solidFill>
                  <a:srgbClr val="00B050"/>
                </a:solidFill>
              </a:rPr>
              <a:t>(</a:t>
            </a:r>
            <a:r>
              <a:rPr lang="sr-Cyrl-RS" b="1" i="1" dirty="0">
                <a:solidFill>
                  <a:srgbClr val="00B050"/>
                </a:solidFill>
              </a:rPr>
              <a:t>1880</a:t>
            </a:r>
            <a:r>
              <a:rPr lang="en-US" b="1" i="1" dirty="0">
                <a:solidFill>
                  <a:srgbClr val="00B050"/>
                </a:solidFill>
              </a:rPr>
              <a:t>)</a:t>
            </a:r>
            <a:r>
              <a:rPr lang="sr-Cyrl-RS" b="1" i="1" dirty="0">
                <a:solidFill>
                  <a:srgbClr val="00B050"/>
                </a:solidFill>
              </a:rPr>
              <a:t> и на  француском језику </a:t>
            </a:r>
            <a:r>
              <a:rPr lang="en-US" b="1" i="1" dirty="0">
                <a:solidFill>
                  <a:srgbClr val="00B050"/>
                </a:solidFill>
              </a:rPr>
              <a:t>(</a:t>
            </a:r>
            <a:r>
              <a:rPr lang="sr-Cyrl-RS" b="1" i="1" dirty="0">
                <a:solidFill>
                  <a:srgbClr val="00B050"/>
                </a:solidFill>
              </a:rPr>
              <a:t>1921</a:t>
            </a:r>
            <a:r>
              <a:rPr lang="en-US" b="1" i="1" dirty="0">
                <a:solidFill>
                  <a:srgbClr val="00B050"/>
                </a:solidFill>
              </a:rPr>
              <a:t>)</a:t>
            </a:r>
            <a:r>
              <a:rPr lang="sr-Cyrl-RS" b="1" i="1" dirty="0">
                <a:solidFill>
                  <a:srgbClr val="00B050"/>
                </a:solidFill>
              </a:rPr>
              <a:t>. </a:t>
            </a:r>
            <a:endParaRPr lang="en-US" b="1" i="1" dirty="0">
              <a:solidFill>
                <a:srgbClr val="00B050"/>
              </a:solidFill>
            </a:endParaRPr>
          </a:p>
        </p:txBody>
      </p:sp>
      <p:sp>
        <p:nvSpPr>
          <p:cNvPr id="2" name="TextBox 1">
            <a:extLst>
              <a:ext uri="{FF2B5EF4-FFF2-40B4-BE49-F238E27FC236}">
                <a16:creationId xmlns:a16="http://schemas.microsoft.com/office/drawing/2014/main" id="{8EDC7367-BE19-433E-85FD-EA112B68236D}"/>
              </a:ext>
            </a:extLst>
          </p:cNvPr>
          <p:cNvSpPr txBox="1"/>
          <p:nvPr/>
        </p:nvSpPr>
        <p:spPr>
          <a:xfrm>
            <a:off x="5049520" y="253771"/>
            <a:ext cx="2783842" cy="707886"/>
          </a:xfrm>
          <a:prstGeom prst="rect">
            <a:avLst/>
          </a:prstGeom>
          <a:noFill/>
        </p:spPr>
        <p:txBody>
          <a:bodyPr wrap="square" rtlCol="0">
            <a:spAutoFit/>
          </a:bodyPr>
          <a:lstStyle/>
          <a:p>
            <a:pPr algn="ctr"/>
            <a:r>
              <a:rPr lang="en-US" sz="2000" b="1" dirty="0">
                <a:solidFill>
                  <a:srgbClr val="00B050"/>
                </a:solidFill>
              </a:rPr>
              <a:t>Eratosthenes teaching </a:t>
            </a:r>
            <a:endParaRPr lang="sr-Cyrl-RS" sz="2000" b="1" dirty="0">
              <a:solidFill>
                <a:srgbClr val="00B050"/>
              </a:solidFill>
            </a:endParaRPr>
          </a:p>
          <a:p>
            <a:pPr algn="ctr"/>
            <a:r>
              <a:rPr lang="en-US" sz="2000" b="1" dirty="0">
                <a:solidFill>
                  <a:srgbClr val="00B050"/>
                </a:solidFill>
              </a:rPr>
              <a:t>In</a:t>
            </a:r>
            <a:r>
              <a:rPr lang="sr-Cyrl-RS" sz="2000" b="1" dirty="0">
                <a:solidFill>
                  <a:srgbClr val="00B050"/>
                </a:solidFill>
              </a:rPr>
              <a:t> </a:t>
            </a:r>
            <a:r>
              <a:rPr lang="en-US" sz="2000" b="1" dirty="0">
                <a:solidFill>
                  <a:srgbClr val="00B050"/>
                </a:solidFill>
              </a:rPr>
              <a:t>Alexandria</a:t>
            </a:r>
          </a:p>
        </p:txBody>
      </p:sp>
    </p:spTree>
    <p:extLst>
      <p:ext uri="{BB962C8B-B14F-4D97-AF65-F5344CB8AC3E}">
        <p14:creationId xmlns:p14="http://schemas.microsoft.com/office/powerpoint/2010/main" val="147312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4213B3C-C672-4455-8095-ACAC047FA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957" y="3782698"/>
            <a:ext cx="3508409" cy="2911233"/>
          </a:xfrm>
          <a:prstGeom prst="rect">
            <a:avLst/>
          </a:prstGeom>
        </p:spPr>
      </p:pic>
      <p:sp>
        <p:nvSpPr>
          <p:cNvPr id="2" name="TextBox 1">
            <a:extLst>
              <a:ext uri="{FF2B5EF4-FFF2-40B4-BE49-F238E27FC236}">
                <a16:creationId xmlns:a16="http://schemas.microsoft.com/office/drawing/2014/main" id="{FF8764FB-E3C1-4DE7-AD9D-375DE298DCFD}"/>
              </a:ext>
            </a:extLst>
          </p:cNvPr>
          <p:cNvSpPr txBox="1"/>
          <p:nvPr/>
        </p:nvSpPr>
        <p:spPr>
          <a:xfrm>
            <a:off x="2755900" y="226981"/>
            <a:ext cx="6287134" cy="400110"/>
          </a:xfrm>
          <a:prstGeom prst="rect">
            <a:avLst/>
          </a:prstGeom>
          <a:noFill/>
        </p:spPr>
        <p:txBody>
          <a:bodyPr wrap="square" rtlCol="0">
            <a:spAutoFit/>
          </a:bodyPr>
          <a:lstStyle/>
          <a:p>
            <a:r>
              <a:rPr lang="sr-Cyrl-RS" sz="2000" b="1" dirty="0">
                <a:solidFill>
                  <a:srgbClr val="C00000"/>
                </a:solidFill>
              </a:rPr>
              <a:t>Скафе у Ератостеновом методу мерења обима Земље</a:t>
            </a:r>
            <a:r>
              <a:rPr lang="en-US" sz="2000" b="1" dirty="0">
                <a:solidFill>
                  <a:srgbClr val="C00000"/>
                </a:solidFill>
              </a:rPr>
              <a:t> </a:t>
            </a:r>
          </a:p>
        </p:txBody>
      </p:sp>
      <p:sp>
        <p:nvSpPr>
          <p:cNvPr id="6" name="TextBox 5">
            <a:extLst>
              <a:ext uri="{FF2B5EF4-FFF2-40B4-BE49-F238E27FC236}">
                <a16:creationId xmlns:a16="http://schemas.microsoft.com/office/drawing/2014/main" id="{8642E38F-94FB-40AE-8FF3-F2A855687AFA}"/>
              </a:ext>
            </a:extLst>
          </p:cNvPr>
          <p:cNvSpPr txBox="1"/>
          <p:nvPr/>
        </p:nvSpPr>
        <p:spPr>
          <a:xfrm>
            <a:off x="7498080" y="5460978"/>
            <a:ext cx="4348480" cy="1200329"/>
          </a:xfrm>
          <a:prstGeom prst="rect">
            <a:avLst/>
          </a:prstGeom>
          <a:noFill/>
        </p:spPr>
        <p:txBody>
          <a:bodyPr wrap="square" rtlCol="0">
            <a:spAutoFit/>
          </a:bodyPr>
          <a:lstStyle/>
          <a:p>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Приказ Ератостенове процедуре сличан илустрацији у</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Вировом-овом преводу </a:t>
            </a:r>
            <a:r>
              <a:rPr lang="sr-Cyrl-RS"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1931)</a:t>
            </a:r>
            <a:r>
              <a:rPr lang="sr-Latn-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r-Cyrl-R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са грчког Клеомедесовог описа (први век не) Ератостеновог мерења.</a:t>
            </a:r>
            <a:endParaRPr lang="en-US"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Diagram&#10;&#10;Description automatically generated">
            <a:extLst>
              <a:ext uri="{FF2B5EF4-FFF2-40B4-BE49-F238E27FC236}">
                <a16:creationId xmlns:a16="http://schemas.microsoft.com/office/drawing/2014/main" id="{A93ABD59-D374-4D68-BAB5-1B3667E76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60" y="988894"/>
            <a:ext cx="3402382" cy="2248137"/>
          </a:xfrm>
          <a:prstGeom prst="rect">
            <a:avLst/>
          </a:prstGeom>
        </p:spPr>
      </p:pic>
      <p:sp>
        <p:nvSpPr>
          <p:cNvPr id="11" name="TextBox 10">
            <a:extLst>
              <a:ext uri="{FF2B5EF4-FFF2-40B4-BE49-F238E27FC236}">
                <a16:creationId xmlns:a16="http://schemas.microsoft.com/office/drawing/2014/main" id="{630D04DD-5D7A-4A70-B4C5-5DD0498A612D}"/>
              </a:ext>
            </a:extLst>
          </p:cNvPr>
          <p:cNvSpPr txBox="1"/>
          <p:nvPr/>
        </p:nvSpPr>
        <p:spPr>
          <a:xfrm>
            <a:off x="274320" y="3620969"/>
            <a:ext cx="3299462" cy="1200329"/>
          </a:xfrm>
          <a:prstGeom prst="rect">
            <a:avLst/>
          </a:prstGeom>
          <a:noFill/>
        </p:spPr>
        <p:txBody>
          <a:bodyPr wrap="square" rtlCol="0">
            <a:spAutoFit/>
          </a:bodyPr>
          <a:lstStyle/>
          <a:p>
            <a:r>
              <a:rPr lang="sr-Cyrl-RS" b="1" dirty="0">
                <a:solidFill>
                  <a:srgbClr val="C00000"/>
                </a:solidFill>
              </a:rPr>
              <a:t>Схема која се широко користи у уџбеницима када се објашњава Ератостенов метод мерења обима Земље</a:t>
            </a:r>
            <a:r>
              <a:rPr lang="sr-Cyrl-RS" dirty="0"/>
              <a:t>. </a:t>
            </a:r>
            <a:endParaRPr lang="en-US" dirty="0"/>
          </a:p>
        </p:txBody>
      </p:sp>
      <p:pic>
        <p:nvPicPr>
          <p:cNvPr id="13" name="Picture 12" descr="A picture containing athletic game, antenna&#10;&#10;Description automatically generated">
            <a:extLst>
              <a:ext uri="{FF2B5EF4-FFF2-40B4-BE49-F238E27FC236}">
                <a16:creationId xmlns:a16="http://schemas.microsoft.com/office/drawing/2014/main" id="{FCC9C2CC-5825-41FC-BCB7-3E58B09FD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576" y="826945"/>
            <a:ext cx="2165349" cy="2755899"/>
          </a:xfrm>
          <a:prstGeom prst="rect">
            <a:avLst/>
          </a:prstGeom>
        </p:spPr>
      </p:pic>
      <p:sp>
        <p:nvSpPr>
          <p:cNvPr id="14" name="TextBox 13">
            <a:extLst>
              <a:ext uri="{FF2B5EF4-FFF2-40B4-BE49-F238E27FC236}">
                <a16:creationId xmlns:a16="http://schemas.microsoft.com/office/drawing/2014/main" id="{58B8F28A-BE35-41B1-9BDB-96EF3FB0FDBF}"/>
              </a:ext>
            </a:extLst>
          </p:cNvPr>
          <p:cNvSpPr txBox="1"/>
          <p:nvPr/>
        </p:nvSpPr>
        <p:spPr>
          <a:xfrm>
            <a:off x="7233920" y="1961514"/>
            <a:ext cx="4490720" cy="1477328"/>
          </a:xfrm>
          <a:prstGeom prst="rect">
            <a:avLst/>
          </a:prstGeom>
          <a:noFill/>
        </p:spPr>
        <p:txBody>
          <a:bodyPr wrap="square" rtlCol="0">
            <a:spAutoFit/>
          </a:bodyPr>
          <a:lstStyle/>
          <a:p>
            <a:r>
              <a:rPr lang="en-US" b="1" dirty="0">
                <a:solidFill>
                  <a:srgbClr val="0070C0"/>
                </a:solidFill>
              </a:rPr>
              <a:t>Decamp </a:t>
            </a:r>
            <a:r>
              <a:rPr lang="sr-Cyrl-RS" b="1" dirty="0">
                <a:solidFill>
                  <a:srgbClr val="0070C0"/>
                </a:solidFill>
              </a:rPr>
              <a:t>и</a:t>
            </a:r>
            <a:r>
              <a:rPr lang="en-US" b="1" dirty="0">
                <a:solidFill>
                  <a:srgbClr val="0070C0"/>
                </a:solidFill>
              </a:rPr>
              <a:t> </a:t>
            </a:r>
            <a:r>
              <a:rPr lang="en-US" b="1" dirty="0" err="1">
                <a:solidFill>
                  <a:srgbClr val="0070C0"/>
                </a:solidFill>
              </a:rPr>
              <a:t>Hosson</a:t>
            </a:r>
            <a:r>
              <a:rPr lang="en-US" b="1" dirty="0">
                <a:solidFill>
                  <a:srgbClr val="0070C0"/>
                </a:solidFill>
              </a:rPr>
              <a:t> </a:t>
            </a:r>
            <a:r>
              <a:rPr lang="sr-Cyrl-RS" b="1" dirty="0">
                <a:solidFill>
                  <a:srgbClr val="0070C0"/>
                </a:solidFill>
              </a:rPr>
              <a:t>су</a:t>
            </a:r>
            <a:r>
              <a:rPr lang="en-US" b="1" dirty="0">
                <a:solidFill>
                  <a:srgbClr val="0070C0"/>
                </a:solidFill>
              </a:rPr>
              <a:t> 2012</a:t>
            </a:r>
            <a:r>
              <a:rPr lang="sr-Cyrl-RS" b="1" dirty="0">
                <a:solidFill>
                  <a:srgbClr val="0070C0"/>
                </a:solidFill>
              </a:rPr>
              <a:t>.</a:t>
            </a:r>
            <a:r>
              <a:rPr lang="en-US" b="1" dirty="0">
                <a:solidFill>
                  <a:srgbClr val="0070C0"/>
                </a:solidFill>
              </a:rPr>
              <a:t> </a:t>
            </a:r>
            <a:r>
              <a:rPr lang="sr-Cyrl-RS" b="1" dirty="0">
                <a:solidFill>
                  <a:srgbClr val="0070C0"/>
                </a:solidFill>
              </a:rPr>
              <a:t>указали да је Ератостенес користио скафе у своме мерењу и да је важно да се то истакне у настави, јер скафе представља почетак коришћења угломера у мерењима.</a:t>
            </a:r>
            <a:endParaRPr lang="en-US" b="1" dirty="0">
              <a:solidFill>
                <a:srgbClr val="0070C0"/>
              </a:solidFill>
            </a:endParaRPr>
          </a:p>
        </p:txBody>
      </p:sp>
      <p:sp>
        <p:nvSpPr>
          <p:cNvPr id="15" name="TextBox 14">
            <a:extLst>
              <a:ext uri="{FF2B5EF4-FFF2-40B4-BE49-F238E27FC236}">
                <a16:creationId xmlns:a16="http://schemas.microsoft.com/office/drawing/2014/main" id="{2B18D523-5CC2-490D-B07E-A44A2D8EC91E}"/>
              </a:ext>
            </a:extLst>
          </p:cNvPr>
          <p:cNvSpPr txBox="1"/>
          <p:nvPr/>
        </p:nvSpPr>
        <p:spPr>
          <a:xfrm>
            <a:off x="7233920" y="988894"/>
            <a:ext cx="1809114" cy="369332"/>
          </a:xfrm>
          <a:prstGeom prst="rect">
            <a:avLst/>
          </a:prstGeom>
          <a:noFill/>
        </p:spPr>
        <p:txBody>
          <a:bodyPr wrap="square" rtlCol="0">
            <a:spAutoFit/>
          </a:bodyPr>
          <a:lstStyle/>
          <a:p>
            <a:r>
              <a:rPr lang="sr-Cyrl-RS" b="1" dirty="0">
                <a:solidFill>
                  <a:srgbClr val="00B050"/>
                </a:solidFill>
              </a:rPr>
              <a:t>Скафе </a:t>
            </a:r>
            <a:endParaRPr lang="en-US" b="1" dirty="0">
              <a:solidFill>
                <a:srgbClr val="00B050"/>
              </a:solidFill>
            </a:endParaRPr>
          </a:p>
        </p:txBody>
      </p:sp>
      <p:sp>
        <p:nvSpPr>
          <p:cNvPr id="3" name="TextBox 2">
            <a:extLst>
              <a:ext uri="{FF2B5EF4-FFF2-40B4-BE49-F238E27FC236}">
                <a16:creationId xmlns:a16="http://schemas.microsoft.com/office/drawing/2014/main" id="{5CC2CDA5-9509-4559-9779-C38E6C7D0C4F}"/>
              </a:ext>
            </a:extLst>
          </p:cNvPr>
          <p:cNvSpPr txBox="1"/>
          <p:nvPr/>
        </p:nvSpPr>
        <p:spPr>
          <a:xfrm>
            <a:off x="7731760" y="3782698"/>
            <a:ext cx="3992880" cy="923330"/>
          </a:xfrm>
          <a:prstGeom prst="rect">
            <a:avLst/>
          </a:prstGeom>
          <a:noFill/>
        </p:spPr>
        <p:txBody>
          <a:bodyPr wrap="square" rtlCol="0">
            <a:spAutoFit/>
          </a:bodyPr>
          <a:lstStyle/>
          <a:p>
            <a:r>
              <a:rPr lang="sr-Cyrl-RS" b="1" dirty="0">
                <a:solidFill>
                  <a:srgbClr val="FF0000"/>
                </a:solidFill>
              </a:rPr>
              <a:t>Ератостен је одредио угао алфа  помоћу сенке у скафеу  а не помоћу сенке на хоризонталној подлози. </a:t>
            </a:r>
            <a:endParaRPr lang="en-US" b="1" dirty="0">
              <a:solidFill>
                <a:srgbClr val="FF0000"/>
              </a:solidFill>
            </a:endParaRPr>
          </a:p>
        </p:txBody>
      </p:sp>
      <p:sp>
        <p:nvSpPr>
          <p:cNvPr id="4" name="TextBox 3">
            <a:extLst>
              <a:ext uri="{FF2B5EF4-FFF2-40B4-BE49-F238E27FC236}">
                <a16:creationId xmlns:a16="http://schemas.microsoft.com/office/drawing/2014/main" id="{CDDD3632-A259-406D-BFA0-E5E0E944F0B8}"/>
              </a:ext>
            </a:extLst>
          </p:cNvPr>
          <p:cNvSpPr txBox="1"/>
          <p:nvPr/>
        </p:nvSpPr>
        <p:spPr>
          <a:xfrm>
            <a:off x="274320" y="5045479"/>
            <a:ext cx="3150260" cy="2031325"/>
          </a:xfrm>
          <a:prstGeom prst="rect">
            <a:avLst/>
          </a:prstGeom>
          <a:noFill/>
        </p:spPr>
        <p:txBody>
          <a:bodyPr wrap="square" rtlCol="0">
            <a:spAutoFit/>
          </a:bodyPr>
          <a:lstStyle/>
          <a:p>
            <a:r>
              <a:rPr lang="sr-Cyrl-RS" u="sng" dirty="0">
                <a:solidFill>
                  <a:srgbClr val="00B05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Сарадња ученика у оквиру Међународног  пројекта на бази Ератостеновог мерења обима Земље</a:t>
            </a:r>
            <a:endParaRPr lang="en-US" sz="1800" u="sng"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endPar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https://eratosthenes.ea.gr/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668419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C0A41-9F14-45B8-9C10-03563ABE21BD}"/>
              </a:ext>
            </a:extLst>
          </p:cNvPr>
          <p:cNvPicPr>
            <a:picLocks noChangeAspect="1"/>
          </p:cNvPicPr>
          <p:nvPr/>
        </p:nvPicPr>
        <p:blipFill>
          <a:blip r:embed="rId2"/>
          <a:stretch>
            <a:fillRect/>
          </a:stretch>
        </p:blipFill>
        <p:spPr>
          <a:xfrm>
            <a:off x="10061857" y="116841"/>
            <a:ext cx="1857035" cy="3063240"/>
          </a:xfrm>
          <a:prstGeom prst="rect">
            <a:avLst/>
          </a:prstGeom>
        </p:spPr>
      </p:pic>
      <p:pic>
        <p:nvPicPr>
          <p:cNvPr id="4" name="Picture 3" descr="A picture containing building, dome, outdoor&#10;&#10;Description automatically generated">
            <a:extLst>
              <a:ext uri="{FF2B5EF4-FFF2-40B4-BE49-F238E27FC236}">
                <a16:creationId xmlns:a16="http://schemas.microsoft.com/office/drawing/2014/main" id="{89B5AB62-F4A3-4CB4-BF38-E77AF4552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7" y="946893"/>
            <a:ext cx="5192567" cy="3002599"/>
          </a:xfrm>
          <a:prstGeom prst="rect">
            <a:avLst/>
          </a:prstGeom>
        </p:spPr>
      </p:pic>
      <p:sp>
        <p:nvSpPr>
          <p:cNvPr id="6" name="TextBox 5">
            <a:extLst>
              <a:ext uri="{FF2B5EF4-FFF2-40B4-BE49-F238E27FC236}">
                <a16:creationId xmlns:a16="http://schemas.microsoft.com/office/drawing/2014/main" id="{4C95E249-D168-472A-A24E-09E0236A4573}"/>
              </a:ext>
            </a:extLst>
          </p:cNvPr>
          <p:cNvSpPr txBox="1"/>
          <p:nvPr/>
        </p:nvSpPr>
        <p:spPr>
          <a:xfrm>
            <a:off x="132080" y="4322453"/>
            <a:ext cx="6990080" cy="338588"/>
          </a:xfrm>
          <a:prstGeom prst="rect">
            <a:avLst/>
          </a:prstGeom>
          <a:noFill/>
        </p:spPr>
        <p:txBody>
          <a:bodyPr wrap="square" rtlCol="0">
            <a:spAutoFit/>
          </a:bodyPr>
          <a:lstStyle/>
          <a:p>
            <a:r>
              <a:rPr lang="en-US" sz="1600" b="1" dirty="0">
                <a:solidFill>
                  <a:srgbClr val="002060"/>
                </a:solidFill>
              </a:rPr>
              <a:t>https://www.happylittlecaravan.com/en/observatory-max-valier-cornedo-bz/</a:t>
            </a:r>
          </a:p>
        </p:txBody>
      </p:sp>
      <p:sp>
        <p:nvSpPr>
          <p:cNvPr id="7" name="TextBox 6">
            <a:extLst>
              <a:ext uri="{FF2B5EF4-FFF2-40B4-BE49-F238E27FC236}">
                <a16:creationId xmlns:a16="http://schemas.microsoft.com/office/drawing/2014/main" id="{2BEEA39E-A26C-48FC-AFE9-321D64C021A3}"/>
              </a:ext>
            </a:extLst>
          </p:cNvPr>
          <p:cNvSpPr txBox="1"/>
          <p:nvPr/>
        </p:nvSpPr>
        <p:spPr>
          <a:xfrm>
            <a:off x="1280160" y="3989026"/>
            <a:ext cx="4815840" cy="369332"/>
          </a:xfrm>
          <a:prstGeom prst="rect">
            <a:avLst/>
          </a:prstGeom>
          <a:noFill/>
        </p:spPr>
        <p:txBody>
          <a:bodyPr wrap="square" rtlCol="0">
            <a:spAutoFit/>
          </a:bodyPr>
          <a:lstStyle/>
          <a:p>
            <a:r>
              <a:rPr lang="en-US" b="1" dirty="0">
                <a:solidFill>
                  <a:srgbClr val="0070C0"/>
                </a:solidFill>
              </a:rPr>
              <a:t>Observatory “Max Valier”, Ju</a:t>
            </a:r>
            <a:r>
              <a:rPr lang="sr-Latn-RS" b="1" dirty="0">
                <a:solidFill>
                  <a:srgbClr val="0070C0"/>
                </a:solidFill>
              </a:rPr>
              <a:t>žni Tirol, </a:t>
            </a:r>
            <a:r>
              <a:rPr lang="en-US" b="1" dirty="0" err="1">
                <a:solidFill>
                  <a:srgbClr val="0070C0"/>
                </a:solidFill>
              </a:rPr>
              <a:t>Italija</a:t>
            </a:r>
            <a:endParaRPr lang="en-US" b="1" dirty="0">
              <a:solidFill>
                <a:srgbClr val="0070C0"/>
              </a:solidFill>
            </a:endParaRPr>
          </a:p>
        </p:txBody>
      </p:sp>
      <p:pic>
        <p:nvPicPr>
          <p:cNvPr id="8" name="Picture 7">
            <a:extLst>
              <a:ext uri="{FF2B5EF4-FFF2-40B4-BE49-F238E27FC236}">
                <a16:creationId xmlns:a16="http://schemas.microsoft.com/office/drawing/2014/main" id="{20F5B16E-C31E-450E-AC64-83E0B3EACB04}"/>
              </a:ext>
            </a:extLst>
          </p:cNvPr>
          <p:cNvPicPr>
            <a:picLocks noChangeAspect="1"/>
          </p:cNvPicPr>
          <p:nvPr/>
        </p:nvPicPr>
        <p:blipFill>
          <a:blip r:embed="rId4"/>
          <a:stretch>
            <a:fillRect/>
          </a:stretch>
        </p:blipFill>
        <p:spPr>
          <a:xfrm>
            <a:off x="6979241" y="3316291"/>
            <a:ext cx="2426083" cy="3416321"/>
          </a:xfrm>
          <a:prstGeom prst="rect">
            <a:avLst/>
          </a:prstGeom>
        </p:spPr>
      </p:pic>
      <p:sp>
        <p:nvSpPr>
          <p:cNvPr id="10" name="TextBox 9">
            <a:extLst>
              <a:ext uri="{FF2B5EF4-FFF2-40B4-BE49-F238E27FC236}">
                <a16:creationId xmlns:a16="http://schemas.microsoft.com/office/drawing/2014/main" id="{CB9D5B64-B8CC-4ACE-A2A4-B8C8ED1E69E4}"/>
              </a:ext>
            </a:extLst>
          </p:cNvPr>
          <p:cNvSpPr txBox="1"/>
          <p:nvPr/>
        </p:nvSpPr>
        <p:spPr>
          <a:xfrm>
            <a:off x="6766560" y="632798"/>
            <a:ext cx="3095851" cy="2308324"/>
          </a:xfrm>
          <a:prstGeom prst="rect">
            <a:avLst/>
          </a:prstGeom>
          <a:noFill/>
        </p:spPr>
        <p:txBody>
          <a:bodyPr wrap="square" rtlCol="0">
            <a:spAutoFit/>
          </a:bodyPr>
          <a:lstStyle/>
          <a:p>
            <a:r>
              <a:rPr lang="sr-Cyrl-R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Надуван Глобусни - сферни сунчани часовник са штапићима причвршћеним дуж екватора је „уради сам“ верзија сферног сунчаног часовника  поред Опсерваторије  „Макс Валие“.</a:t>
            </a:r>
            <a:endPar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AE3E0FA-C080-4CE1-8F2F-A3CB51EA413B}"/>
              </a:ext>
            </a:extLst>
          </p:cNvPr>
          <p:cNvSpPr txBox="1"/>
          <p:nvPr/>
        </p:nvSpPr>
        <p:spPr>
          <a:xfrm>
            <a:off x="447041" y="110862"/>
            <a:ext cx="5648960" cy="646331"/>
          </a:xfrm>
          <a:prstGeom prst="rect">
            <a:avLst/>
          </a:prstGeom>
          <a:noFill/>
        </p:spPr>
        <p:txBody>
          <a:bodyPr wrap="square" rtlCol="0">
            <a:spAutoFit/>
          </a:bodyPr>
          <a:lstStyle/>
          <a:p>
            <a:r>
              <a:rPr lang="sr-Cyrl-RS" b="1" dirty="0">
                <a:solidFill>
                  <a:srgbClr val="C00000"/>
                </a:solidFill>
              </a:rPr>
              <a:t>НОВИМ ЕРАТОСТЕНОВИМ ПУТЕВИМА -  СТУБИЋИ ДУЖ ЕКВАТОРА, УПОРЕДНИКА И МЕРИДИЈАНА</a:t>
            </a:r>
            <a:endParaRPr lang="en-US" b="1" dirty="0">
              <a:solidFill>
                <a:srgbClr val="C00000"/>
              </a:solidFill>
            </a:endParaRPr>
          </a:p>
        </p:txBody>
      </p:sp>
      <p:sp>
        <p:nvSpPr>
          <p:cNvPr id="5" name="TextBox 4">
            <a:extLst>
              <a:ext uri="{FF2B5EF4-FFF2-40B4-BE49-F238E27FC236}">
                <a16:creationId xmlns:a16="http://schemas.microsoft.com/office/drawing/2014/main" id="{0149D39C-ACE5-4E6D-A7D2-9814854D97A1}"/>
              </a:ext>
            </a:extLst>
          </p:cNvPr>
          <p:cNvSpPr txBox="1"/>
          <p:nvPr/>
        </p:nvSpPr>
        <p:spPr>
          <a:xfrm>
            <a:off x="294047" y="5172443"/>
            <a:ext cx="6243573" cy="1477328"/>
          </a:xfrm>
          <a:prstGeom prst="rect">
            <a:avLst/>
          </a:prstGeom>
          <a:noFill/>
        </p:spPr>
        <p:txBody>
          <a:bodyPr wrap="square" rtlCol="0">
            <a:spAutoFit/>
          </a:bodyPr>
          <a:lstStyle/>
          <a:p>
            <a:r>
              <a:rPr lang="sr-Cyrl-RS" b="1" dirty="0">
                <a:solidFill>
                  <a:srgbClr val="FF0000"/>
                </a:solidFill>
              </a:rPr>
              <a:t>Сферни часовник са покретним луком који је у Монтичелу  изградио Томас Џеферсон, негде између 1809 и 1816, када више није био председник САД.   </a:t>
            </a:r>
            <a:r>
              <a:rPr lang="sr-Cyrl-R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Касније, часовник је изгубљен, Томас Џеферсона фондација га је поново направила 2001</a:t>
            </a:r>
            <a:r>
              <a:rPr lang="sr-Latn-R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E4C3663-7271-4D5E-9923-50B2F53FF335}"/>
              </a:ext>
            </a:extLst>
          </p:cNvPr>
          <p:cNvSpPr txBox="1"/>
          <p:nvPr/>
        </p:nvSpPr>
        <p:spPr>
          <a:xfrm>
            <a:off x="9705184" y="4786387"/>
            <a:ext cx="2329589" cy="1754326"/>
          </a:xfrm>
          <a:prstGeom prst="rect">
            <a:avLst/>
          </a:prstGeom>
          <a:noFill/>
        </p:spPr>
        <p:txBody>
          <a:bodyPr wrap="square" rtlCol="0">
            <a:spAutoFit/>
          </a:bodyPr>
          <a:lstStyle/>
          <a:p>
            <a:r>
              <a:rPr lang="sr-Cyrl-RS" b="1" dirty="0">
                <a:solidFill>
                  <a:srgbClr val="00B050"/>
                </a:solidFill>
              </a:rPr>
              <a:t>Часовника са покретним  луком има нешто већу тачност од  часовника са фиксним стубићима. </a:t>
            </a:r>
            <a:endParaRPr lang="en-US" b="1" dirty="0">
              <a:solidFill>
                <a:srgbClr val="00B050"/>
              </a:solidFill>
            </a:endParaRPr>
          </a:p>
        </p:txBody>
      </p:sp>
    </p:spTree>
    <p:extLst>
      <p:ext uri="{BB962C8B-B14F-4D97-AF65-F5344CB8AC3E}">
        <p14:creationId xmlns:p14="http://schemas.microsoft.com/office/powerpoint/2010/main" val="1233204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2995</TotalTime>
  <Words>2753</Words>
  <Application>Microsoft Office PowerPoint</Application>
  <PresentationFormat>Widescreen</PresentationFormat>
  <Paragraphs>147</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Cambria Math</vt:lpstr>
      <vt:lpstr>Courier New</vt:lpstr>
      <vt:lpstr>Lucida Grande</vt:lpstr>
      <vt:lpstr>Open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Jelena Popovic</dc:creator>
  <cp:lastModifiedBy>Biljana</cp:lastModifiedBy>
  <cp:revision>210</cp:revision>
  <dcterms:created xsi:type="dcterms:W3CDTF">2020-10-11T21:14:15Z</dcterms:created>
  <dcterms:modified xsi:type="dcterms:W3CDTF">2021-04-21T06:37:17Z</dcterms:modified>
</cp:coreProperties>
</file>