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B8AB6-A90D-4934-B498-4F006D06B0F6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6B84-C54D-4734-9ECD-3D10BE3B5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031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B8AB6-A90D-4934-B498-4F006D06B0F6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6B84-C54D-4734-9ECD-3D10BE3B5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59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B8AB6-A90D-4934-B498-4F006D06B0F6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6B84-C54D-4734-9ECD-3D10BE3B5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827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B8AB6-A90D-4934-B498-4F006D06B0F6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6B84-C54D-4734-9ECD-3D10BE3B5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730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B8AB6-A90D-4934-B498-4F006D06B0F6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6B84-C54D-4734-9ECD-3D10BE3B5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257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B8AB6-A90D-4934-B498-4F006D06B0F6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6B84-C54D-4734-9ECD-3D10BE3B5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903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B8AB6-A90D-4934-B498-4F006D06B0F6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6B84-C54D-4734-9ECD-3D10BE3B5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906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B8AB6-A90D-4934-B498-4F006D06B0F6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6B84-C54D-4734-9ECD-3D10BE3B5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017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B8AB6-A90D-4934-B498-4F006D06B0F6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6B84-C54D-4734-9ECD-3D10BE3B5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422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B8AB6-A90D-4934-B498-4F006D06B0F6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6B84-C54D-4734-9ECD-3D10BE3B5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950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B8AB6-A90D-4934-B498-4F006D06B0F6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6B84-C54D-4734-9ECD-3D10BE3B5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589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B8AB6-A90D-4934-B498-4F006D06B0F6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C6B84-C54D-4734-9ECD-3D10BE3B5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643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981200"/>
            <a:ext cx="8077200" cy="1470025"/>
          </a:xfrm>
        </p:spPr>
        <p:txBody>
          <a:bodyPr>
            <a:noAutofit/>
          </a:bodyPr>
          <a:lstStyle/>
          <a:p>
            <a:endParaRPr lang="en-US" sz="6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DELL\Desktop\naxos_portara-min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5" r="3125"/>
          <a:stretch/>
        </p:blipFill>
        <p:spPr bwMode="auto">
          <a:xfrm>
            <a:off x="0" y="180975"/>
            <a:ext cx="9144000" cy="649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200" y="5410200"/>
            <a:ext cx="86868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4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Portara sa Naksosa – nebeska kapija</a:t>
            </a:r>
          </a:p>
          <a:p>
            <a:pPr algn="ctr"/>
            <a:r>
              <a:rPr lang="sr-Latn-BA" sz="2400" i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Aleksandra Bajić i Milan Dimitrijević</a:t>
            </a:r>
            <a:endParaRPr lang="en-US" sz="2400" i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944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447800"/>
            <a:ext cx="83058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Prividni jutarnji zalazak Vege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sz="2400" b="1" dirty="0" err="1">
                <a:latin typeface="Times New Roman" pitchFamily="18" charset="0"/>
                <a:cs typeface="Times New Roman" pitchFamily="18" charset="0"/>
              </a:rPr>
              <a:t>Lyra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22.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av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gust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a, mogao bi da bude u vezi sa slabo poznatim arhajskim praznikom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b="1" dirty="0" err="1" smtClean="0">
                <a:latin typeface="Times New Roman" pitchFamily="18" charset="0"/>
                <a:cs typeface="Times New Roman" pitchFamily="18" charset="0"/>
              </a:rPr>
              <a:t>Metageitnia</a:t>
            </a:r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Μετ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αγειτνια), 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koji je bio posvećen </a:t>
            </a:r>
            <a:r>
              <a:rPr lang="sr-Latn-BA" sz="2400" b="1" dirty="0" smtClean="0">
                <a:latin typeface="Times New Roman" pitchFamily="18" charset="0"/>
                <a:cs typeface="Times New Roman" pitchFamily="18" charset="0"/>
              </a:rPr>
              <a:t>Apolonu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, u ulozi zaštitnika kolonista. Slavljen je u mesecu po imenu Metageitnion, grubo avgust / septembar. Prema mitu, praznik je ustanovio Tezej, po povratku sa Krita</a:t>
            </a:r>
          </a:p>
          <a:p>
            <a:pPr algn="just"/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Uveče istoga dana, kada je Sunce sišlo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GB" sz="2400" baseline="30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ispod horizonta, Lira je bila veoma blizu zenitu.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Stellarium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19.1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387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93964"/>
            <a:ext cx="85344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Znajući za verovanje da je Apolon odsutan u toku zime, jer je na svom putu za Hiperboreju jašući na leđima svog labuda, pojavljuje se sled astronomskih događaja, koji se vidi na Tabeli 2: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10.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BA" sz="24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ovemb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se mogao posmatrati jutarnji (helijakalni) izlazak zvezde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Vega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(Lyra)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/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BA" sz="2400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ecemb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GB" sz="24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dirty="0" err="1" smtClean="0">
                <a:latin typeface="Times New Roman" pitchFamily="18" charset="0"/>
                <a:cs typeface="Times New Roman" pitchFamily="18" charset="0"/>
              </a:rPr>
              <a:t>Alpheka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 (Corona Borealis) je imala svoj večernji zalazak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(vi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dljiv kroz otvor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Portar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pPr algn="just"/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9.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ecemb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dirty="0" err="1" smtClean="0">
                <a:latin typeface="Times New Roman" pitchFamily="18" charset="0"/>
                <a:cs typeface="Times New Roman" pitchFamily="18" charset="0"/>
              </a:rPr>
              <a:t>Deneb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 (Cygnus) je imao svoj jutarnji (helijakalni) izlazak.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Sve ovo bi moglo da znači da je večernji zalazak Alfeke bio </a:t>
            </a:r>
            <a:r>
              <a:rPr lang="sr-Latn-BA" sz="2400" b="1" dirty="0" smtClean="0">
                <a:latin typeface="Times New Roman" pitchFamily="18" charset="0"/>
                <a:cs typeface="Times New Roman" pitchFamily="18" charset="0"/>
              </a:rPr>
              <a:t>signal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 Dionisovim sveštenicima da preuzmu kontrolu nad hramom. Kada bi izišao Deneb, Apolon je odlazio na put...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23058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10600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I zbilja, najvažniji Dionisov praznik,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BA" sz="2800" b="1" dirty="0" smtClean="0">
                <a:latin typeface="Times New Roman" pitchFamily="18" charset="0"/>
                <a:cs typeface="Times New Roman" pitchFamily="18" charset="0"/>
              </a:rPr>
              <a:t>Seoske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Dion</a:t>
            </a:r>
            <a:r>
              <a:rPr lang="sr-Latn-BA" sz="2800" b="1" dirty="0" smtClean="0">
                <a:latin typeface="Times New Roman" pitchFamily="18" charset="0"/>
                <a:cs typeface="Times New Roman" pitchFamily="18" charset="0"/>
              </a:rPr>
              <a:t>izije 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je bio blizu.</a:t>
            </a:r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Održavan je u Atini ubrzo posle kratkodnevice, u mesecu koji se zvao </a:t>
            </a:r>
            <a:r>
              <a:rPr lang="en-GB" sz="2400" b="1" dirty="0" err="1" smtClean="0">
                <a:latin typeface="Times New Roman" pitchFamily="18" charset="0"/>
                <a:cs typeface="Times New Roman" pitchFamily="18" charset="0"/>
              </a:rPr>
              <a:t>Posidonium</a:t>
            </a:r>
            <a:r>
              <a:rPr lang="sr-Latn-BA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i grubo odgovara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ecemb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ru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sr-Latn-BA" sz="2400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anuar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Kada je julijanski kalendar kreiran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46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. p.n.e.</a:t>
            </a:r>
            <a:r>
              <a:rPr lang="sr-Latn-BA" sz="2400" dirty="0">
                <a:latin typeface="Times New Roman" pitchFamily="18" charset="0"/>
                <a:cs typeface="Times New Roman" pitchFamily="18" charset="0"/>
              </a:rPr>
              <a:t> k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ratkodnevica je bila 25.  decembra. U šestom veku stare ere, kratkodnevica je bila 27. decembra, prema proleptičkom gregorijanskom kalendaru.</a:t>
            </a:r>
            <a:endParaRPr lang="sr-Latn-B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sr-Latn-BA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Centralni događaj praznika je bio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GB" sz="2800" i="1" dirty="0" err="1">
                <a:latin typeface="Times New Roman" pitchFamily="18" charset="0"/>
                <a:cs typeface="Times New Roman" pitchFamily="18" charset="0"/>
              </a:rPr>
              <a:t>pompe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 (π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ομ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πή),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proces</a:t>
            </a:r>
            <a:r>
              <a:rPr lang="sr-Latn-BA" sz="2800" b="1" dirty="0" smtClean="0">
                <a:latin typeface="Times New Roman" pitchFamily="18" charset="0"/>
                <a:cs typeface="Times New Roman" pitchFamily="18" charset="0"/>
              </a:rPr>
              <a:t>ija</a:t>
            </a:r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sr-Latn-B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Nakon svog večernjeg zalaska, Corona Borealis nije bila vidljiva na nebu pre ponoći. To je moglo da bude shvaćeno kao primordijalno vreme, kada  Kruna još nije bila uzneta na nebo.</a:t>
            </a:r>
          </a:p>
          <a:p>
            <a:pPr algn="just"/>
            <a:endParaRPr lang="sr-Latn-B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Dionis je upravo trebalo da sretne svoju voljenu Arijadnu...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791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6106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Odakle je procesija trebalo da krene, ako je ovaj praznik bio slavljen na Naksosu? Kuda bi trebalo da ide? Kako su ljudi znali gde treba da se okupe?</a:t>
            </a:r>
            <a:endParaRPr lang="sr-Latn-B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sr-Latn-B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Postojao je jedan hram, manji i stariji, u Iriji na Naksosu, posvećen Dionisu. Sagrađen je oko 50 godina pre hrama sa Portarom.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2050" name="Picture 2" descr="C:\Users\DELL\Desktop\Naxos, Portara\Figure 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509836"/>
            <a:ext cx="6286500" cy="3929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77038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209071"/>
              </p:ext>
            </p:extLst>
          </p:nvPr>
        </p:nvGraphicFramePr>
        <p:xfrm>
          <a:off x="457200" y="609600"/>
          <a:ext cx="8153400" cy="1600200"/>
        </p:xfrm>
        <a:graphic>
          <a:graphicData uri="http://schemas.openxmlformats.org/drawingml/2006/table">
            <a:tbl>
              <a:tblPr firstRow="1" firstCol="1" lastCol="1" bandRow="1">
                <a:tableStyleId>{5C22544A-7EE6-4342-B048-85BDC9FD1C3A}</a:tableStyleId>
              </a:tblPr>
              <a:tblGrid>
                <a:gridCol w="2158403"/>
                <a:gridCol w="2148221"/>
                <a:gridCol w="1873331"/>
                <a:gridCol w="1973445"/>
              </a:tblGrid>
              <a:tr h="533400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endParaRPr lang="sr-Latn-BA" sz="2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en-GB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sr-Latn-BA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GB" sz="2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ri</a:t>
                      </a:r>
                      <a:r>
                        <a:rPr lang="sr-Latn-BA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</a:t>
                      </a:r>
                      <a:r>
                        <a:rPr lang="en-GB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2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endParaRPr lang="sr-Latn-BA" sz="2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sr-Latn-BA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r>
                        <a:rPr lang="en-GB" sz="2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las</a:t>
                      </a:r>
                      <a:r>
                        <a:rPr lang="sr-Latn-BA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ični</a:t>
                      </a:r>
                      <a:r>
                        <a:rPr lang="sr-Latn-BA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(ᵒ)</a:t>
                      </a:r>
                      <a:endParaRPr lang="en-US" sz="2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endParaRPr lang="sr-Latn-BA" sz="2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en-GB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Decimal</a:t>
                      </a:r>
                      <a:r>
                        <a:rPr lang="sr-Latn-BA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ni</a:t>
                      </a:r>
                      <a:endParaRPr lang="en-US" sz="2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endParaRPr lang="sr-Latn-BA" sz="2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en-GB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WGS/UTM  </a:t>
                      </a:r>
                      <a:endParaRPr lang="en-US" sz="2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33400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endParaRPr lang="sr-Latn-BA" sz="2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en-GB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Latitude</a:t>
                      </a:r>
                      <a:endParaRPr lang="en-US" sz="2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endParaRPr lang="sr-Latn-BA" sz="2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en-GB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r>
                        <a:rPr lang="en-GB" sz="2400" baseline="30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lang="en-GB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04’39.6</a:t>
                      </a:r>
                      <a:r>
                        <a:rPr lang="en-GB" sz="2400" baseline="30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lang="en-GB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GB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en-US" sz="2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endParaRPr lang="sr-Latn-BA" sz="2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en-GB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37.077692</a:t>
                      </a:r>
                      <a:r>
                        <a:rPr lang="en-GB" sz="2400" baseline="30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2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endParaRPr lang="sr-Latn-BA" sz="2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en-GB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 </a:t>
                      </a:r>
                      <a:r>
                        <a:rPr lang="en-GB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 4104715</a:t>
                      </a:r>
                      <a:endParaRPr lang="en-US" sz="2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33400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endParaRPr lang="sr-Latn-BA" sz="2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en-GB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longitude</a:t>
                      </a:r>
                      <a:endParaRPr lang="en-US" sz="2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endParaRPr lang="sr-Latn-BA" sz="2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en-GB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r>
                        <a:rPr lang="en-GB" sz="2400" baseline="30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lang="en-GB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22’50.75 </a:t>
                      </a:r>
                      <a:r>
                        <a:rPr lang="en-GB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en-US" sz="2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endParaRPr lang="sr-Latn-BA" sz="2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en-GB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25.380766</a:t>
                      </a:r>
                      <a:r>
                        <a:rPr lang="en-GB" sz="2400" baseline="30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2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endParaRPr lang="sr-Latn-BA" sz="2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en-GB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 </a:t>
                      </a:r>
                      <a:r>
                        <a:rPr lang="en-GB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 356068</a:t>
                      </a:r>
                      <a:endParaRPr lang="en-US" sz="2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81001" y="2425244"/>
            <a:ext cx="8458200" cy="3847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BA" sz="2400" i="1" dirty="0" smtClean="0">
                <a:latin typeface="Times New Roman" pitchFamily="18" charset="0"/>
                <a:cs typeface="Times New Roman" pitchFamily="18" charset="0"/>
              </a:rPr>
              <a:t>Geografske koordinate hrama u Iriji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B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B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Postojale su dve kolonade od osam jonskih stubova unutar hrama,</a:t>
            </a:r>
            <a:r>
              <a:rPr kumimoji="0" lang="sr-Latn-BA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od kojih je pet delimično sačuvano.</a:t>
            </a: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sr-Latn-B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BA" sz="28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B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Najseverniji i najjužniji stub definišu pravac sever-jug</a:t>
            </a: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sr-Latn-B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greška</a:t>
            </a:r>
            <a:r>
              <a:rPr kumimoji="0" lang="sr-Latn-BA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ne prelazi</a:t>
            </a: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0.10</a:t>
            </a:r>
            <a:r>
              <a:rPr kumimoji="0" lang="en-GB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</a:t>
            </a: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sr-Latn-B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</a:t>
            </a:r>
            <a:r>
              <a:rPr kumimoji="0" lang="sr-Latn-BA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postoji mogućnost da je cela građevina bila orijentisana prema nekom astronomskom događaju.</a:t>
            </a:r>
            <a:endParaRPr kumimoji="0" lang="en-GB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474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04800"/>
            <a:ext cx="876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Kada bi svi stubovi bili sačuvani, druga dijagonala bi bila na azimutu od  </a:t>
            </a:r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GB" sz="2400" b="1" dirty="0">
                <a:latin typeface="Times New Roman" pitchFamily="18" charset="0"/>
                <a:cs typeface="Times New Roman" pitchFamily="18" charset="0"/>
              </a:rPr>
              <a:t>= c. 40</a:t>
            </a:r>
            <a:r>
              <a:rPr lang="en-GB" sz="2400" b="1" baseline="30000" dirty="0">
                <a:latin typeface="Times New Roman" pitchFamily="18" charset="0"/>
                <a:cs typeface="Times New Roman" pitchFamily="18" charset="0"/>
              </a:rPr>
              <a:t>o   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što je približan azimut izlaska </a:t>
            </a:r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sr-Latn-BA" sz="2400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GB" sz="2400" b="1" dirty="0" err="1" smtClean="0">
                <a:latin typeface="Times New Roman" pitchFamily="18" charset="0"/>
                <a:cs typeface="Times New Roman" pitchFamily="18" charset="0"/>
              </a:rPr>
              <a:t>ek</a:t>
            </a:r>
            <a:r>
              <a:rPr lang="sr-Latn-BA" sz="2400" b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(α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CrB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, u uslovima ravnog horizonta.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Horizont jeste približno ravan...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DELL\Desktop\Naxos, Portara\Figure 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529" y="1513968"/>
            <a:ext cx="7788742" cy="4867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00196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04800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Poprečna osovina hrama je na azimutu </a:t>
            </a:r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GB" sz="2400" b="1" dirty="0">
                <a:latin typeface="Times New Roman" pitchFamily="18" charset="0"/>
                <a:cs typeface="Times New Roman" pitchFamily="18" charset="0"/>
              </a:rPr>
              <a:t>= 111</a:t>
            </a:r>
            <a:r>
              <a:rPr lang="en-GB" sz="2400" b="1" baseline="30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GB" sz="2400" b="1" dirty="0">
                <a:latin typeface="Times New Roman" pitchFamily="18" charset="0"/>
                <a:cs typeface="Times New Roman" pitchFamily="18" charset="0"/>
              </a:rPr>
              <a:t> 30’ </a:t>
            </a:r>
            <a:endParaRPr lang="sr-Latn-BA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DELL\Desktop\Sirijus, Nakso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914400"/>
            <a:ext cx="9153526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00950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990600"/>
            <a:ext cx="84582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Prema 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Stelarijumu 19.1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astronom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skom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soft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veru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 to je gotovo tačan azimut pravca prividnog večernjeg izlaska Sirijusa. Ovaj astronosmski događaj se odigravao uoči kratkodnevice – pravo vreme za za proslavu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BA" sz="2400" b="1" dirty="0" smtClean="0">
                <a:latin typeface="Times New Roman" pitchFamily="18" charset="0"/>
                <a:cs typeface="Times New Roman" pitchFamily="18" charset="0"/>
              </a:rPr>
              <a:t>Seoskih Dionizija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...</a:t>
            </a:r>
          </a:p>
          <a:p>
            <a:endParaRPr lang="sr-Latn-BA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Tako, Dionisov sveštenik je mogao da kaže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sr-Latn-BA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B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Siri</a:t>
            </a:r>
            <a:r>
              <a:rPr lang="sr-Latn-BA" sz="2400" i="1" dirty="0" smtClean="0">
                <a:latin typeface="Times New Roman" pitchFamily="18" charset="0"/>
                <a:cs typeface="Times New Roman" pitchFamily="18" charset="0"/>
              </a:rPr>
              <a:t>jus izlazi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sr-Latn-BA" sz="2400" i="1" dirty="0" smtClean="0">
                <a:latin typeface="Times New Roman" pitchFamily="18" charset="0"/>
                <a:cs typeface="Times New Roman" pitchFamily="18" charset="0"/>
              </a:rPr>
              <a:t>Kruna još uvek nije na nebu. Sada je drevno vreme, kada ona još uvek nije uznesena na nebo a Dionis će da sretne svoju voljenu Arijadnu na Palatiji. Hajde da pripremimo ponude (Bogovima) i odemo tamo!...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3733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4073" y="228600"/>
            <a:ext cx="8382000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Sada izgleda sasvim verovatno da su tri praznika bila planirana da se slave u hramu sa Portarom: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Metageitnia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posvećen Apolonu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i dva zimska praznika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Latn-BA" sz="2800" b="1" dirty="0" smtClean="0">
                <a:latin typeface="Times New Roman" pitchFamily="18" charset="0"/>
                <a:cs typeface="Times New Roman" pitchFamily="18" charset="0"/>
              </a:rPr>
              <a:t>Seoske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Dion</a:t>
            </a:r>
            <a:r>
              <a:rPr lang="sr-Latn-BA" sz="2800" b="1" dirty="0" smtClean="0">
                <a:latin typeface="Times New Roman" pitchFamily="18" charset="0"/>
                <a:cs typeface="Times New Roman" pitchFamily="18" charset="0"/>
              </a:rPr>
              <a:t>izije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Lena</a:t>
            </a:r>
            <a:r>
              <a:rPr lang="sr-Latn-BA" sz="2800" b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oba posvećena Dionisu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sr-Latn-BA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BA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Dva boga su imala svoj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time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sharing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 aranžman...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r-Latn-BA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BA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Ovo istraživanje pribavlja nekoliko novih indikacija da je zvezdani kalendar imao svoj značaj u određivanju datuma antičkih grčkih praznika. Time su osnaženi zaključci arheoastronoma, koji su se do sada bavili orijentacijom grčkih hramova: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Castro, B.M;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Liritzis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, J;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Niquist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, A: 2015;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Boutsikas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, E. 2008 …). </a:t>
            </a:r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Zvezdani kalendar, zajedno sa upotrebom gnomona, predstavlja dobar „alat“ za praćenje toka solarne godine.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593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382" y="1752600"/>
            <a:ext cx="85898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7200" dirty="0" smtClean="0">
                <a:latin typeface="Times New Roman" pitchFamily="18" charset="0"/>
                <a:cs typeface="Times New Roman" pitchFamily="18" charset="0"/>
              </a:rPr>
              <a:t>HVALA NA PAŽNJI!</a:t>
            </a:r>
            <a:endParaRPr lang="en-US" sz="7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789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8709" y="1219200"/>
            <a:ext cx="8305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algn="just"/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Portara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monumentalna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kapija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7m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visoka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4,6m </a:t>
            </a:r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široka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njen otvor je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6.2m 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x 3.8m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 Nalazi se na steni </a:t>
            </a:r>
            <a:r>
              <a:rPr lang="sr-Latn-BA" sz="2800" b="1" dirty="0" smtClean="0">
                <a:latin typeface="Times New Roman" pitchFamily="18" charset="0"/>
                <a:cs typeface="Times New Roman" pitchFamily="18" charset="0"/>
              </a:rPr>
              <a:t>Palatia</a:t>
            </a:r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Veruje se da ju je sagradio </a:t>
            </a:r>
            <a:r>
              <a:rPr lang="sr-Latn-BA" sz="2800" b="1" dirty="0" smtClean="0">
                <a:latin typeface="Times New Roman" pitchFamily="18" charset="0"/>
                <a:cs typeface="Times New Roman" pitchFamily="18" charset="0"/>
              </a:rPr>
              <a:t>Ligdamis</a:t>
            </a:r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, vladar Naksosa i saveznik Pizistrata Atinjanina, oko 530. godine stare ere.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Herodot</a:t>
            </a:r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Latn-BA" sz="2800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800" i="1" dirty="0" err="1" smtClean="0">
                <a:latin typeface="Times New Roman" pitchFamily="18" charset="0"/>
                <a:cs typeface="Times New Roman" pitchFamily="18" charset="0"/>
              </a:rPr>
              <a:t>stor</a:t>
            </a:r>
            <a:r>
              <a:rPr lang="sr-Latn-BA" sz="2800" i="1" dirty="0" smtClean="0">
                <a:latin typeface="Times New Roman" pitchFamily="18" charset="0"/>
                <a:cs typeface="Times New Roman" pitchFamily="18" charset="0"/>
              </a:rPr>
              <a:t>ija</a:t>
            </a:r>
            <a:r>
              <a:rPr lang="en-GB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1,61-63</a:t>
            </a:r>
            <a:r>
              <a:rPr lang="en-GB" sz="2800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sr-Latn-BA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sr-Latn-BA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Ne postoji konsenzus među naučnicima da li je to ulaz u hram (koji nikada nije dovršen) posvećen Apolonu, ili je svetilište sagrađeno u čast Dionisa.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713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esktop\Naxos, Portara\Figure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50521"/>
            <a:ext cx="8458199" cy="4718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452069"/>
              </p:ext>
            </p:extLst>
          </p:nvPr>
        </p:nvGraphicFramePr>
        <p:xfrm>
          <a:off x="685800" y="5149150"/>
          <a:ext cx="8001000" cy="148025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62306"/>
                <a:gridCol w="2160351"/>
                <a:gridCol w="1890708"/>
                <a:gridCol w="2187635"/>
              </a:tblGrid>
              <a:tr h="493417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Latn-BA" sz="2400" b="1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kern="8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Portara</a:t>
                      </a:r>
                      <a:endParaRPr lang="en-US" sz="2400" b="1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Latn-BA" sz="2400" b="1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2400" b="1" kern="8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Klasični</a:t>
                      </a:r>
                      <a:r>
                        <a:rPr lang="sr-Latn-BA" sz="2400" b="1" kern="800" baseline="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(ᵒ)</a:t>
                      </a:r>
                      <a:endParaRPr lang="en-US" sz="2400" b="1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Latn-BA" sz="2400" b="1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Decimal</a:t>
                      </a:r>
                      <a:r>
                        <a:rPr lang="sr-Latn-BA" sz="2400" b="1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ni</a:t>
                      </a:r>
                      <a:endParaRPr lang="en-US" sz="2400" b="1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Latn-BA" sz="2400" b="1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WGS/UTM</a:t>
                      </a:r>
                      <a:endParaRPr lang="en-US" sz="2400" b="1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93417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Latn-BA" sz="2400" b="1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2400" b="1" kern="8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</a:t>
                      </a:r>
                      <a:r>
                        <a:rPr lang="sr-Latn-BA" sz="2400" b="1" kern="800" baseline="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širina</a:t>
                      </a:r>
                      <a:endParaRPr lang="en-US" sz="2400" b="1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Latn-BA" sz="2400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r>
                        <a:rPr lang="en-GB" sz="2400" kern="800" baseline="30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06’36.9</a:t>
                      </a:r>
                      <a:r>
                        <a:rPr lang="sr-Latn-BA" sz="2400" kern="800" baseline="30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“</a:t>
                      </a: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GB" sz="2400" kern="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en-US" sz="2400" b="1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Latn-BA" sz="2400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37.110257</a:t>
                      </a:r>
                      <a:r>
                        <a:rPr lang="en-GB" sz="2400" kern="800" baseline="30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2400" b="1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Latn-BA" sz="2400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 </a:t>
                      </a:r>
                      <a:r>
                        <a:rPr lang="en-GB" sz="2400" kern="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 4108342.4</a:t>
                      </a:r>
                      <a:endParaRPr lang="en-US" sz="2400" b="1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93416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Latn-BA" sz="2400" b="1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2400" b="1" kern="8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</a:t>
                      </a:r>
                      <a:r>
                        <a:rPr lang="sr-Latn-BA" sz="2400" b="1" kern="800" baseline="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dužina</a:t>
                      </a:r>
                      <a:endParaRPr lang="en-US" sz="2400" b="1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Latn-BA" sz="2400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r>
                        <a:rPr lang="en-GB" sz="2400" kern="800" baseline="30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22’20.4</a:t>
                      </a:r>
                      <a:r>
                        <a:rPr lang="sr-Latn-BA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“</a:t>
                      </a: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GB" sz="2400" kern="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en-US" sz="2400" b="1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Latn-BA" sz="2400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25.372333</a:t>
                      </a:r>
                      <a:r>
                        <a:rPr lang="en-GB" sz="2400" kern="800" baseline="30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2400" b="1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Latn-BA" sz="2400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 </a:t>
                      </a:r>
                      <a:r>
                        <a:rPr lang="en-GB" sz="2400" kern="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 355380.64</a:t>
                      </a:r>
                      <a:endParaRPr lang="en-US" sz="2400" b="1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989263" y="36337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9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Table no.1: Coordinates of Portara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664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ELL\Desktop\Naxos, Portara\Figure 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74" y="314521"/>
            <a:ext cx="8475625" cy="5148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87374" y="5462589"/>
            <a:ext cx="84756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320</a:t>
            </a:r>
            <a:r>
              <a:rPr lang="en-GB" sz="2400" baseline="30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28’. 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Pripada zoni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35 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S WGS/UTM,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central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meridian 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je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27</a:t>
            </a:r>
            <a:r>
              <a:rPr lang="en-GB" sz="2400" baseline="30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E.  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Meridijanska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convergenc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ija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nije zanemarljiva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:   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sr-Latn-BA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γ 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= 58’ 56”.   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Aksijalni azimut iznosi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GB" sz="2400" b="1" dirty="0">
                <a:latin typeface="Times New Roman" pitchFamily="18" charset="0"/>
                <a:cs typeface="Times New Roman" pitchFamily="18" charset="0"/>
              </a:rPr>
              <a:t>= c. 319</a:t>
            </a:r>
            <a:r>
              <a:rPr lang="en-GB" sz="2400" b="1" baseline="30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GB" sz="2400" b="1" dirty="0">
                <a:latin typeface="Times New Roman" pitchFamily="18" charset="0"/>
                <a:cs typeface="Times New Roman" pitchFamily="18" charset="0"/>
              </a:rPr>
              <a:t> 39’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076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81000"/>
            <a:ext cx="822960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Gotfrid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latin typeface="Times New Roman" pitchFamily="18" charset="0"/>
                <a:cs typeface="Times New Roman" pitchFamily="18" charset="0"/>
              </a:rPr>
              <a:t>Gruben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, (2001, </a:t>
            </a:r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371-372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, nemački arhitekta i arheolog smatra da je hram na Palatiji bio posvećen Apolonu, jer je okrenut ka ostrvu Delos, mestu Apolonovog rođenja.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r-Latn-BA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sr-Latn-BA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Sara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Moris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(2007, </a:t>
            </a:r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96-108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 klasični arheolog, nije sasvim ubeđena da je Portara sagrađena kao ulaz u Apolonov hram.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Navodi činjenicu da je celo ostrvo Naksos bilo posvećeno Dionisu a hram je sagrađen na zapadnoj strani ostrva, što bi bilo neobično ako je posvećen solarnom božanstvu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Prema mitu, Dionis je rođen i odrastao na Naksosu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Homer, </a:t>
            </a:r>
            <a:r>
              <a:rPr lang="en-GB" sz="2800" i="1" dirty="0" smtClean="0">
                <a:latin typeface="Times New Roman" pitchFamily="18" charset="0"/>
                <a:cs typeface="Times New Roman" pitchFamily="18" charset="0"/>
              </a:rPr>
              <a:t>Hymn</a:t>
            </a:r>
            <a:r>
              <a:rPr lang="sr-Latn-BA" sz="2800" i="1" dirty="0" smtClean="0">
                <a:latin typeface="Times New Roman" pitchFamily="18" charset="0"/>
                <a:cs typeface="Times New Roman" pitchFamily="18" charset="0"/>
              </a:rPr>
              <a:t>a Dionisu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f. 1, </a:t>
            </a:r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stih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2;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Diod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Sicul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i="1" dirty="0" err="1">
                <a:latin typeface="Times New Roman" pitchFamily="18" charset="0"/>
                <a:cs typeface="Times New Roman" pitchFamily="18" charset="0"/>
              </a:rPr>
              <a:t>Biblioteca</a:t>
            </a:r>
            <a:r>
              <a:rPr lang="en-GB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i="1" dirty="0" err="1">
                <a:latin typeface="Times New Roman" pitchFamily="18" charset="0"/>
                <a:cs typeface="Times New Roman" pitchFamily="18" charset="0"/>
              </a:rPr>
              <a:t>Historica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3. 66, 5.52);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686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4073" y="228600"/>
            <a:ext cx="754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Da li je hram okrenut prema Delosu?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DELL\Desktop\Naxos, Portara\Figure 4.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39"/>
          <a:stretch/>
        </p:blipFill>
        <p:spPr bwMode="auto">
          <a:xfrm>
            <a:off x="504825" y="914400"/>
            <a:ext cx="8134350" cy="4622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04825" y="5657211"/>
            <a:ext cx="8134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2400" i="1" dirty="0" smtClean="0">
                <a:latin typeface="Times New Roman" pitchFamily="18" charset="0"/>
                <a:cs typeface="Times New Roman" pitchFamily="18" charset="0"/>
              </a:rPr>
              <a:t>Pravac od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Palati</a:t>
            </a:r>
            <a:r>
              <a:rPr lang="sr-Latn-BA" sz="2400" i="1" dirty="0" smtClean="0">
                <a:latin typeface="Times New Roman" pitchFamily="18" charset="0"/>
                <a:cs typeface="Times New Roman" pitchFamily="18" charset="0"/>
              </a:rPr>
              <a:t>je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>
                <a:latin typeface="Times New Roman" pitchFamily="18" charset="0"/>
                <a:cs typeface="Times New Roman" pitchFamily="18" charset="0"/>
              </a:rPr>
              <a:t>(Naxos) </a:t>
            </a:r>
            <a:r>
              <a:rPr lang="sr-Latn-BA" sz="2400" i="1" dirty="0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>
                <a:latin typeface="Times New Roman" pitchFamily="18" charset="0"/>
                <a:cs typeface="Times New Roman" pitchFamily="18" charset="0"/>
              </a:rPr>
              <a:t>Delos (</a:t>
            </a:r>
            <a:r>
              <a:rPr lang="en-GB" sz="2400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BA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sr-Latn-BA" sz="2400" b="1" i="1" dirty="0" smtClean="0">
                <a:latin typeface="Times New Roman" pitchFamily="18" charset="0"/>
                <a:cs typeface="Times New Roman" pitchFamily="18" charset="0"/>
              </a:rPr>
              <a:t> c. </a:t>
            </a:r>
            <a:r>
              <a:rPr lang="en-GB" sz="2400" b="1" i="1" dirty="0" smtClean="0">
                <a:latin typeface="Times New Roman" pitchFamily="18" charset="0"/>
                <a:cs typeface="Times New Roman" pitchFamily="18" charset="0"/>
              </a:rPr>
              <a:t>344</a:t>
            </a:r>
            <a:r>
              <a:rPr lang="en-GB" sz="2400" b="1" i="1" baseline="30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GB" sz="2400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4825" y="3782855"/>
            <a:ext cx="36576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NIJE !...</a:t>
            </a:r>
            <a:endParaRPr lang="en-US" sz="5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Latn-BA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Greška iznosi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c. 25</a:t>
            </a:r>
            <a:r>
              <a:rPr lang="en-GB" sz="3200" b="1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841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52400"/>
            <a:ext cx="6934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Prema čemu je orijentisan taj hram?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850879"/>
              </p:ext>
            </p:extLst>
          </p:nvPr>
        </p:nvGraphicFramePr>
        <p:xfrm>
          <a:off x="457200" y="761997"/>
          <a:ext cx="8153400" cy="10668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2849"/>
                <a:gridCol w="1994037"/>
                <a:gridCol w="2300814"/>
                <a:gridCol w="2295700"/>
              </a:tblGrid>
              <a:tr h="533401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Latn-BA" sz="2400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8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Portara</a:t>
                      </a:r>
                      <a:endParaRPr lang="en-US" sz="2400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Latn-BA" sz="2400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8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Azimut</a:t>
                      </a: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GB" sz="2400" kern="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(A)</a:t>
                      </a:r>
                      <a:endParaRPr lang="en-US" sz="2400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Latn-BA" sz="2400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8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Declina</a:t>
                      </a:r>
                      <a:r>
                        <a:rPr lang="sr-Latn-BA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cija</a:t>
                      </a: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GB" sz="2400" kern="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(δ)</a:t>
                      </a:r>
                      <a:endParaRPr lang="en-US" sz="2400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Latn-BA" sz="2400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8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Altitud</a:t>
                      </a:r>
                      <a:r>
                        <a:rPr lang="sr-Latn-BA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GB" sz="2400" kern="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(h – r)</a:t>
                      </a:r>
                      <a:endParaRPr lang="en-US" sz="2400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33401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kern="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Latn-BA" sz="2400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319</a:t>
                      </a:r>
                      <a:r>
                        <a:rPr lang="en-GB" sz="2400" kern="800" baseline="30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GB" sz="2400" kern="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39’ </a:t>
                      </a:r>
                      <a:endParaRPr lang="en-US" sz="2400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Latn-BA" sz="2400" b="1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r>
                        <a:rPr lang="en-GB" sz="2400" b="1" kern="800" baseline="30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lang="en-GB" sz="2400" b="1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GB" sz="2400" b="1" kern="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2’ 38”</a:t>
                      </a:r>
                      <a:endParaRPr lang="en-US" sz="2400" b="1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Latn-BA" sz="2400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lang="en-GB" sz="2400" kern="800" baseline="30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GB" sz="2400" kern="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34’ 29”</a:t>
                      </a:r>
                      <a:endParaRPr lang="en-US" sz="2400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274200"/>
              </p:ext>
            </p:extLst>
          </p:nvPr>
        </p:nvGraphicFramePr>
        <p:xfrm>
          <a:off x="494347" y="4432995"/>
          <a:ext cx="8079105" cy="2057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04847"/>
                <a:gridCol w="2481223"/>
                <a:gridCol w="2693035"/>
              </a:tblGrid>
              <a:tr h="558599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Latn-BA" sz="2400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GB" sz="2400" kern="8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Stellarium</a:t>
                      </a:r>
                      <a:r>
                        <a:rPr lang="sr-Latn-BA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19.1</a:t>
                      </a: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400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Latn-BA" sz="2400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8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Declina</a:t>
                      </a:r>
                      <a:r>
                        <a:rPr lang="sr-Latn-BA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cija</a:t>
                      </a:r>
                      <a:endParaRPr lang="en-US" sz="2400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Latn-BA" sz="2400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8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Azimut</a:t>
                      </a:r>
                      <a:r>
                        <a:rPr lang="sr-Latn-BA" sz="2400" kern="8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zalaska</a:t>
                      </a:r>
                      <a:endParaRPr lang="en-US" sz="2400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99600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Latn-BA" sz="2400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8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Alphekka</a:t>
                      </a:r>
                      <a:endParaRPr lang="en-US" sz="2400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Latn-BA" sz="2400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r>
                        <a:rPr lang="en-GB" sz="2400" kern="800" baseline="30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59'14</a:t>
                      </a:r>
                      <a:r>
                        <a:rPr lang="en-GB" sz="2400" kern="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''</a:t>
                      </a:r>
                      <a:endParaRPr lang="en-US" sz="2400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Latn-BA" sz="2400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320</a:t>
                      </a:r>
                      <a:r>
                        <a:rPr lang="en-GB" sz="2400" kern="800" baseline="30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GB" sz="2400" kern="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20’ 58”</a:t>
                      </a:r>
                      <a:endParaRPr lang="en-US" sz="2400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99600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Latn-BA" sz="2400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Vega</a:t>
                      </a:r>
                      <a:endParaRPr lang="en-US" sz="2400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Latn-BA" sz="2400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r>
                        <a:rPr lang="en-GB" sz="2400" kern="800" baseline="30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57'33</a:t>
                      </a:r>
                      <a:r>
                        <a:rPr lang="en-GB" sz="2400" kern="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''</a:t>
                      </a:r>
                      <a:endParaRPr lang="en-US" sz="2400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Latn-BA" sz="2400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322</a:t>
                      </a:r>
                      <a:r>
                        <a:rPr lang="en-GB" sz="2400" kern="800" baseline="30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GB" sz="2400" kern="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37’ 46”</a:t>
                      </a:r>
                      <a:endParaRPr lang="en-US" sz="2400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99600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Latn-BA" sz="2400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8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Deneb</a:t>
                      </a:r>
                      <a:endParaRPr lang="en-US" sz="2400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Latn-BA" sz="2400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r>
                        <a:rPr lang="en-GB" sz="2400" kern="800" baseline="30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20’29</a:t>
                      </a:r>
                      <a:r>
                        <a:rPr lang="en-GB" sz="2400" kern="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”</a:t>
                      </a:r>
                      <a:endParaRPr lang="en-US" sz="2400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Latn-BA" sz="2400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321</a:t>
                      </a:r>
                      <a:r>
                        <a:rPr lang="en-GB" sz="2400" kern="800" baseline="30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GB" sz="2400" kern="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45’ 09”</a:t>
                      </a:r>
                      <a:endParaRPr lang="en-US" sz="2400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500670" y="2494003"/>
            <a:ext cx="6260433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sr-Latn-BA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BA" sz="2400" i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BA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BA" sz="2400" i="1" dirty="0" smtClean="0">
                <a:latin typeface="Times New Roman" pitchFamily="18" charset="0"/>
                <a:cs typeface="Times New Roman" pitchFamily="18" charset="0"/>
              </a:rPr>
              <a:t>Azimuti zalaska  zvezda</a:t>
            </a:r>
            <a:r>
              <a:rPr kumimoji="0" lang="en-GB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en-GB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Alphekka</a:t>
            </a:r>
            <a:r>
              <a:rPr kumimoji="0" lang="en-GB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Vega </a:t>
            </a:r>
            <a:r>
              <a:rPr lang="sr-Latn-BA" sz="2400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0" lang="en-GB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GB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Deneb</a:t>
            </a:r>
            <a:r>
              <a:rPr kumimoji="0" lang="en-GB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sr-Latn-B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sr-Latn-B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kumimoji="0" lang="en-GB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530</a:t>
            </a:r>
            <a:r>
              <a:rPr kumimoji="0" lang="sr-Latn-B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0" lang="sr-Latn-BA" sz="24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p.n.e.</a:t>
            </a:r>
            <a:r>
              <a:rPr kumimoji="0" lang="en-GB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(</a:t>
            </a:r>
            <a:r>
              <a:rPr kumimoji="0" lang="en-GB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Stellarium</a:t>
            </a:r>
            <a:r>
              <a:rPr kumimoji="0" lang="en-GB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19.1</a:t>
            </a:r>
            <a:r>
              <a:rPr kumimoji="0" lang="en-GB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Times New Roman" pitchFamily="18" charset="0"/>
              </a:rPr>
              <a:t>)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2057400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sr-Latn-B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Tri sazvežđa:  </a:t>
            </a:r>
            <a:r>
              <a:rPr lang="sr-Latn-BA" sz="2400" b="1" dirty="0" smtClean="0">
                <a:latin typeface="Times New Roman" pitchFamily="18" charset="0"/>
                <a:cs typeface="Times New Roman" pitchFamily="18" charset="0"/>
              </a:rPr>
              <a:t>Corona Borealis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Latn-BA" sz="2400" b="1" dirty="0" smtClean="0">
                <a:latin typeface="Times New Roman" pitchFamily="18" charset="0"/>
                <a:cs typeface="Times New Roman" pitchFamily="18" charset="0"/>
              </a:rPr>
              <a:t>Lyra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sr-Latn-BA" sz="2400" b="1" dirty="0" smtClean="0">
                <a:latin typeface="Times New Roman" pitchFamily="18" charset="0"/>
                <a:cs typeface="Times New Roman" pitchFamily="18" charset="0"/>
              </a:rPr>
              <a:t>Cygnus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. Prvo je u vezi sa mitologijom Dionisa, druga dva su povezana sa Apolonom: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555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04800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45980" y="296470"/>
            <a:ext cx="72520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Alphekka</a:t>
            </a:r>
            <a:r>
              <a:rPr kumimoji="0" lang="en-GB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GB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Vega</a:t>
            </a:r>
            <a:r>
              <a:rPr kumimoji="0" lang="en-GB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sr-Latn-BA" sz="28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GB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Deneb</a:t>
            </a:r>
            <a:r>
              <a:rPr kumimoji="0" lang="en-GB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/ </a:t>
            </a:r>
            <a:r>
              <a:rPr kumimoji="0" lang="en-GB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astronom</a:t>
            </a:r>
            <a:r>
              <a:rPr kumimoji="0" lang="sr-Latn-BA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ski</a:t>
            </a:r>
            <a:r>
              <a:rPr kumimoji="0" lang="sr-Latn-BA" sz="28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događaji</a:t>
            </a:r>
            <a:endParaRPr kumimoji="0" lang="en-GB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199985"/>
              </p:ext>
            </p:extLst>
          </p:nvPr>
        </p:nvGraphicFramePr>
        <p:xfrm>
          <a:off x="609600" y="1156855"/>
          <a:ext cx="8077200" cy="18149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4697"/>
                <a:gridCol w="1461589"/>
                <a:gridCol w="1538515"/>
                <a:gridCol w="1384663"/>
                <a:gridCol w="1307736"/>
              </a:tblGrid>
              <a:tr h="453736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400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GB" sz="2400" kern="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PLSV)</a:t>
                      </a:r>
                      <a:endParaRPr lang="en-US" sz="2400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400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a.</a:t>
                      </a:r>
                      <a:r>
                        <a:rPr lang="sr-Latn-BA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</a:t>
                      </a: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sr-Latn-BA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2400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400" b="1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a.</a:t>
                      </a:r>
                      <a:r>
                        <a:rPr lang="sr-Latn-BA" sz="2400" b="1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</a:t>
                      </a:r>
                      <a:r>
                        <a:rPr lang="en-GB" sz="2400" b="1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sr-Latn-BA" sz="2400" b="1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</a:t>
                      </a:r>
                      <a:r>
                        <a:rPr lang="en-GB" sz="2400" b="1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2400" b="1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400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a.</a:t>
                      </a:r>
                      <a:r>
                        <a:rPr lang="sr-Latn-BA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sr-Latn-BA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i.</a:t>
                      </a:r>
                      <a:endParaRPr lang="en-US" sz="2400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400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a.</a:t>
                      </a:r>
                      <a:r>
                        <a:rPr lang="sr-Latn-BA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v.z</a:t>
                      </a: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2400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53736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400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8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Alphekka</a:t>
                      </a:r>
                      <a:endParaRPr lang="en-US" sz="2400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400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Oct</a:t>
                      </a:r>
                      <a:r>
                        <a:rPr lang="en-GB" sz="2400" kern="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   3</a:t>
                      </a:r>
                      <a:r>
                        <a:rPr lang="en-GB" sz="2400" kern="800" baseline="30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rd</a:t>
                      </a:r>
                      <a:endParaRPr lang="en-US" sz="2400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400" b="1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July  </a:t>
                      </a:r>
                      <a:r>
                        <a:rPr lang="en-GB" sz="2400" b="1" kern="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r>
                        <a:rPr lang="en-GB" sz="2400" b="1" kern="800" baseline="30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endParaRPr lang="en-US" sz="2400" b="1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400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March </a:t>
                      </a:r>
                      <a:r>
                        <a:rPr lang="en-GB" sz="2400" kern="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en-GB" sz="2400" kern="800" baseline="30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endParaRPr lang="en-US" sz="2400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400" b="1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Dec</a:t>
                      </a:r>
                      <a:r>
                        <a:rPr lang="en-GB" sz="2400" b="1" kern="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3</a:t>
                      </a:r>
                      <a:r>
                        <a:rPr lang="en-GB" sz="2400" b="1" kern="800" baseline="30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rd</a:t>
                      </a:r>
                      <a:endParaRPr lang="en-US" sz="2400" b="1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53736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400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Vega</a:t>
                      </a:r>
                      <a:endParaRPr lang="en-US" sz="2400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400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Nov</a:t>
                      </a:r>
                      <a:r>
                        <a:rPr lang="en-GB" sz="2400" kern="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10</a:t>
                      </a:r>
                      <a:r>
                        <a:rPr lang="en-GB" sz="2400" kern="800" baseline="30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endParaRPr lang="en-US" sz="2400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400" b="1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Aug</a:t>
                      </a:r>
                      <a:r>
                        <a:rPr lang="en-GB" sz="2400" b="1" kern="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22</a:t>
                      </a:r>
                      <a:r>
                        <a:rPr lang="en-GB" sz="2400" b="1" kern="800" baseline="30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endParaRPr lang="en-US" sz="2400" b="1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400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Apr</a:t>
                      </a:r>
                      <a:r>
                        <a:rPr lang="en-GB" sz="2400" kern="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 19</a:t>
                      </a:r>
                      <a:r>
                        <a:rPr lang="en-GB" sz="2400" kern="800" baseline="30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endParaRPr lang="en-US" sz="2400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400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Jan</a:t>
                      </a:r>
                      <a:r>
                        <a:rPr lang="en-GB" sz="2400" b="1" kern="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24</a:t>
                      </a:r>
                      <a:r>
                        <a:rPr lang="en-GB" sz="2400" b="1" kern="800" baseline="30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rd</a:t>
                      </a:r>
                      <a:endParaRPr lang="en-US" sz="2400" b="1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53736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400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8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Deneb</a:t>
                      </a:r>
                      <a:endParaRPr lang="en-US" sz="2400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400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Dec</a:t>
                      </a:r>
                      <a:r>
                        <a:rPr lang="en-GB" sz="2400" kern="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  9</a:t>
                      </a:r>
                      <a:r>
                        <a:rPr lang="en-GB" sz="2400" kern="800" baseline="30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endParaRPr lang="en-US" sz="2400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400" b="1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Sept</a:t>
                      </a:r>
                      <a:r>
                        <a:rPr lang="en-GB" sz="2400" b="1" kern="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14</a:t>
                      </a:r>
                      <a:r>
                        <a:rPr lang="en-GB" sz="2400" b="1" kern="800" baseline="30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endParaRPr lang="en-US" sz="2400" b="1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400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May  </a:t>
                      </a:r>
                      <a:r>
                        <a:rPr lang="en-GB" sz="2400" kern="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r>
                        <a:rPr lang="en-GB" sz="2400" kern="800" baseline="30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endParaRPr lang="en-US" sz="2400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400" kern="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kern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Feb</a:t>
                      </a:r>
                      <a:r>
                        <a:rPr lang="en-GB" sz="2400" b="1" kern="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16</a:t>
                      </a:r>
                      <a:r>
                        <a:rPr lang="en-GB" sz="2400" b="1" kern="800" baseline="30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endParaRPr lang="en-US" sz="2400" b="1" kern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04800" y="3276600"/>
            <a:ext cx="84582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BA" sz="2400" i="1" dirty="0" smtClean="0">
                <a:latin typeface="Times New Roman" pitchFamily="18" charset="0"/>
                <a:cs typeface="Times New Roman" pitchFamily="18" charset="0"/>
              </a:rPr>
              <a:t>Prema poznatom mitu,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Dion</a:t>
            </a:r>
            <a:r>
              <a:rPr lang="sr-Latn-BA" sz="2400" i="1" dirty="0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BA" sz="2400" i="1" dirty="0" smtClean="0">
                <a:latin typeface="Times New Roman" pitchFamily="18" charset="0"/>
                <a:cs typeface="Times New Roman" pitchFamily="18" charset="0"/>
              </a:rPr>
              <a:t>je sreo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i="1" dirty="0" smtClean="0">
                <a:latin typeface="Times New Roman" pitchFamily="18" charset="0"/>
                <a:cs typeface="Times New Roman" pitchFamily="18" charset="0"/>
              </a:rPr>
              <a:t>Ari</a:t>
            </a:r>
            <a:r>
              <a:rPr lang="sr-Latn-BA" sz="2400" b="1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GB" sz="2400" b="1" i="1" dirty="0" err="1" smtClean="0">
                <a:latin typeface="Times New Roman" pitchFamily="18" charset="0"/>
                <a:cs typeface="Times New Roman" pitchFamily="18" charset="0"/>
              </a:rPr>
              <a:t>adn</a:t>
            </a:r>
            <a:r>
              <a:rPr lang="sr-Latn-BA" sz="2400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sr-Latn-BA" sz="2400" i="1" dirty="0" smtClean="0">
                <a:latin typeface="Times New Roman" pitchFamily="18" charset="0"/>
                <a:cs typeface="Times New Roman" pitchFamily="18" charset="0"/>
              </a:rPr>
              <a:t> kćerku Minosa,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BA" sz="2400" i="1" dirty="0" smtClean="0">
                <a:latin typeface="Times New Roman" pitchFamily="18" charset="0"/>
                <a:cs typeface="Times New Roman" pitchFamily="18" charset="0"/>
              </a:rPr>
              <a:t>upravo tu, na </a:t>
            </a:r>
            <a:r>
              <a:rPr lang="en-GB" sz="2400" b="1" i="1" dirty="0" err="1" smtClean="0">
                <a:latin typeface="Times New Roman" pitchFamily="18" charset="0"/>
                <a:cs typeface="Times New Roman" pitchFamily="18" charset="0"/>
              </a:rPr>
              <a:t>Palati</a:t>
            </a:r>
            <a:r>
              <a:rPr lang="sr-Latn-BA" sz="2400" b="1" i="1" dirty="0" smtClean="0">
                <a:latin typeface="Times New Roman" pitchFamily="18" charset="0"/>
                <a:cs typeface="Times New Roman" pitchFamily="18" charset="0"/>
              </a:rPr>
              <a:t>ji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Latn-BA" sz="2400" i="1" dirty="0" smtClean="0">
                <a:latin typeface="Times New Roman" pitchFamily="18" charset="0"/>
                <a:cs typeface="Times New Roman" pitchFamily="18" charset="0"/>
              </a:rPr>
              <a:t>onda kada ju je napustio Tezej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r-Latn-BA" sz="2400" i="1" dirty="0" smtClean="0">
                <a:latin typeface="Times New Roman" pitchFamily="18" charset="0"/>
                <a:cs typeface="Times New Roman" pitchFamily="18" charset="0"/>
              </a:rPr>
              <a:t>Bog je oddlučio da se oženi sa njom i Arijadna nije odbila njegovu ljubav. Tada joj je dat dragoceni poklon: </a:t>
            </a:r>
            <a:r>
              <a:rPr lang="sr-Latn-BA" sz="2400" b="1" i="1" dirty="0" smtClean="0">
                <a:latin typeface="Times New Roman" pitchFamily="18" charset="0"/>
                <a:cs typeface="Times New Roman" pitchFamily="18" charset="0"/>
              </a:rPr>
              <a:t>zlatna kruna</a:t>
            </a:r>
            <a:r>
              <a:rPr lang="sr-Latn-BA" sz="2400" i="1" dirty="0" smtClean="0">
                <a:latin typeface="Times New Roman" pitchFamily="18" charset="0"/>
                <a:cs typeface="Times New Roman" pitchFamily="18" charset="0"/>
              </a:rPr>
              <a:t>, koju je iskovao Hefest, ukrašena sa devet dragulja.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BA" sz="2400" i="1" dirty="0" smtClean="0">
                <a:latin typeface="Times New Roman" pitchFamily="18" charset="0"/>
                <a:cs typeface="Times New Roman" pitchFamily="18" charset="0"/>
              </a:rPr>
              <a:t>Kasnije, kruna je bila uzneta u nebo, da postane sazvežđe, poznato kod Grka kao 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Ste</a:t>
            </a:r>
            <a:r>
              <a:rPr lang="sr-Latn-BA" sz="24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anos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BA" sz="2400" i="1" dirty="0" smtClean="0">
                <a:latin typeface="Times New Roman" pitchFamily="18" charset="0"/>
                <a:cs typeface="Times New Roman" pitchFamily="18" charset="0"/>
              </a:rPr>
              <a:t>ili Kritska Kruna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4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GB" sz="2400" i="1" dirty="0" err="1">
                <a:latin typeface="Times New Roman" pitchFamily="18" charset="0"/>
                <a:cs typeface="Times New Roman" pitchFamily="18" charset="0"/>
              </a:rPr>
              <a:t>Hyginus</a:t>
            </a:r>
            <a:r>
              <a:rPr lang="en-GB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400" i="1" dirty="0" err="1">
                <a:latin typeface="Times New Roman" pitchFamily="18" charset="0"/>
                <a:cs typeface="Times New Roman" pitchFamily="18" charset="0"/>
              </a:rPr>
              <a:t>Astronomica</a:t>
            </a:r>
            <a:r>
              <a:rPr lang="en-GB" sz="2400" i="1" dirty="0">
                <a:latin typeface="Times New Roman" pitchFamily="18" charset="0"/>
                <a:cs typeface="Times New Roman" pitchFamily="18" charset="0"/>
              </a:rPr>
              <a:t>, 2,5,1). </a:t>
            </a:r>
            <a:r>
              <a:rPr lang="sr-Latn-BA" sz="2400" i="1" dirty="0" smtClean="0">
                <a:latin typeface="Times New Roman" pitchFamily="18" charset="0"/>
                <a:cs typeface="Times New Roman" pitchFamily="18" charset="0"/>
              </a:rPr>
              <a:t>Danas je poznato kao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i="1" dirty="0" smtClean="0">
                <a:latin typeface="Times New Roman" pitchFamily="18" charset="0"/>
                <a:cs typeface="Times New Roman" pitchFamily="18" charset="0"/>
              </a:rPr>
              <a:t>Corona Borealis</a:t>
            </a:r>
            <a:r>
              <a:rPr lang="sr-Latn-BA" sz="2400" b="1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sr-Latn-BA" sz="2400" i="1" dirty="0" smtClean="0">
                <a:latin typeface="Times New Roman" pitchFamily="18" charset="0"/>
                <a:cs typeface="Times New Roman" pitchFamily="18" charset="0"/>
              </a:rPr>
              <a:t>Severna kruna</a:t>
            </a:r>
            <a:r>
              <a:rPr lang="sr-Latn-BA" sz="24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GB" sz="24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121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533400"/>
            <a:ext cx="8229600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Prividni večernji zalazak </a:t>
            </a:r>
            <a:r>
              <a:rPr lang="sr-Latn-BA" sz="2400" b="1" dirty="0" smtClean="0">
                <a:latin typeface="Times New Roman" pitchFamily="18" charset="0"/>
                <a:cs typeface="Times New Roman" pitchFamily="18" charset="0"/>
              </a:rPr>
              <a:t>Vege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, 24. januara, mogao bi da bude povezan sa praznikom </a:t>
            </a:r>
            <a:r>
              <a:rPr lang="en-GB" sz="3200" b="1" dirty="0" err="1" smtClean="0">
                <a:latin typeface="Times New Roman" pitchFamily="18" charset="0"/>
                <a:cs typeface="Times New Roman" pitchFamily="18" charset="0"/>
              </a:rPr>
              <a:t>Lenaia</a:t>
            </a:r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Λήν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αια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 koji je posvećen Dionisu.</a:t>
            </a: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Održavao se u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At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ini, u mesecu po imenu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dirty="0" err="1" smtClean="0">
                <a:latin typeface="Times New Roman" pitchFamily="18" charset="0"/>
                <a:cs typeface="Times New Roman" pitchFamily="18" charset="0"/>
              </a:rPr>
              <a:t>Gamelion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koji grubo odgovara </a:t>
            </a:r>
            <a:r>
              <a:rPr lang="sr-Latn-BA" sz="2400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anuar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ebruar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Corona Borealis</a:t>
            </a:r>
            <a:r>
              <a:rPr lang="sr-Latn-BA" sz="2400" b="1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bila u zenitu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istoga dana, pre izlaska Sunca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(6:16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 ujutro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kada je Sunce bilo 12ᵒ ispod horizonta, spremajući se da izađe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Stellarium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Sećanje na ovaj praznik bi moglo da bude sačuvano do danas: Pravoslavna crkva slavi </a:t>
            </a:r>
            <a:r>
              <a:rPr lang="sr-Latn-BA" sz="2400" b="1" dirty="0" smtClean="0">
                <a:latin typeface="Times New Roman" pitchFamily="18" charset="0"/>
                <a:cs typeface="Times New Roman" pitchFamily="18" charset="0"/>
              </a:rPr>
              <a:t>Sv. Trifuna 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1. februara prema julijanskom kalendaru ili 14. februara prema gregorijanskom. Veruje se da je Sv. Trifun zaštitnik vinograda i vinogradara..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71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1336</Words>
  <Application>Microsoft Office PowerPoint</Application>
  <PresentationFormat>On-screen Show (4:3)</PresentationFormat>
  <Paragraphs>198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32</cp:revision>
  <dcterms:created xsi:type="dcterms:W3CDTF">2020-08-23T07:50:38Z</dcterms:created>
  <dcterms:modified xsi:type="dcterms:W3CDTF">2021-04-19T22:46:23Z</dcterms:modified>
</cp:coreProperties>
</file>