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7" r:id="rId2"/>
    <p:sldId id="315" r:id="rId3"/>
    <p:sldId id="375" r:id="rId4"/>
    <p:sldId id="376" r:id="rId5"/>
    <p:sldId id="312" r:id="rId6"/>
    <p:sldId id="372" r:id="rId7"/>
    <p:sldId id="349" r:id="rId8"/>
    <p:sldId id="373" r:id="rId9"/>
    <p:sldId id="374" r:id="rId10"/>
    <p:sldId id="338" r:id="rId11"/>
    <p:sldId id="344" r:id="rId12"/>
    <p:sldId id="352" r:id="rId13"/>
    <p:sldId id="353" r:id="rId14"/>
    <p:sldId id="357" r:id="rId15"/>
    <p:sldId id="371" r:id="rId16"/>
    <p:sldId id="378" r:id="rId17"/>
    <p:sldId id="379" r:id="rId18"/>
    <p:sldId id="391" r:id="rId19"/>
    <p:sldId id="381" r:id="rId20"/>
    <p:sldId id="347" r:id="rId21"/>
    <p:sldId id="382" r:id="rId22"/>
    <p:sldId id="387" r:id="rId23"/>
    <p:sldId id="388" r:id="rId24"/>
    <p:sldId id="389" r:id="rId25"/>
    <p:sldId id="3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>
        <p:scale>
          <a:sx n="70" d="100"/>
          <a:sy n="70" d="100"/>
        </p:scale>
        <p:origin x="-1152" y="-2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142" y="2606040"/>
            <a:ext cx="10058400" cy="2743200"/>
          </a:xfrm>
        </p:spPr>
        <p:txBody>
          <a:bodyPr>
            <a:normAutofit fontScale="90000"/>
          </a:bodyPr>
          <a:lstStyle/>
          <a:p>
            <a:r>
              <a:rPr lang="sr-Latn-RS" sz="2800" b="0" cap="none" dirty="0">
                <a:solidFill>
                  <a:srgbClr val="444D26"/>
                </a:solidFill>
                <a:effectLst/>
                <a:ea typeface="Calibri"/>
                <a:cs typeface="Times New Roman"/>
              </a:rPr>
              <a:t>Бојан М. Томић</a:t>
            </a:r>
            <a:r>
              <a:rPr lang="sr-Latn-RS" sz="4800" b="0" cap="none" dirty="0">
                <a:solidFill>
                  <a:srgbClr val="444D26"/>
                </a:solidFill>
                <a:effectLst/>
                <a:ea typeface="Calibri"/>
                <a:cs typeface="Times New Roman"/>
              </a:rPr>
              <a:t/>
            </a:r>
            <a:br>
              <a:rPr lang="sr-Latn-RS" sz="4800" b="0" cap="none" dirty="0">
                <a:solidFill>
                  <a:srgbClr val="444D26"/>
                </a:solidFill>
                <a:effectLst/>
                <a:ea typeface="Calibri"/>
                <a:cs typeface="Times New Roman"/>
              </a:rPr>
            </a:br>
            <a:r>
              <a:rPr lang="sr-Latn-RS" sz="2000" b="0" cap="none" dirty="0" smtClean="0">
                <a:solidFill>
                  <a:srgbClr val="444D26"/>
                </a:solidFill>
                <a:effectLst/>
              </a:rPr>
              <a:t>Универзитет </a:t>
            </a:r>
            <a:r>
              <a:rPr lang="sr-Latn-RS" sz="2000" b="0" cap="none" dirty="0">
                <a:solidFill>
                  <a:srgbClr val="444D26"/>
                </a:solidFill>
                <a:effectLst/>
              </a:rPr>
              <a:t>у </a:t>
            </a:r>
            <a:r>
              <a:rPr lang="sr-Latn-RS" sz="2000" b="0" cap="none" dirty="0" smtClean="0">
                <a:solidFill>
                  <a:srgbClr val="444D26"/>
                </a:solidFill>
                <a:effectLst/>
              </a:rPr>
              <a:t>Београду, </a:t>
            </a:r>
            <a:r>
              <a:rPr lang="sr-Cyrl-RS" sz="2000" b="0" cap="none" dirty="0" smtClean="0">
                <a:solidFill>
                  <a:srgbClr val="444D26"/>
                </a:solidFill>
                <a:effectLst/>
              </a:rPr>
              <a:t>Институт </a:t>
            </a:r>
            <a:r>
              <a:rPr lang="sr-Cyrl-RS" sz="2000" b="0" cap="none" dirty="0">
                <a:solidFill>
                  <a:srgbClr val="444D26"/>
                </a:solidFill>
                <a:effectLst/>
              </a:rPr>
              <a:t>за мултидисциплинарна </a:t>
            </a:r>
            <a:r>
              <a:rPr lang="sr-Cyrl-RS" sz="2000" b="0" cap="none" dirty="0" smtClean="0">
                <a:solidFill>
                  <a:srgbClr val="444D26"/>
                </a:solidFill>
                <a:effectLst/>
              </a:rPr>
              <a:t>истраживања </a:t>
            </a:r>
            <a:r>
              <a:rPr lang="sr-Latn-RS" sz="2000" b="0" cap="none" dirty="0" smtClean="0">
                <a:solidFill>
                  <a:srgbClr val="444D26"/>
                </a:solidFill>
                <a:effectLst/>
              </a:rPr>
              <a:t> </a:t>
            </a:r>
            <a:br>
              <a:rPr lang="sr-Latn-RS" sz="2000" b="0" cap="none" dirty="0" smtClean="0">
                <a:solidFill>
                  <a:srgbClr val="444D26"/>
                </a:solidFill>
                <a:effectLst/>
              </a:rPr>
            </a:br>
            <a:r>
              <a:rPr lang="sr-Latn-RS" sz="2000" b="0" cap="none" dirty="0" smtClean="0">
                <a:solidFill>
                  <a:srgbClr val="444D26"/>
                </a:solidFill>
                <a:effectLst/>
              </a:rPr>
              <a:t/>
            </a:r>
            <a:br>
              <a:rPr lang="sr-Latn-RS" sz="2000" b="0" cap="none" dirty="0" smtClean="0">
                <a:solidFill>
                  <a:srgbClr val="444D26"/>
                </a:solidFill>
                <a:effectLst/>
              </a:rPr>
            </a:br>
            <a:r>
              <a:rPr lang="sr-Latn-RS" sz="2800" b="0" cap="none" dirty="0" smtClean="0">
                <a:solidFill>
                  <a:srgbClr val="444D26"/>
                </a:solidFill>
                <a:effectLst/>
                <a:ea typeface="Calibri"/>
                <a:cs typeface="Times New Roman"/>
              </a:rPr>
              <a:t>Милица </a:t>
            </a:r>
            <a:r>
              <a:rPr lang="sr-Latn-RS" sz="2800" b="0" cap="none" dirty="0">
                <a:solidFill>
                  <a:srgbClr val="444D26"/>
                </a:solidFill>
                <a:effectLst/>
                <a:ea typeface="Calibri"/>
                <a:cs typeface="Times New Roman"/>
              </a:rPr>
              <a:t>М. Томић </a:t>
            </a:r>
            <a:r>
              <a:rPr lang="sr-Latn-RS" sz="4800" b="0" cap="none" dirty="0">
                <a:solidFill>
                  <a:srgbClr val="444D26"/>
                </a:solidFill>
                <a:effectLst/>
                <a:ea typeface="Calibri"/>
                <a:cs typeface="Times New Roman"/>
              </a:rPr>
              <a:t/>
            </a:r>
            <a:br>
              <a:rPr lang="sr-Latn-RS" sz="4800" b="0" cap="none" dirty="0">
                <a:solidFill>
                  <a:srgbClr val="444D26"/>
                </a:solidFill>
                <a:effectLst/>
                <a:ea typeface="Calibri"/>
                <a:cs typeface="Times New Roman"/>
              </a:rPr>
            </a:br>
            <a:r>
              <a:rPr lang="sr-Latn-RS" sz="2000" b="0" cap="none" dirty="0" smtClean="0">
                <a:solidFill>
                  <a:srgbClr val="444D26"/>
                </a:solidFill>
                <a:effectLst/>
              </a:rPr>
              <a:t>Београд</a:t>
            </a:r>
            <a:br>
              <a:rPr lang="sr-Latn-RS" sz="2000" b="0" cap="none" dirty="0" smtClean="0">
                <a:solidFill>
                  <a:srgbClr val="444D26"/>
                </a:solidFill>
                <a:effectLst/>
              </a:rPr>
            </a:br>
            <a:r>
              <a:rPr lang="sr-Latn-RS" sz="4800" b="0" cap="none" dirty="0">
                <a:solidFill>
                  <a:srgbClr val="444D26"/>
                </a:solidFill>
                <a:effectLst/>
                <a:ea typeface="Calibri"/>
                <a:cs typeface="Times New Roman"/>
              </a:rPr>
              <a:t/>
            </a:r>
            <a:br>
              <a:rPr lang="sr-Latn-RS" sz="4800" b="0" cap="none" dirty="0">
                <a:solidFill>
                  <a:srgbClr val="444D26"/>
                </a:solidFill>
                <a:effectLst/>
                <a:ea typeface="Calibri"/>
                <a:cs typeface="Times New Roman"/>
              </a:rPr>
            </a:br>
            <a:r>
              <a:rPr lang="ru-RU" sz="6000" dirty="0">
                <a:effectLst/>
                <a:latin typeface="Calibri"/>
                <a:ea typeface="Calibri"/>
                <a:cs typeface="Times New Roman"/>
              </a:rPr>
              <a:t>УЏБЕНИК </a:t>
            </a:r>
            <a:r>
              <a:rPr lang="ru-RU" sz="60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60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6000" dirty="0" smtClean="0">
                <a:effectLst/>
                <a:latin typeface="Calibri"/>
                <a:ea typeface="Calibri"/>
                <a:cs typeface="Times New Roman"/>
              </a:rPr>
              <a:t>„</a:t>
            </a:r>
            <a:r>
              <a:rPr lang="ru-RU" sz="6000" dirty="0">
                <a:effectLst/>
                <a:latin typeface="Calibri"/>
                <a:ea typeface="Calibri"/>
                <a:cs typeface="Times New Roman"/>
              </a:rPr>
              <a:t>АПСОЛУТНО МЕРЕЊЕ“ </a:t>
            </a:r>
            <a:r>
              <a:rPr lang="ru-RU" sz="60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60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6000" dirty="0" smtClean="0">
                <a:effectLst/>
                <a:latin typeface="Calibri"/>
                <a:ea typeface="Calibri"/>
                <a:cs typeface="Times New Roman"/>
              </a:rPr>
              <a:t>ЂОРЂА </a:t>
            </a:r>
            <a:r>
              <a:rPr lang="ru-RU" sz="6000" dirty="0">
                <a:effectLst/>
                <a:latin typeface="Calibri"/>
                <a:ea typeface="Calibri"/>
                <a:cs typeface="Times New Roman"/>
              </a:rPr>
              <a:t>СТАНОЈЕВИЋА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46" y="1091754"/>
            <a:ext cx="3015188" cy="472529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948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sr-Cyrl-RS" sz="32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САДРЖИНА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192" y="1982660"/>
            <a:ext cx="680572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r>
              <a:rPr lang="ru-RU" sz="2800" i="1" dirty="0">
                <a:solidFill>
                  <a:srgbClr val="514A40"/>
                </a:solidFill>
              </a:rPr>
              <a:t>Апсолутно мерење </a:t>
            </a:r>
            <a:r>
              <a:rPr lang="ru-RU" sz="2800" dirty="0">
                <a:solidFill>
                  <a:srgbClr val="514A40"/>
                </a:solidFill>
              </a:rPr>
              <a:t>се састоји из два сегмента: </a:t>
            </a:r>
            <a:r>
              <a:rPr lang="ru-RU" sz="2800" b="1" dirty="0">
                <a:solidFill>
                  <a:srgbClr val="514A40"/>
                </a:solidFill>
              </a:rPr>
              <a:t>теоријског</a:t>
            </a:r>
            <a:r>
              <a:rPr lang="ru-RU" sz="2800" dirty="0">
                <a:solidFill>
                  <a:srgbClr val="514A40"/>
                </a:solidFill>
              </a:rPr>
              <a:t> и </a:t>
            </a:r>
            <a:r>
              <a:rPr lang="ru-RU" sz="2800" b="1" dirty="0">
                <a:solidFill>
                  <a:srgbClr val="514A40"/>
                </a:solidFill>
              </a:rPr>
              <a:t>примењеног</a:t>
            </a:r>
            <a:r>
              <a:rPr lang="ru-RU" sz="2800" dirty="0" smtClean="0">
                <a:solidFill>
                  <a:srgbClr val="514A4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26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46" y="1091754"/>
            <a:ext cx="3015188" cy="472529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583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sr-Cyrl-RS" sz="32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Теоријск</a:t>
            </a:r>
            <a:r>
              <a:rPr lang="sr-Cyrl-RS" sz="3200" b="1" cap="all" dirty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и</a:t>
            </a:r>
            <a:r>
              <a:rPr lang="sr-Cyrl-RS" sz="32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 део 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192" y="1982660"/>
            <a:ext cx="6805724" cy="210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514A40"/>
                </a:solidFill>
              </a:rPr>
              <a:t>основне </a:t>
            </a:r>
            <a:r>
              <a:rPr lang="ru-RU" sz="2800" b="1" dirty="0">
                <a:solidFill>
                  <a:srgbClr val="514A40"/>
                </a:solidFill>
              </a:rPr>
              <a:t>апсолутне </a:t>
            </a:r>
            <a:r>
              <a:rPr lang="ru-RU" sz="2800" b="1" dirty="0" smtClean="0">
                <a:solidFill>
                  <a:srgbClr val="514A40"/>
                </a:solidFill>
              </a:rPr>
              <a:t>јединице</a:t>
            </a:r>
            <a:endParaRPr lang="ru-RU" sz="2800" dirty="0" smtClean="0">
              <a:solidFill>
                <a:srgbClr val="514A40"/>
              </a:solidFill>
            </a:endParaRPr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514A40"/>
                </a:solidFill>
              </a:rPr>
              <a:t>изведене јединице</a:t>
            </a:r>
            <a:endParaRPr lang="ru-RU" sz="2800" dirty="0" smtClean="0">
              <a:solidFill>
                <a:srgbClr val="514A40"/>
              </a:solidFill>
            </a:endParaRPr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514A40"/>
                </a:solidFill>
              </a:rPr>
              <a:t>практичне </a:t>
            </a:r>
            <a:r>
              <a:rPr lang="ru-RU" sz="2800" b="1" dirty="0">
                <a:solidFill>
                  <a:srgbClr val="514A40"/>
                </a:solidFill>
              </a:rPr>
              <a:t>или техничке електричне </a:t>
            </a:r>
            <a:r>
              <a:rPr lang="ru-RU" sz="2800" b="1" dirty="0" smtClean="0">
                <a:solidFill>
                  <a:srgbClr val="514A40"/>
                </a:solidFill>
              </a:rPr>
              <a:t>мере</a:t>
            </a:r>
            <a:endParaRPr lang="ru-RU" sz="2800" b="1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46" y="1091754"/>
            <a:ext cx="3015188" cy="472529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8536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endParaRPr lang="sr-Cyrl-RS" sz="3200" b="1" cap="all" dirty="0" smtClean="0"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sr-Cyrl-RS" sz="32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Основне апсолутне јединице 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192" y="1982660"/>
            <a:ext cx="6805724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514A40"/>
                </a:solidFill>
              </a:rPr>
              <a:t>метар</a:t>
            </a:r>
            <a:endParaRPr lang="ru-RU" sz="2800" dirty="0">
              <a:solidFill>
                <a:srgbClr val="514A40"/>
              </a:solidFill>
            </a:endParaRPr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514A40"/>
                </a:solidFill>
              </a:rPr>
              <a:t>килограм</a:t>
            </a:r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514A40"/>
                </a:solidFill>
              </a:rPr>
              <a:t>секунда</a:t>
            </a:r>
            <a:endParaRPr lang="ru-RU" sz="2800" b="1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5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8412346" y="1455639"/>
            <a:ext cx="3015188" cy="399752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8536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endParaRPr lang="sr-Cyrl-RS" sz="3200" b="1" cap="all" dirty="0" smtClean="0"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sr-Cyrl-RS" sz="32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Основне апсолутне јединице 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192" y="1982660"/>
            <a:ext cx="6805724" cy="3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r>
              <a:rPr lang="ru-RU" sz="2800" dirty="0" smtClean="0"/>
              <a:t>Дефиниција </a:t>
            </a:r>
            <a:r>
              <a:rPr lang="ru-RU" sz="2800" b="1" dirty="0"/>
              <a:t>метра</a:t>
            </a:r>
            <a:r>
              <a:rPr lang="ru-RU" sz="2800" dirty="0"/>
              <a:t> била је заснована на дужини Земљиног меридијана: </a:t>
            </a:r>
            <a:r>
              <a:rPr lang="ru-RU" sz="2800" dirty="0">
                <a:solidFill>
                  <a:srgbClr val="514A40"/>
                </a:solidFill>
              </a:rPr>
              <a:t>„</a:t>
            </a:r>
            <a:r>
              <a:rPr lang="ru-RU" sz="2800" dirty="0" smtClean="0">
                <a:solidFill>
                  <a:srgbClr val="514A40"/>
                </a:solidFill>
              </a:rPr>
              <a:t>метар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dirty="0" smtClean="0">
                <a:solidFill>
                  <a:srgbClr val="514A40"/>
                </a:solidFill>
              </a:rPr>
              <a:t>представља </a:t>
            </a:r>
            <a:r>
              <a:rPr lang="ru-RU" sz="2800" dirty="0">
                <a:solidFill>
                  <a:srgbClr val="514A40"/>
                </a:solidFill>
              </a:rPr>
              <a:t>десет милионити део квадранта, оног земљиног меридијана што пролази кроз </a:t>
            </a:r>
            <a:r>
              <a:rPr lang="ru-RU" sz="2800" dirty="0" smtClean="0">
                <a:solidFill>
                  <a:srgbClr val="514A40"/>
                </a:solidFill>
              </a:rPr>
              <a:t>Париз</a:t>
            </a:r>
            <a:r>
              <a:rPr lang="sr-Cyrl-RS" sz="2800" dirty="0" smtClean="0"/>
              <a:t>“ </a:t>
            </a:r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endParaRPr lang="sr-Cyrl-RS" sz="2800" dirty="0" smtClean="0">
              <a:solidFill>
                <a:srgbClr val="514A40"/>
              </a:solidFill>
            </a:endParaRPr>
          </a:p>
          <a:p>
            <a:r>
              <a:rPr lang="sr-Cyrl-RS" sz="1600" dirty="0" smtClean="0"/>
              <a:t>Ђ. М. Станојевића, </a:t>
            </a:r>
            <a:r>
              <a:rPr lang="sr-Cyrl-RS" sz="1600" i="1" dirty="0" smtClean="0"/>
              <a:t>Апсолутно мерење : за слушаоце Велике школе и професорске кандидате</a:t>
            </a:r>
            <a:r>
              <a:rPr lang="sr-Cyrl-RS" sz="1600" dirty="0" smtClean="0"/>
              <a:t>, Београд : Краљевско-Српска Државна Штампарија, 1888, 22.</a:t>
            </a:r>
            <a:endParaRPr lang="ru-RU" sz="1600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2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46" y="1091754"/>
            <a:ext cx="3015188" cy="472529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8536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endParaRPr lang="sr-Cyrl-RS" sz="3200" b="1" cap="all" dirty="0" smtClean="0"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sr-Cyrl-RS" sz="32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Основне </a:t>
            </a:r>
            <a:r>
              <a:rPr lang="sr-Cyrl-RS" sz="3200" b="1" cap="all" dirty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апсолутне </a:t>
            </a:r>
            <a:r>
              <a:rPr lang="sr-Cyrl-RS" sz="32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јединице 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192" y="1982660"/>
            <a:ext cx="6805724" cy="520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r>
              <a:rPr lang="sr-Cyrl-RS" sz="2800" dirty="0" smtClean="0"/>
              <a:t>Дефиниција </a:t>
            </a:r>
            <a:r>
              <a:rPr lang="sr-Cyrl-RS" sz="2800" b="1" dirty="0" smtClean="0"/>
              <a:t>секунде</a:t>
            </a:r>
            <a:r>
              <a:rPr lang="sr-Cyrl-RS" sz="2800" dirty="0" smtClean="0"/>
              <a:t> била је заснована  на средњем сунчевом времену. </a:t>
            </a:r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r>
              <a:rPr lang="sr-Cyrl-RS" sz="2800" dirty="0" smtClean="0"/>
              <a:t>„За мерење времена узето је трајање једног земљиног обрта око осе. Цело то трајање подељено је на 24х60</a:t>
            </a:r>
            <a:r>
              <a:rPr lang="sr-Cyrl-RS" sz="2800" baseline="30000" dirty="0" smtClean="0"/>
              <a:t>2 </a:t>
            </a:r>
            <a:r>
              <a:rPr lang="sr-Cyrl-RS" sz="2800" dirty="0" smtClean="0"/>
              <a:t>делова и такав један део, </a:t>
            </a:r>
            <a:r>
              <a:rPr lang="sr-Cyrl-RS" sz="2800" i="1" dirty="0" smtClean="0"/>
              <a:t>једна секунда</a:t>
            </a:r>
            <a:r>
              <a:rPr lang="sr-Cyrl-RS" sz="2800" dirty="0" smtClean="0"/>
              <a:t> средњег сунчаног времена служи као основна јединица за време.“ </a:t>
            </a:r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endParaRPr lang="sr-Cyrl-RS" sz="1400" dirty="0" smtClean="0">
              <a:solidFill>
                <a:srgbClr val="514A40"/>
              </a:solidFill>
            </a:endParaRPr>
          </a:p>
          <a:p>
            <a:r>
              <a:rPr lang="sr-Cyrl-RS" sz="1600" dirty="0" smtClean="0"/>
              <a:t>Ђ. М. Станојевића, </a:t>
            </a:r>
            <a:r>
              <a:rPr lang="sr-Cyrl-RS" sz="1600" i="1" dirty="0" smtClean="0"/>
              <a:t>Апсолутно мерење : за слушаоце Велике школе и професорске кандидате</a:t>
            </a:r>
            <a:r>
              <a:rPr lang="sr-Cyrl-RS" sz="1600" dirty="0" smtClean="0"/>
              <a:t>, Београд : Краљевско-Српска Државна Штампарија, 1888, 22-23.</a:t>
            </a:r>
            <a:endParaRPr lang="ru-RU" sz="1600" dirty="0" smtClean="0">
              <a:solidFill>
                <a:srgbClr val="514A40"/>
              </a:solidFill>
            </a:endParaRPr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14A40"/>
                </a:solidFill>
              </a:rPr>
              <a:t> </a:t>
            </a:r>
            <a:endParaRPr lang="ru-RU" sz="2800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6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46" y="1091754"/>
            <a:ext cx="3015188" cy="472529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8536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endParaRPr lang="sr-Cyrl-RS" sz="3200" b="1" cap="all" dirty="0" smtClean="0"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sr-Cyrl-RS" sz="32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Основне </a:t>
            </a:r>
            <a:r>
              <a:rPr lang="sr-Cyrl-RS" sz="3200" b="1" cap="all" dirty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апсолутне </a:t>
            </a:r>
            <a:r>
              <a:rPr lang="sr-Cyrl-RS" sz="32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јединице 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192" y="1982660"/>
            <a:ext cx="6805724" cy="555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r>
              <a:rPr lang="ru-RU" sz="2800" dirty="0" smtClean="0"/>
              <a:t>Дефиниција </a:t>
            </a:r>
            <a:r>
              <a:rPr lang="ru-RU" sz="2800" b="1" dirty="0" smtClean="0"/>
              <a:t>килограма</a:t>
            </a:r>
            <a:r>
              <a:rPr lang="ru-RU" sz="2800" dirty="0" smtClean="0"/>
              <a:t> била је заснована  на еталону који чини дестилована вода. </a:t>
            </a:r>
            <a:endParaRPr lang="en-US" sz="2800" dirty="0" smtClean="0"/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r>
              <a:rPr lang="ru-RU" sz="2800" dirty="0" smtClean="0"/>
              <a:t>„Као </a:t>
            </a:r>
            <a:r>
              <a:rPr lang="ru-RU" sz="2800" dirty="0" smtClean="0">
                <a:solidFill>
                  <a:srgbClr val="514A40"/>
                </a:solidFill>
              </a:rPr>
              <a:t>јединица тежине, из које се изводи маса служи данас тежина оног платинског комада, који представља тежину једног кубног десиметра дестиловане воде од 4° Целз. измерене на морској површини и на 45° геог. шир.</a:t>
            </a:r>
            <a:r>
              <a:rPr lang="sr-Cyrl-RS" sz="2800" dirty="0" smtClean="0"/>
              <a:t>“ </a:t>
            </a:r>
          </a:p>
          <a:p>
            <a:r>
              <a:rPr lang="sr-Cyrl-RS" sz="1600" dirty="0" smtClean="0"/>
              <a:t>Ђ. М. Станојевића, </a:t>
            </a:r>
            <a:r>
              <a:rPr lang="sr-Cyrl-RS" sz="1600" i="1" dirty="0" smtClean="0"/>
              <a:t>Апсолутно мерење : за слушаоце Велике школе и професорске кандидате</a:t>
            </a:r>
            <a:r>
              <a:rPr lang="sr-Cyrl-RS" sz="1600" dirty="0" smtClean="0"/>
              <a:t>, Београд : Краљевско-Српска Државна Штампарија, 1888, 23.</a:t>
            </a:r>
            <a:endParaRPr lang="ru-RU" sz="1600" dirty="0" smtClean="0">
              <a:solidFill>
                <a:srgbClr val="514A40"/>
              </a:solidFill>
            </a:endParaRPr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14A40"/>
                </a:solidFill>
              </a:rPr>
              <a:t> </a:t>
            </a:r>
            <a:endParaRPr lang="ru-RU" sz="2800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6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46" y="1091754"/>
            <a:ext cx="3015188" cy="472529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8536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endParaRPr lang="sr-Cyrl-RS" sz="3200" b="1" cap="all" dirty="0" smtClean="0"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sr-Cyrl-RS" sz="32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изведене јединице</a:t>
            </a:r>
            <a:r>
              <a:rPr lang="sr-Cyrl-RS" sz="32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192" y="1982660"/>
            <a:ext cx="6805724" cy="342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0070" lvl="0" indent="-51435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</a:pPr>
            <a:r>
              <a:rPr lang="sr-Cyrl-RS" sz="2800" dirty="0" smtClean="0"/>
              <a:t>А)	„</a:t>
            </a:r>
            <a:r>
              <a:rPr lang="sr-Cyrl-RS" sz="2800" b="1" dirty="0" smtClean="0"/>
              <a:t>јединице механичко-физичке у опште</a:t>
            </a:r>
            <a:r>
              <a:rPr lang="sr-Cyrl-RS" sz="2800" dirty="0" smtClean="0"/>
              <a:t>“</a:t>
            </a:r>
          </a:p>
          <a:p>
            <a:pPr marL="560070" lvl="0" indent="-51435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r>
              <a:rPr lang="sr-Cyrl-RS" sz="2800" dirty="0" smtClean="0"/>
              <a:t>јединице за: површину, запремину, углове, брзину, угловну брзину, убрзање, силу, рад, ефект, енергију, количину кретања, статички моменат, дирекциону снагу и моменат постојаности – инерције</a:t>
            </a:r>
            <a:endParaRPr lang="ru-RU" sz="2800" dirty="0">
              <a:solidFill>
                <a:srgbClr val="514A40"/>
              </a:solidFill>
            </a:endParaRPr>
          </a:p>
        </p:txBody>
      </p:sp>
      <p:pic>
        <p:nvPicPr>
          <p:cNvPr id="8" name="Picture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242" y="1064470"/>
            <a:ext cx="3015188" cy="4725296"/>
          </a:xfrm>
          <a:prstGeom prst="rect">
            <a:avLst/>
          </a:prstGeo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86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8536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endParaRPr lang="sr-Cyrl-RS" sz="3200" b="1" cap="all" dirty="0" smtClean="0"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sr-Cyrl-RS" sz="32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изведене јединице</a:t>
            </a:r>
            <a:r>
              <a:rPr lang="sr-Cyrl-RS" sz="32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192" y="1982660"/>
            <a:ext cx="6805724" cy="288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</a:pPr>
            <a:r>
              <a:rPr lang="sr-Cyrl-RS" sz="2800" dirty="0" smtClean="0"/>
              <a:t>Б)	„</a:t>
            </a:r>
            <a:r>
              <a:rPr lang="sr-Cyrl-RS" sz="2800" b="1" dirty="0" smtClean="0"/>
              <a:t>електричне и магнетске мере у 	апсолутним јединицима</a:t>
            </a:r>
            <a:r>
              <a:rPr lang="sr-Cyrl-RS" sz="2800" dirty="0" smtClean="0"/>
              <a:t>“</a:t>
            </a:r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14A40"/>
                </a:solidFill>
              </a:rPr>
              <a:t>Електричне и магнетске појаве могу се изразити у електростатичком или у електромагнетском систему јединица.</a:t>
            </a:r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endParaRPr lang="sr-Cyrl-RS" sz="2800" dirty="0" smtClean="0"/>
          </a:p>
        </p:txBody>
      </p:sp>
    </p:spTree>
    <p:extLst>
      <p:ext uri="{BB962C8B-B14F-4D97-AF65-F5344CB8AC3E}">
        <p14:creationId xmlns:p14="http://schemas.microsoft.com/office/powerpoint/2010/main" val="374586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8536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endParaRPr lang="sr-Cyrl-RS" sz="3200" b="1" cap="all" dirty="0" smtClean="0"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sr-Cyrl-RS" sz="32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изведене јединице</a:t>
            </a:r>
            <a:r>
              <a:rPr lang="sr-Cyrl-RS" sz="32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192" y="1982660"/>
            <a:ext cx="6805724" cy="288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</a:pPr>
            <a:r>
              <a:rPr lang="sr-Cyrl-RS" sz="2800" dirty="0" smtClean="0"/>
              <a:t>Б)	„</a:t>
            </a:r>
            <a:r>
              <a:rPr lang="sr-Cyrl-RS" sz="2800" b="1" dirty="0" smtClean="0"/>
              <a:t>електричне и магнетске мере у 	апсолутним јединицима</a:t>
            </a:r>
            <a:r>
              <a:rPr lang="sr-Cyrl-RS" sz="2800" dirty="0" smtClean="0"/>
              <a:t>“</a:t>
            </a:r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14A40"/>
                </a:solidFill>
              </a:rPr>
              <a:t>Електричне и магнетске појаве могу се изразити у електростатичком или у електромагнетском систему јединица.</a:t>
            </a:r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endParaRPr lang="sr-Cyrl-RS" sz="2800" dirty="0" smtClean="0"/>
          </a:p>
        </p:txBody>
      </p:sp>
      <p:pic>
        <p:nvPicPr>
          <p:cNvPr id="6" name="Picture 5" descr="Tabele-page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5278" y="474968"/>
            <a:ext cx="4374714" cy="2786855"/>
          </a:xfrm>
          <a:prstGeom prst="rect">
            <a:avLst/>
          </a:prstGeom>
        </p:spPr>
      </p:pic>
      <p:pic>
        <p:nvPicPr>
          <p:cNvPr id="8" name="Picture 7" descr="Tabele-page-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4564" y="3616648"/>
            <a:ext cx="4385428" cy="27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6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8536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endParaRPr lang="sr-Cyrl-RS" sz="3200" b="1" cap="all" dirty="0" smtClean="0"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практичне или техничке 	</a:t>
            </a:r>
            <a:endParaRPr lang="en-US" sz="3200" b="1" cap="all" dirty="0" smtClean="0"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електричне мере</a:t>
            </a:r>
            <a:r>
              <a:rPr lang="sr-Cyrl-RS" sz="32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192" y="1982660"/>
            <a:ext cx="680572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r>
              <a:rPr lang="sr-Cyrl-RS" sz="2800" dirty="0" smtClean="0"/>
              <a:t>усвојене на конгресу електричара у Паризу 1881. године </a:t>
            </a:r>
            <a:endParaRPr lang="en-US" sz="2800" dirty="0" smtClean="0"/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r>
              <a:rPr lang="sr-Cyrl-RS" sz="2800" dirty="0" smtClean="0"/>
              <a:t>Станојевић наводи практичне јединице за величине које се користе у електротехници и њихове дефиниције. </a:t>
            </a:r>
            <a:endParaRPr lang="en-US" sz="2800" dirty="0" smtClean="0"/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r>
              <a:rPr lang="sr-Cyrl-RS" sz="2800" dirty="0" smtClean="0"/>
              <a:t>То су: отпор (ом), интензитет струје (ампер), електромоторска снага (волт), количина електрицитета (кулон), електрични капацитет (фарад) и електрични рад (ват).</a:t>
            </a:r>
            <a:r>
              <a:rPr lang="en-US" sz="2800" dirty="0" smtClean="0"/>
              <a:t> </a:t>
            </a:r>
            <a:endParaRPr lang="sr-Cyrl-RS" sz="2800" dirty="0" smtClean="0"/>
          </a:p>
        </p:txBody>
      </p:sp>
    </p:spTree>
    <p:extLst>
      <p:ext uri="{BB962C8B-B14F-4D97-AF65-F5344CB8AC3E}">
        <p14:creationId xmlns:p14="http://schemas.microsoft.com/office/powerpoint/2010/main" val="374586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711201"/>
            <a:ext cx="7628709" cy="5334000"/>
          </a:xfrm>
        </p:spPr>
        <p:txBody>
          <a:bodyPr>
            <a:normAutofit/>
          </a:bodyPr>
          <a:lstStyle/>
          <a:p>
            <a:pPr algn="ctr"/>
            <a:r>
              <a:rPr lang="sr-Cyrl-RS" sz="2800" dirty="0"/>
              <a:t>Професор </a:t>
            </a: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Cyrl-RS" sz="2800" dirty="0" smtClean="0"/>
              <a:t>Ђорђе Станојевић</a:t>
            </a: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>Н</a:t>
            </a:r>
            <a:r>
              <a:rPr lang="sr-Cyrl-RS" sz="2000" cap="none" dirty="0" smtClean="0"/>
              <a:t>еготин</a:t>
            </a:r>
            <a:r>
              <a:rPr lang="sr-Cyrl-RS" sz="2000" dirty="0" smtClean="0"/>
              <a:t>, С</a:t>
            </a:r>
            <a:r>
              <a:rPr lang="sr-Cyrl-RS" sz="2000" cap="none" dirty="0" smtClean="0"/>
              <a:t>рбија</a:t>
            </a:r>
            <a:r>
              <a:rPr lang="sr-Cyrl-RS" sz="2000" dirty="0" smtClean="0"/>
              <a:t>, 1858. </a:t>
            </a:r>
            <a:r>
              <a:rPr lang="sr-Cyrl-RS" sz="2000" dirty="0"/>
              <a:t>– </a:t>
            </a:r>
            <a:r>
              <a:rPr lang="sr-Cyrl-RS" sz="2000" dirty="0" smtClean="0"/>
              <a:t>П</a:t>
            </a:r>
            <a:r>
              <a:rPr lang="sr-Cyrl-RS" sz="2000" cap="none" dirty="0" smtClean="0"/>
              <a:t>ариз</a:t>
            </a:r>
            <a:r>
              <a:rPr lang="sr-Cyrl-RS" sz="2000" dirty="0" smtClean="0"/>
              <a:t>, Ф</a:t>
            </a:r>
            <a:r>
              <a:rPr lang="sr-Cyrl-RS" sz="2000" cap="none" dirty="0" smtClean="0"/>
              <a:t>ранцуска</a:t>
            </a:r>
            <a:r>
              <a:rPr lang="sr-Cyrl-RS" sz="2000" dirty="0" smtClean="0"/>
              <a:t>, 1921</a:t>
            </a:r>
            <a:r>
              <a:rPr lang="sr-Latn-RS" sz="2000" dirty="0" smtClean="0"/>
              <a:t>.</a:t>
            </a:r>
            <a:r>
              <a:rPr lang="sr-Cyrl-RS" sz="2000" dirty="0" smtClean="0"/>
              <a:t> </a:t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endParaRPr lang="sr-Cyrl-RS" sz="20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859" y="1765106"/>
            <a:ext cx="2153105" cy="2834190"/>
          </a:xfrm>
        </p:spPr>
      </p:pic>
    </p:spTree>
    <p:extLst>
      <p:ext uri="{BB962C8B-B14F-4D97-AF65-F5344CB8AC3E}">
        <p14:creationId xmlns:p14="http://schemas.microsoft.com/office/powerpoint/2010/main" val="332994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46" y="1091754"/>
            <a:ext cx="3015188" cy="472529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184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sr-Cyrl-RS" sz="32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примењени део 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192" y="1982660"/>
            <a:ext cx="6805724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14A40"/>
                </a:solidFill>
              </a:rPr>
              <a:t>Примена апсолутних мера кроз примере</a:t>
            </a:r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14A40"/>
                </a:solidFill>
              </a:rPr>
              <a:t>Станојевић </a:t>
            </a:r>
            <a:r>
              <a:rPr lang="ru-RU" sz="2800" dirty="0">
                <a:solidFill>
                  <a:srgbClr val="514A40"/>
                </a:solidFill>
              </a:rPr>
              <a:t>је детаљно објаснио одређивање разних константи у јединицама апсолутног </a:t>
            </a:r>
            <a:r>
              <a:rPr lang="ru-RU" sz="2800" dirty="0" smtClean="0">
                <a:solidFill>
                  <a:srgbClr val="514A40"/>
                </a:solidFill>
              </a:rPr>
              <a:t>система</a:t>
            </a:r>
            <a:endParaRPr lang="ru-RU" sz="2800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8413809" y="1091754"/>
            <a:ext cx="3012262" cy="472529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184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sr-Cyrl-RS" sz="3200" b="1" cap="all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примењени део 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192" y="1982660"/>
            <a:ext cx="6805724" cy="354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14A40"/>
                </a:solidFill>
              </a:rPr>
              <a:t>Ослањао се на дело </a:t>
            </a:r>
            <a:r>
              <a:rPr lang="en-GB" sz="2800" i="1" dirty="0" err="1" smtClean="0">
                <a:solidFill>
                  <a:srgbClr val="514A40"/>
                </a:solidFill>
              </a:rPr>
              <a:t>Traité</a:t>
            </a:r>
            <a:r>
              <a:rPr lang="en-GB" sz="2800" i="1" dirty="0" smtClean="0">
                <a:solidFill>
                  <a:srgbClr val="514A40"/>
                </a:solidFill>
              </a:rPr>
              <a:t> </a:t>
            </a:r>
            <a:r>
              <a:rPr lang="en-GB" sz="2800" i="1" dirty="0" err="1" smtClean="0">
                <a:solidFill>
                  <a:srgbClr val="514A40"/>
                </a:solidFill>
              </a:rPr>
              <a:t>élémentaire</a:t>
            </a:r>
            <a:r>
              <a:rPr lang="en-GB" sz="2800" i="1" dirty="0" smtClean="0">
                <a:solidFill>
                  <a:srgbClr val="514A40"/>
                </a:solidFill>
              </a:rPr>
              <a:t> des </a:t>
            </a:r>
            <a:r>
              <a:rPr lang="en-GB" sz="2800" i="1" dirty="0" err="1" smtClean="0">
                <a:solidFill>
                  <a:srgbClr val="514A40"/>
                </a:solidFill>
              </a:rPr>
              <a:t>mesures</a:t>
            </a:r>
            <a:r>
              <a:rPr lang="en-GB" sz="2800" i="1" dirty="0" smtClean="0">
                <a:solidFill>
                  <a:srgbClr val="514A40"/>
                </a:solidFill>
              </a:rPr>
              <a:t> </a:t>
            </a:r>
            <a:r>
              <a:rPr lang="en-GB" sz="2800" i="1" dirty="0" err="1" smtClean="0">
                <a:solidFill>
                  <a:srgbClr val="514A40"/>
                </a:solidFill>
              </a:rPr>
              <a:t>absolues</a:t>
            </a:r>
            <a:r>
              <a:rPr lang="en-GB" sz="2800" dirty="0" smtClean="0">
                <a:solidFill>
                  <a:srgbClr val="514A40"/>
                </a:solidFill>
              </a:rPr>
              <a:t> </a:t>
            </a:r>
            <a:r>
              <a:rPr lang="ru-RU" sz="2800" dirty="0" smtClean="0">
                <a:solidFill>
                  <a:srgbClr val="514A40"/>
                </a:solidFill>
              </a:rPr>
              <a:t>италијанског свештеника, астронома и сеизмолога Алесандра Сарпиерија (</a:t>
            </a:r>
            <a:r>
              <a:rPr lang="en-GB" sz="2800" dirty="0" smtClean="0">
                <a:solidFill>
                  <a:srgbClr val="514A40"/>
                </a:solidFill>
              </a:rPr>
              <a:t>Alessandro </a:t>
            </a:r>
            <a:r>
              <a:rPr lang="en-GB" sz="2800" dirty="0" err="1" smtClean="0">
                <a:solidFill>
                  <a:srgbClr val="514A40"/>
                </a:solidFill>
              </a:rPr>
              <a:t>Serpieri</a:t>
            </a:r>
            <a:r>
              <a:rPr lang="en-GB" sz="2800" dirty="0" smtClean="0">
                <a:solidFill>
                  <a:srgbClr val="514A40"/>
                </a:solidFill>
              </a:rPr>
              <a:t>, 1823-1885)</a:t>
            </a:r>
            <a:r>
              <a:rPr lang="sr-Cyrl-RS" sz="2800" dirty="0" smtClean="0">
                <a:solidFill>
                  <a:srgbClr val="514A40"/>
                </a:solidFill>
              </a:rPr>
              <a:t>.</a:t>
            </a:r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 pitchFamily="34" charset="0"/>
              <a:buChar char="•"/>
            </a:pPr>
            <a:endParaRPr lang="sr-Cyrl-RS" sz="2800" dirty="0" smtClean="0">
              <a:solidFill>
                <a:srgbClr val="514A40"/>
              </a:solidFill>
            </a:endParaRPr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</a:pPr>
            <a:r>
              <a:rPr lang="sr-Cyrl-RS" sz="1600" dirty="0" smtClean="0"/>
              <a:t>A</a:t>
            </a:r>
            <a:r>
              <a:rPr lang="en-US" sz="1600" dirty="0" smtClean="0"/>
              <a:t>.</a:t>
            </a:r>
            <a:r>
              <a:rPr lang="sr-Cyrl-RS" sz="1600" dirty="0" smtClean="0"/>
              <a:t> Serpieri, </a:t>
            </a:r>
            <a:r>
              <a:rPr lang="sr-Cyrl-RS" sz="1600" i="1" dirty="0" smtClean="0"/>
              <a:t>Traité élémentaire des mesures absolues, mécaniques, électrostatiques et électromagnétiques, avec applications à de nombreux problèmes</a:t>
            </a:r>
            <a:r>
              <a:rPr lang="sr-Cyrl-RS" sz="1600" dirty="0" smtClean="0"/>
              <a:t>, Traduit de l'italien et annoté par Paul Marcillac, </a:t>
            </a:r>
            <a:r>
              <a:rPr lang="en-US" sz="1600" dirty="0" smtClean="0"/>
              <a:t>Paris, </a:t>
            </a:r>
            <a:r>
              <a:rPr lang="sr-Cyrl-RS" sz="1600" dirty="0" smtClean="0"/>
              <a:t>1886.</a:t>
            </a:r>
            <a:endParaRPr lang="en-GB" sz="1600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/>
              <a:t>Мотиви: оскудица уџбеника, значај за природне и техничке науке, неопходност пружања подршке у спровођењу осавремењавања система мерења у Србији. </a:t>
            </a:r>
          </a:p>
        </p:txBody>
      </p:sp>
    </p:spTree>
    <p:extLst>
      <p:ext uri="{BB962C8B-B14F-4D97-AF65-F5344CB8AC3E}">
        <p14:creationId xmlns:p14="http://schemas.microsoft.com/office/powerpoint/2010/main" val="382025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/>
              <a:t>Садржина књиге обухвата два дела – теоријски </a:t>
            </a:r>
            <a:r>
              <a:rPr lang="sr-Cyrl-RS" sz="2800" smtClean="0"/>
              <a:t>и </a:t>
            </a:r>
            <a:r>
              <a:rPr lang="sr-Cyrl-RS" sz="2800" smtClean="0"/>
              <a:t>примењени </a:t>
            </a:r>
            <a:r>
              <a:rPr lang="sr-Cyrl-RS" sz="2800" dirty="0" smtClean="0"/>
              <a:t>– у којима су дате дефиниције апсолутних јединица, побројане и описане изведене јединице, детаљно образложене константе и физичке величине које се користе за практичне потребе. </a:t>
            </a:r>
          </a:p>
          <a:p>
            <a:r>
              <a:rPr lang="sr-Cyrl-RS" sz="2800" dirty="0" smtClean="0"/>
              <a:t>Дело је додатно обогаћено табелама јединица и табелама константи.</a:t>
            </a:r>
            <a:r>
              <a:rPr lang="ru-RU" sz="2800" dirty="0" smtClean="0"/>
              <a:t> </a:t>
            </a:r>
            <a:endParaRPr lang="sr-Cyrl-RS" sz="2800" dirty="0" smtClean="0"/>
          </a:p>
        </p:txBody>
      </p:sp>
    </p:spTree>
    <p:extLst>
      <p:ext uri="{BB962C8B-B14F-4D97-AF65-F5344CB8AC3E}">
        <p14:creationId xmlns:p14="http://schemas.microsoft.com/office/powerpoint/2010/main" val="382025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/>
              <a:t>У књизи су објашњене основне и изведене јединице чија је примена неопходна за прецизан рад и несметано функционисање многих сегмената друштва, попут трговине, грађевине, архитектуре, рударства, војске</a:t>
            </a:r>
            <a:r>
              <a:rPr lang="sr-Cyrl-RS" sz="2800" dirty="0" smtClean="0">
                <a:solidFill>
                  <a:schemeClr val="tx2"/>
                </a:solidFill>
              </a:rPr>
              <a:t>,  </a:t>
            </a:r>
            <a:r>
              <a:rPr lang="sr-Cyrl-RS" sz="2800" dirty="0" smtClean="0"/>
              <a:t>решавања имовинско-правних спорова и другог.</a:t>
            </a:r>
          </a:p>
          <a:p>
            <a:r>
              <a:rPr lang="sr-Cyrl-RS" sz="2800" dirty="0" smtClean="0"/>
              <a:t>Презентовањем начина на који су јединице изведене олакшан је рад у просвети, науци и техници.</a:t>
            </a:r>
          </a:p>
        </p:txBody>
      </p:sp>
    </p:spTree>
    <p:extLst>
      <p:ext uri="{BB962C8B-B14F-4D97-AF65-F5344CB8AC3E}">
        <p14:creationId xmlns:p14="http://schemas.microsoft.com/office/powerpoint/2010/main" val="382025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Крај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Cyrl-RS" sz="2800" dirty="0" smtClean="0"/>
          </a:p>
        </p:txBody>
      </p:sp>
    </p:spTree>
    <p:extLst>
      <p:ext uri="{BB962C8B-B14F-4D97-AF65-F5344CB8AC3E}">
        <p14:creationId xmlns:p14="http://schemas.microsoft.com/office/powerpoint/2010/main" val="382025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sz="2400" dirty="0" smtClean="0"/>
              <a:t>ђорђе станојевић</a:t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ru-RU" sz="2400" dirty="0"/>
              <a:t>Апсолутно мерење : за слушаоце Велике школе и професорске кандидате </a:t>
            </a:r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sr-Latn-RS" sz="2400" dirty="0"/>
              <a:t/>
            </a:r>
            <a:br>
              <a:rPr lang="sr-Latn-RS" sz="2400" dirty="0"/>
            </a:br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sr-Cyrl-RS" sz="2400" dirty="0"/>
              <a:t>Просветни </a:t>
            </a:r>
            <a:r>
              <a:rPr lang="sr-Cyrl-RS" sz="2400" dirty="0" smtClean="0"/>
              <a:t>гласник</a:t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>9 (11), 1888, </a:t>
            </a:r>
            <a:r>
              <a:rPr lang="sr-Cyrl-RS" sz="2400" dirty="0" smtClean="0"/>
              <a:t>414-424; </a:t>
            </a: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/>
              <a:t>9 (12), 1888, </a:t>
            </a:r>
            <a:r>
              <a:rPr lang="sr-Cyrl-RS" sz="2400" dirty="0" smtClean="0"/>
              <a:t>450-457;</a:t>
            </a: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/>
              <a:t>9 (13), 1888, </a:t>
            </a:r>
            <a:r>
              <a:rPr lang="sr-Cyrl-RS" sz="2400" dirty="0" smtClean="0"/>
              <a:t>481-491; </a:t>
            </a: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/>
              <a:t>9 (14), 1888, </a:t>
            </a:r>
            <a:r>
              <a:rPr lang="sr-Cyrl-RS" sz="2400" dirty="0" smtClean="0"/>
              <a:t>527-538;</a:t>
            </a: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/>
              <a:t>9 (15), 1888, 573-581.</a:t>
            </a:r>
            <a:br>
              <a:rPr lang="sr-Cyrl-RS" sz="2400" dirty="0"/>
            </a:br>
            <a:r>
              <a:rPr lang="sr-Cyrl-RS" sz="1600" dirty="0"/>
              <a:t/>
            </a:r>
            <a:br>
              <a:rPr lang="sr-Cyrl-RS" sz="1600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74" y="1091754"/>
            <a:ext cx="3236452" cy="472529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3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462" y="156754"/>
            <a:ext cx="4406537" cy="6648994"/>
          </a:xfrm>
        </p:spPr>
        <p:txBody>
          <a:bodyPr>
            <a:no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2400" dirty="0" smtClean="0"/>
              <a:t>ђорђе станојевић</a:t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ru-RU" sz="2400" dirty="0"/>
              <a:t>Апсолутно мерење : за слушаоце Велике школе и професорске кандидате </a:t>
            </a: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>издањЕ Краљевско-српске државне штампарије </a:t>
            </a:r>
            <a:br>
              <a:rPr lang="sr-Cyrl-RS" sz="2400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 smtClean="0"/>
              <a:t>1888. године</a:t>
            </a: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06" y="1091754"/>
            <a:ext cx="3015188" cy="472529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412" y="888276"/>
            <a:ext cx="7167281" cy="120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26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8" y="1202267"/>
            <a:ext cx="7628466" cy="5596466"/>
          </a:xfrm>
        </p:spPr>
        <p:txBody>
          <a:bodyPr>
            <a:normAutofit/>
          </a:bodyPr>
          <a:lstStyle/>
          <a:p>
            <a:pPr algn="ctr"/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3600" dirty="0" smtClean="0"/>
              <a:t>мотиви </a:t>
            </a:r>
            <a:r>
              <a:rPr lang="sr-Latn-RS" sz="2000" dirty="0" smtClean="0"/>
              <a:t/>
            </a:r>
            <a:br>
              <a:rPr lang="sr-Latn-RS" sz="2000" dirty="0" smtClean="0"/>
            </a:br>
            <a:r>
              <a:rPr lang="sr-Latn-RS" sz="2000" dirty="0"/>
              <a:t/>
            </a:r>
            <a:br>
              <a:rPr lang="sr-Latn-RS" sz="2000" dirty="0"/>
            </a:br>
            <a:r>
              <a:rPr lang="sr-Latn-RS" sz="2000" dirty="0" smtClean="0"/>
              <a:t/>
            </a:r>
            <a:br>
              <a:rPr lang="sr-Latn-RS" sz="2000" dirty="0" smtClean="0"/>
            </a:br>
            <a:r>
              <a:rPr lang="sr-Latn-RS" sz="2000" dirty="0"/>
              <a:t/>
            </a:r>
            <a:br>
              <a:rPr lang="sr-Latn-RS" sz="2000" dirty="0"/>
            </a:br>
            <a:r>
              <a:rPr lang="sr-Latn-RS" sz="2000" dirty="0" smtClean="0"/>
              <a:t/>
            </a:r>
            <a:br>
              <a:rPr lang="sr-Latn-RS" sz="2000" dirty="0" smtClean="0"/>
            </a:br>
            <a:r>
              <a:rPr lang="sr-Latn-RS" sz="2000" dirty="0"/>
              <a:t/>
            </a:r>
            <a:br>
              <a:rPr lang="sr-Latn-RS" sz="2000" dirty="0"/>
            </a:br>
            <a:r>
              <a:rPr lang="sr-Latn-RS" sz="2000" dirty="0"/>
              <a:t/>
            </a:r>
            <a:br>
              <a:rPr lang="sr-Latn-RS" sz="2000" dirty="0"/>
            </a:br>
            <a:r>
              <a:rPr lang="sr-Latn-RS" sz="2000" dirty="0" smtClean="0"/>
              <a:t/>
            </a:r>
            <a:br>
              <a:rPr lang="sr-Latn-RS" sz="2000" dirty="0" smtClean="0"/>
            </a:br>
            <a:r>
              <a:rPr lang="sr-Latn-RS" sz="2000" dirty="0"/>
              <a:t/>
            </a:r>
            <a:br>
              <a:rPr lang="sr-Latn-R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endParaRPr lang="sr-Cyrl-RS" sz="20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252" y="1803400"/>
            <a:ext cx="2875122" cy="3784600"/>
          </a:xfrm>
        </p:spPr>
      </p:pic>
    </p:spTree>
    <p:extLst>
      <p:ext uri="{BB962C8B-B14F-4D97-AF65-F5344CB8AC3E}">
        <p14:creationId xmlns:p14="http://schemas.microsoft.com/office/powerpoint/2010/main" val="216474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711201"/>
            <a:ext cx="7628709" cy="5334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sr-Latn-RS" sz="2000" dirty="0" smtClean="0"/>
              <a:t>1.</a:t>
            </a: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Latn-RS" sz="2000" dirty="0" smtClean="0"/>
              <a:t/>
            </a:r>
            <a:br>
              <a:rPr lang="sr-Latn-RS" sz="2000" dirty="0" smtClean="0"/>
            </a:br>
            <a:r>
              <a:rPr lang="ru-RU" sz="2000" dirty="0" smtClean="0"/>
              <a:t>У </a:t>
            </a:r>
            <a:r>
              <a:rPr lang="ru-RU" sz="2000" dirty="0"/>
              <a:t>оскудици уџбеника из физике и математике у Србији потребно је било пружити ђацима </a:t>
            </a:r>
            <a:r>
              <a:rPr lang="ru-RU" sz="2000" dirty="0" smtClean="0"/>
              <a:t>неопходне </a:t>
            </a:r>
            <a:r>
              <a:rPr lang="ru-RU" sz="2000" dirty="0"/>
              <a:t>приручнике за учење и професорима за подучавање. </a:t>
            </a:r>
            <a:r>
              <a:rPr lang="sr-Latn-RS" sz="2000" dirty="0" smtClean="0"/>
              <a:t/>
            </a:r>
            <a:br>
              <a:rPr lang="sr-Latn-RS" sz="2000" dirty="0" smtClean="0"/>
            </a:br>
            <a:r>
              <a:rPr lang="sr-Latn-RS" sz="2000" dirty="0"/>
              <a:t/>
            </a:r>
            <a:br>
              <a:rPr lang="sr-Latn-RS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endParaRPr lang="sr-Cyrl-RS" sz="20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867" y="2470149"/>
            <a:ext cx="4089400" cy="2434166"/>
          </a:xfrm>
        </p:spPr>
      </p:pic>
    </p:spTree>
    <p:extLst>
      <p:ext uri="{BB962C8B-B14F-4D97-AF65-F5344CB8AC3E}">
        <p14:creationId xmlns:p14="http://schemas.microsoft.com/office/powerpoint/2010/main" val="16065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711201"/>
            <a:ext cx="7628709" cy="5334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sr-Latn-RS" sz="2000" dirty="0" smtClean="0"/>
              <a:t>2.</a:t>
            </a:r>
            <a:br>
              <a:rPr lang="sr-Latn-RS" sz="2000" dirty="0" smtClean="0"/>
            </a:br>
            <a:r>
              <a:rPr lang="sr-Latn-RS" sz="2000" dirty="0" smtClean="0"/>
              <a:t/>
            </a:r>
            <a:br>
              <a:rPr lang="sr-Latn-RS" sz="2000" dirty="0" smtClean="0"/>
            </a:br>
            <a:r>
              <a:rPr lang="ru-RU" sz="2000" dirty="0" smtClean="0"/>
              <a:t>Уџбеник </a:t>
            </a:r>
            <a:r>
              <a:rPr lang="ru-RU" sz="2000" dirty="0"/>
              <a:t>је </a:t>
            </a:r>
            <a:r>
              <a:rPr lang="ru-RU" sz="2000" dirty="0" smtClean="0"/>
              <a:t>свенаучни </a:t>
            </a:r>
            <a:r>
              <a:rPr lang="ru-RU" sz="2000" dirty="0"/>
              <a:t>и од интереса за природне и инжењерске науке које су се проучавале и подучавале у </a:t>
            </a:r>
            <a:r>
              <a:rPr lang="ru-RU" sz="2000" dirty="0" smtClean="0"/>
              <a:t>Србији. </a:t>
            </a:r>
            <a:r>
              <a:rPr lang="sr-Latn-RS" sz="2000" dirty="0" smtClean="0"/>
              <a:t/>
            </a:r>
            <a:br>
              <a:rPr lang="sr-Latn-RS" sz="2000" dirty="0" smtClean="0"/>
            </a:br>
            <a:r>
              <a:rPr lang="sr-Latn-RS" sz="2000" dirty="0"/>
              <a:t/>
            </a:r>
            <a:br>
              <a:rPr lang="sr-Latn-RS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endParaRPr lang="sr-Cyrl-RS" sz="20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867" y="2470149"/>
            <a:ext cx="4089400" cy="2434166"/>
          </a:xfrm>
        </p:spPr>
      </p:pic>
    </p:spTree>
    <p:extLst>
      <p:ext uri="{BB962C8B-B14F-4D97-AF65-F5344CB8AC3E}">
        <p14:creationId xmlns:p14="http://schemas.microsoft.com/office/powerpoint/2010/main" val="378068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711201"/>
            <a:ext cx="7628709" cy="5334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sr-Latn-RS" sz="2000" dirty="0" smtClean="0"/>
              <a:t/>
            </a:r>
            <a:br>
              <a:rPr lang="sr-Latn-RS" sz="2000" dirty="0" smtClean="0"/>
            </a:br>
            <a:r>
              <a:rPr lang="sr-Latn-RS" sz="2000" dirty="0"/>
              <a:t/>
            </a:r>
            <a:br>
              <a:rPr lang="sr-Latn-RS" sz="2000" dirty="0"/>
            </a:br>
            <a:r>
              <a:rPr lang="ru-RU" sz="2000" dirty="0" smtClean="0"/>
              <a:t>„</a:t>
            </a:r>
            <a:r>
              <a:rPr lang="ru-RU" sz="2000" dirty="0"/>
              <a:t>Цела данашња наука оснива се на међусобном упоређивању разних природних величина, које она испитује, т. ј. на мерењу“</a:t>
            </a:r>
            <a:r>
              <a:rPr lang="sr-Latn-RS" sz="2000" dirty="0" smtClean="0"/>
              <a:t/>
            </a:r>
            <a:br>
              <a:rPr lang="sr-Latn-RS" sz="2000" dirty="0" smtClean="0"/>
            </a:br>
            <a:r>
              <a:rPr lang="sr-Latn-RS" sz="2000" dirty="0"/>
              <a:t/>
            </a:r>
            <a:br>
              <a:rPr lang="sr-Latn-RS" sz="2000" dirty="0"/>
            </a:br>
            <a:r>
              <a:rPr lang="sr-Cyrl-RS" sz="1600" b="0" cap="none" dirty="0" smtClean="0">
                <a:solidFill>
                  <a:srgbClr val="514A40"/>
                </a:solidFill>
                <a:effectLst/>
                <a:ea typeface="+mn-ea"/>
                <a:cs typeface="+mn-cs"/>
              </a:rPr>
              <a:t> Ђ. М. Станојевића, </a:t>
            </a:r>
            <a:r>
              <a:rPr lang="sr-Cyrl-RS" sz="1600" b="0" i="1" cap="none" dirty="0" smtClean="0">
                <a:solidFill>
                  <a:srgbClr val="514A40"/>
                </a:solidFill>
                <a:effectLst/>
                <a:ea typeface="+mn-ea"/>
                <a:cs typeface="+mn-cs"/>
              </a:rPr>
              <a:t>Апсолутно мерење : за слушаоце Велике школе и професорске кандидате</a:t>
            </a:r>
            <a:r>
              <a:rPr lang="sr-Cyrl-RS" sz="1600" b="0" cap="none" dirty="0" smtClean="0">
                <a:solidFill>
                  <a:srgbClr val="514A40"/>
                </a:solidFill>
                <a:effectLst/>
                <a:ea typeface="+mn-ea"/>
                <a:cs typeface="+mn-cs"/>
              </a:rPr>
              <a:t>, Београд : Краљевско-Српска Државна Штампарија, 1888, 1.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endParaRPr lang="sr-Cyrl-RS" sz="20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867" y="939799"/>
            <a:ext cx="4089400" cy="5494867"/>
          </a:xfrm>
        </p:spPr>
      </p:pic>
    </p:spTree>
    <p:extLst>
      <p:ext uri="{BB962C8B-B14F-4D97-AF65-F5344CB8AC3E}">
        <p14:creationId xmlns:p14="http://schemas.microsoft.com/office/powerpoint/2010/main" val="4314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711201"/>
            <a:ext cx="7628709" cy="5334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sr-Latn-RS" sz="2000" dirty="0"/>
              <a:t>3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sr-Latn-RS" sz="2000" dirty="0"/>
              <a:t/>
            </a:r>
            <a:br>
              <a:rPr lang="sr-Latn-RS" sz="2000" dirty="0"/>
            </a:br>
            <a:r>
              <a:rPr lang="ru-RU" sz="2000" dirty="0" smtClean="0"/>
              <a:t>Неопходно </a:t>
            </a:r>
            <a:r>
              <a:rPr lang="ru-RU" sz="2000" dirty="0"/>
              <a:t>је било осавремењавање система мерења који се користио у Србији. Коришћење новог система које је било предвиђено законом требало је подржати и адекватно спровести, те пратити најновије метролошке стандарде. </a:t>
            </a:r>
            <a:r>
              <a:rPr lang="sr-Latn-RS" sz="2000" dirty="0" smtClean="0"/>
              <a:t/>
            </a:r>
            <a:br>
              <a:rPr lang="sr-Latn-RS" sz="2000" dirty="0" smtClean="0"/>
            </a:br>
            <a:r>
              <a:rPr lang="sr-Latn-RS" sz="2000" dirty="0"/>
              <a:t/>
            </a:r>
            <a:br>
              <a:rPr lang="sr-Latn-RS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endParaRPr lang="sr-Cyrl-RS" sz="20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867" y="2128532"/>
            <a:ext cx="4089400" cy="3117401"/>
          </a:xfrm>
        </p:spPr>
      </p:pic>
    </p:spTree>
    <p:extLst>
      <p:ext uri="{BB962C8B-B14F-4D97-AF65-F5344CB8AC3E}">
        <p14:creationId xmlns:p14="http://schemas.microsoft.com/office/powerpoint/2010/main" val="367984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1792</TotalTime>
  <Words>539</Words>
  <Application>Microsoft Office PowerPoint</Application>
  <PresentationFormat>Custom</PresentationFormat>
  <Paragraphs>84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Red Line Business 16x9</vt:lpstr>
      <vt:lpstr>Бојан М. Томић Универзитет у Београду, Институт за мултидисциплинарна истраживања    Милица М. Томић  Београд  УЏБЕНИК  „АПСОЛУТНО МЕРЕЊЕ“  ЂОРЂА СТАНОЈЕВИЋА</vt:lpstr>
      <vt:lpstr>Професор  Ђорђе Станојевић      Неготин, Србија, 1858. – Париз, Француска, 1921.       </vt:lpstr>
      <vt:lpstr>   ђорђе станојевић  Апсолутно мерење : за слушаоце Велике школе и професорске кандидате    Просветни гласник   9 (11), 1888, 414-424;  9 (12), 1888, 450-457; 9 (13), 1888, 481-491;  9 (14), 1888, 527-538; 9 (15), 1888, 573-581.  </vt:lpstr>
      <vt:lpstr>     ђорђе станојевић  Апсолутно мерење : за слушаоце Велике школе и професорске кандидате   издањЕ Краљевско-српске државне штампарије   1888. године    </vt:lpstr>
      <vt:lpstr>   мотиви                </vt:lpstr>
      <vt:lpstr> 1.  У оскудици уџбеника из физике и математике у Србији потребно је било пружити ђацима неопходне приручнике за учење и професорима за подучавање.         </vt:lpstr>
      <vt:lpstr> 2.  Уџбеник је свенаучни и од интереса за природне и инжењерске науке које су се проучавале и подучавале у Србији.         </vt:lpstr>
      <vt:lpstr>   „Цела данашња наука оснива се на међусобном упоређивању разних природних величина, које она испитује, т. ј. на мерењу“   Ђ. М. Станојевића, Апсолутно мерење : за слушаоце Велике школе и професорске кандидате, Београд : Краљевско-Српска Државна Штампарија, 1888, 1.      </vt:lpstr>
      <vt:lpstr> 3.  Неопходно је било осавремењавање система мерења који се користио у Србији. Коришћење новог система које је било предвиђено законом требало је подржати и адекватно спровести, те пратити најновије метролошке стандарде.         </vt:lpstr>
      <vt:lpstr>             </vt:lpstr>
      <vt:lpstr>             </vt:lpstr>
      <vt:lpstr>             </vt:lpstr>
      <vt:lpstr>             </vt:lpstr>
      <vt:lpstr>             </vt:lpstr>
      <vt:lpstr>             </vt:lpstr>
      <vt:lpstr>             </vt:lpstr>
      <vt:lpstr>             </vt:lpstr>
      <vt:lpstr>             </vt:lpstr>
      <vt:lpstr>             </vt:lpstr>
      <vt:lpstr>             </vt:lpstr>
      <vt:lpstr>             </vt:lpstr>
      <vt:lpstr>закључак</vt:lpstr>
      <vt:lpstr>закључак</vt:lpstr>
      <vt:lpstr>закључак</vt:lpstr>
      <vt:lpstr>Крај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Бојан</dc:creator>
  <cp:lastModifiedBy>Бојан</cp:lastModifiedBy>
  <cp:revision>162</cp:revision>
  <dcterms:created xsi:type="dcterms:W3CDTF">2012-06-15T13:50:09Z</dcterms:created>
  <dcterms:modified xsi:type="dcterms:W3CDTF">2021-04-19T12:21:23Z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