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40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legati.matf.bg.ac.rs/slavisa_presic.html" TargetMode="External"/><Relationship Id="rId3" Type="http://schemas.openxmlformats.org/officeDocument/2006/relationships/hyperlink" Target="http://poincare.matf.bg.ac.rs/~ncd/Bogdan_Gavrilovic_VirtBibl/" TargetMode="External"/><Relationship Id="rId7" Type="http://schemas.openxmlformats.org/officeDocument/2006/relationships/hyperlink" Target="http://legati.matf.bg.ac.rs/kurepa" TargetMode="External"/><Relationship Id="rId2" Type="http://schemas.openxmlformats.org/officeDocument/2006/relationships/hyperlink" Target="http://legati.matf.bg.ac.rs/milankovi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gati.matf.bg.ac.rs/zaharije_brkic.html" TargetMode="External"/><Relationship Id="rId5" Type="http://schemas.openxmlformats.org/officeDocument/2006/relationships/hyperlink" Target="http://legati.matf.bg.ac.rs/mihajlo_petrovic_alas.html" TargetMode="External"/><Relationship Id="rId4" Type="http://schemas.openxmlformats.org/officeDocument/2006/relationships/hyperlink" Target="http://poincare.matf.bg.ac.rs/~nikolina/bilimovich/biografij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2345-3956-BC49-A6B2-1685ED02A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9133" y="468630"/>
            <a:ext cx="8915399" cy="2262781"/>
          </a:xfrm>
        </p:spPr>
        <p:txBody>
          <a:bodyPr/>
          <a:lstStyle/>
          <a:p>
            <a:r>
              <a:rPr lang="en-US" b="1" dirty="0"/>
              <a:t>Digitalni legat prof Jovana </a:t>
            </a:r>
            <a:r>
              <a:rPr lang="en-US" b="1" dirty="0" err="1"/>
              <a:t>Lazovića</a:t>
            </a:r>
            <a:r>
              <a:rPr lang="en-US" b="1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E943-0E5B-3148-911A-7F8374F96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9526" y="5131709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Viktor Radović, Nadežda Pejović	</a:t>
            </a:r>
          </a:p>
          <a:p>
            <a:r>
              <a:rPr lang="en-US" dirty="0" err="1"/>
              <a:t>Katedra</a:t>
            </a:r>
            <a:r>
              <a:rPr lang="en-US" dirty="0"/>
              <a:t> za </a:t>
            </a:r>
            <a:r>
              <a:rPr lang="en-US" dirty="0" err="1"/>
              <a:t>Astronomiju</a:t>
            </a:r>
            <a:r>
              <a:rPr lang="en-US" dirty="0"/>
              <a:t>, </a:t>
            </a:r>
            <a:r>
              <a:rPr lang="en-US" dirty="0" err="1"/>
              <a:t>Matematički</a:t>
            </a:r>
            <a:r>
              <a:rPr lang="en-US" dirty="0"/>
              <a:t> </a:t>
            </a:r>
            <a:r>
              <a:rPr lang="en-US" dirty="0" err="1"/>
              <a:t>fakultet</a:t>
            </a:r>
            <a:r>
              <a:rPr lang="en-US" dirty="0"/>
              <a:t>, </a:t>
            </a:r>
            <a:r>
              <a:rPr lang="en-US" dirty="0" err="1"/>
              <a:t>Univerzitet</a:t>
            </a:r>
            <a:r>
              <a:rPr lang="en-US" dirty="0"/>
              <a:t> u </a:t>
            </a:r>
            <a:r>
              <a:rPr lang="en-US" dirty="0" err="1"/>
              <a:t>Beogradu</a:t>
            </a:r>
            <a:endParaRPr lang="en-US" dirty="0"/>
          </a:p>
          <a:p>
            <a:r>
              <a:rPr lang="en-US" b="1" dirty="0"/>
              <a:t>RAZVOJ ASTRONOMIJE KOD SRBA XI, 18 – 22 April, 2021, Beograd</a:t>
            </a:r>
          </a:p>
        </p:txBody>
      </p:sp>
    </p:spTree>
    <p:extLst>
      <p:ext uri="{BB962C8B-B14F-4D97-AF65-F5344CB8AC3E}">
        <p14:creationId xmlns:p14="http://schemas.microsoft.com/office/powerpoint/2010/main" val="207282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A102-7515-454D-8209-D9DC38F1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Digitalni </a:t>
            </a:r>
            <a:r>
              <a:rPr lang="en-US" dirty="0" err="1"/>
              <a:t>Legati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81434-7492-EE43-8F3F-41A33D9D5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Značaj</a:t>
            </a:r>
            <a:endParaRPr lang="en-US" dirty="0"/>
          </a:p>
          <a:p>
            <a:r>
              <a:rPr lang="en-US" dirty="0"/>
              <a:t>III 044006 “Razvoj novih informaciono-komunikacionih tehnologija, korišćenjem naprednih matematičkih metoda, sa primenama u medicini, telekomunikacijama, energetici, zaštititi nacionalne </a:t>
            </a:r>
            <a:r>
              <a:rPr lang="en-US" dirty="0" err="1"/>
              <a:t>baštine</a:t>
            </a:r>
            <a:r>
              <a:rPr lang="en-US" dirty="0"/>
              <a:t> i obrazovanju”</a:t>
            </a:r>
            <a:br>
              <a:rPr lang="en-US" dirty="0"/>
            </a:br>
            <a:r>
              <a:rPr lang="en-US" dirty="0" err="1"/>
              <a:t>dr</a:t>
            </a:r>
            <a:r>
              <a:rPr lang="en-US" dirty="0"/>
              <a:t> Zoran </a:t>
            </a:r>
            <a:r>
              <a:rPr lang="en-US" dirty="0" err="1"/>
              <a:t>Ognjanović</a:t>
            </a:r>
            <a:r>
              <a:rPr lang="en-US" dirty="0"/>
              <a:t>,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Žarko</a:t>
            </a:r>
            <a:r>
              <a:rPr lang="en-US" dirty="0"/>
              <a:t> Mijajlović,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Nenad</a:t>
            </a:r>
            <a:r>
              <a:rPr lang="en-US" dirty="0"/>
              <a:t> </a:t>
            </a:r>
            <a:r>
              <a:rPr lang="en-US" dirty="0" err="1"/>
              <a:t>Mitić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legati.matf.bg.ac.rs</a:t>
            </a:r>
            <a:r>
              <a:rPr lang="en-US" dirty="0"/>
              <a:t>/</a:t>
            </a:r>
          </a:p>
          <a:p>
            <a:r>
              <a:rPr lang="en-US" dirty="0"/>
              <a:t>Do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priređeni</a:t>
            </a:r>
            <a:r>
              <a:rPr lang="en-US" dirty="0"/>
              <a:t> </a:t>
            </a:r>
            <a:r>
              <a:rPr lang="en-US" dirty="0" err="1"/>
              <a:t>digitalni</a:t>
            </a:r>
            <a:r>
              <a:rPr lang="en-US" dirty="0"/>
              <a:t> </a:t>
            </a:r>
            <a:r>
              <a:rPr lang="en-US" dirty="0" err="1"/>
              <a:t>legati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Milutina Milankovića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Bogdana Gavrilovića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Antona Bilimovića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Mihajla Petrovića Alasa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Zaharija Brkića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Đure Kurepe</a:t>
            </a:r>
            <a:r>
              <a:rPr lang="en-US" dirty="0"/>
              <a:t> i </a:t>
            </a:r>
            <a:r>
              <a:rPr lang="en-US" dirty="0">
                <a:hlinkClick r:id="rId8"/>
              </a:rPr>
              <a:t>Slaviše Prešića</a:t>
            </a:r>
            <a:r>
              <a:rPr lang="en-US" dirty="0"/>
              <a:t> 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0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6D70-BF69-AB4B-8C18-38EA7A53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Jovan </a:t>
            </a:r>
            <a:r>
              <a:rPr lang="en-US" dirty="0" err="1"/>
              <a:t>Lazović</a:t>
            </a:r>
            <a:r>
              <a:rPr lang="en-US" dirty="0"/>
              <a:t> (1931 –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2742-34FA-8640-B038-0C2EFDA40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Jovan </a:t>
            </a:r>
            <a:r>
              <a:rPr lang="en-US" dirty="0" err="1"/>
              <a:t>Lazović</a:t>
            </a:r>
            <a:r>
              <a:rPr lang="en-US" dirty="0"/>
              <a:t> </a:t>
            </a:r>
            <a:r>
              <a:rPr lang="en-US" dirty="0" err="1"/>
              <a:t>rođen</a:t>
            </a:r>
            <a:r>
              <a:rPr lang="en-US" dirty="0"/>
              <a:t> je 22. </a:t>
            </a:r>
            <a:r>
              <a:rPr lang="en-US" dirty="0" err="1"/>
              <a:t>maja</a:t>
            </a:r>
            <a:r>
              <a:rPr lang="en-US" dirty="0"/>
              <a:t> 1931. </a:t>
            </a:r>
            <a:r>
              <a:rPr lang="en-US" dirty="0" err="1"/>
              <a:t>godine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 </a:t>
            </a:r>
            <a:r>
              <a:rPr lang="en-US" dirty="0" err="1"/>
              <a:t>Beogradu</a:t>
            </a:r>
            <a:r>
              <a:rPr lang="en-US" dirty="0"/>
              <a:t>. </a:t>
            </a:r>
          </a:p>
          <a:p>
            <a:r>
              <a:rPr lang="en-US" dirty="0" err="1"/>
              <a:t>Diplomirao</a:t>
            </a:r>
            <a:r>
              <a:rPr lang="en-US" dirty="0"/>
              <a:t> je 1954. na </a:t>
            </a:r>
            <a:r>
              <a:rPr lang="en-US" dirty="0" err="1"/>
              <a:t>Grupi</a:t>
            </a:r>
            <a:r>
              <a:rPr lang="en-US" dirty="0"/>
              <a:t> za </a:t>
            </a:r>
            <a:r>
              <a:rPr lang="en-US" dirty="0" err="1"/>
              <a:t>astronomiju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Prirodno</a:t>
            </a:r>
            <a:r>
              <a:rPr lang="en-US" dirty="0"/>
              <a:t>- </a:t>
            </a:r>
            <a:r>
              <a:rPr lang="en-US" dirty="0" err="1"/>
              <a:t>matematičkog</a:t>
            </a:r>
            <a:r>
              <a:rPr lang="en-US" dirty="0"/>
              <a:t> fakulteta (PMF) u </a:t>
            </a:r>
            <a:r>
              <a:rPr lang="en-US" dirty="0" err="1"/>
              <a:t>Beogradu</a:t>
            </a:r>
            <a:endParaRPr lang="en-US" dirty="0"/>
          </a:p>
          <a:p>
            <a:r>
              <a:rPr lang="en-US" dirty="0" err="1"/>
              <a:t>Doktorirao</a:t>
            </a:r>
            <a:r>
              <a:rPr lang="en-US" dirty="0"/>
              <a:t> je 1964. u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astronomskih</a:t>
            </a:r>
            <a:r>
              <a:rPr lang="en-US" dirty="0"/>
              <a:t> nauka sa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doktorskom</a:t>
            </a:r>
            <a:r>
              <a:rPr lang="en-US" dirty="0"/>
              <a:t> </a:t>
            </a:r>
            <a:r>
              <a:rPr lang="en-US" dirty="0" err="1"/>
              <a:t>disertacijom</a:t>
            </a:r>
            <a:r>
              <a:rPr lang="en-US" dirty="0"/>
              <a:t> pod </a:t>
            </a:r>
            <a:r>
              <a:rPr lang="en-US" dirty="0" err="1"/>
              <a:t>naslovom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„ </a:t>
            </a:r>
            <a:r>
              <a:rPr lang="en-US" dirty="0" err="1"/>
              <a:t>Važnije</a:t>
            </a:r>
            <a:r>
              <a:rPr lang="en-US" dirty="0"/>
              <a:t> </a:t>
            </a:r>
            <a:r>
              <a:rPr lang="en-US" dirty="0" err="1"/>
              <a:t>osobenosti</a:t>
            </a:r>
            <a:r>
              <a:rPr lang="en-US" dirty="0"/>
              <a:t> u </a:t>
            </a:r>
            <a:r>
              <a:rPr lang="en-US" dirty="0" err="1"/>
              <a:t>kretanju</a:t>
            </a:r>
            <a:r>
              <a:rPr lang="en-US" dirty="0"/>
              <a:t> </a:t>
            </a:r>
            <a:r>
              <a:rPr lang="en-US" dirty="0" err="1"/>
              <a:t>kvazikomplanarnih</a:t>
            </a:r>
            <a:r>
              <a:rPr lang="en-US" dirty="0"/>
              <a:t> </a:t>
            </a:r>
            <a:r>
              <a:rPr lang="en-US" dirty="0" err="1"/>
              <a:t>planetoida</a:t>
            </a:r>
            <a:r>
              <a:rPr lang="en-US" dirty="0"/>
              <a:t>“ </a:t>
            </a:r>
          </a:p>
          <a:p>
            <a:pPr lvl="1"/>
            <a:r>
              <a:rPr lang="en-US" dirty="0"/>
              <a:t>U </a:t>
            </a:r>
            <a:r>
              <a:rPr lang="en-US" dirty="0" err="1"/>
              <a:t>ovom</a:t>
            </a:r>
            <a:r>
              <a:rPr lang="en-US" dirty="0"/>
              <a:t> </a:t>
            </a:r>
            <a:r>
              <a:rPr lang="en-US" dirty="0" err="1"/>
              <a:t>obimnom</a:t>
            </a:r>
            <a:r>
              <a:rPr lang="en-US" dirty="0"/>
              <a:t> </a:t>
            </a:r>
            <a:r>
              <a:rPr lang="en-US" dirty="0" err="1"/>
              <a:t>radu</a:t>
            </a:r>
            <a:r>
              <a:rPr lang="en-US" dirty="0"/>
              <a:t> </a:t>
            </a:r>
            <a:r>
              <a:rPr lang="en-US" dirty="0" err="1"/>
              <a:t>detaljno</a:t>
            </a:r>
            <a:r>
              <a:rPr lang="en-US" dirty="0"/>
              <a:t> je </a:t>
            </a:r>
            <a:r>
              <a:rPr lang="en-US" dirty="0" err="1"/>
              <a:t>ispitao</a:t>
            </a:r>
            <a:r>
              <a:rPr lang="en-US" dirty="0"/>
              <a:t> </a:t>
            </a:r>
            <a:r>
              <a:rPr lang="en-US" dirty="0" err="1"/>
              <a:t>međusobne</a:t>
            </a:r>
            <a:r>
              <a:rPr lang="en-US" dirty="0"/>
              <a:t> </a:t>
            </a:r>
            <a:r>
              <a:rPr lang="en-US" dirty="0" err="1"/>
              <a:t>položaje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planetoida</a:t>
            </a:r>
            <a:r>
              <a:rPr lang="en-US" dirty="0"/>
              <a:t> koji se </a:t>
            </a:r>
            <a:r>
              <a:rPr lang="en-US" dirty="0" err="1"/>
              <a:t>kreću</a:t>
            </a:r>
            <a:r>
              <a:rPr lang="en-US" dirty="0"/>
              <a:t> </a:t>
            </a:r>
            <a:r>
              <a:rPr lang="en-US" dirty="0" err="1"/>
              <a:t>praktično</a:t>
            </a:r>
            <a:r>
              <a:rPr lang="en-US" dirty="0"/>
              <a:t> u </a:t>
            </a:r>
            <a:r>
              <a:rPr lang="en-US" dirty="0" err="1"/>
              <a:t>istoj</a:t>
            </a:r>
            <a:r>
              <a:rPr lang="en-US" dirty="0"/>
              <a:t> </a:t>
            </a:r>
            <a:r>
              <a:rPr lang="en-US" dirty="0" err="1"/>
              <a:t>ravni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Naročitu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je </a:t>
            </a:r>
            <a:r>
              <a:rPr lang="en-US" dirty="0" err="1"/>
              <a:t>posvetio</a:t>
            </a:r>
            <a:r>
              <a:rPr lang="en-US" dirty="0"/>
              <a:t> </a:t>
            </a:r>
            <a:r>
              <a:rPr lang="en-US" dirty="0" err="1"/>
              <a:t>njihovim</a:t>
            </a:r>
            <a:r>
              <a:rPr lang="en-US" dirty="0"/>
              <a:t> </a:t>
            </a:r>
            <a:r>
              <a:rPr lang="en-US" dirty="0" err="1"/>
              <a:t>proksimitetima</a:t>
            </a:r>
            <a:r>
              <a:rPr lang="en-US" dirty="0"/>
              <a:t>,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položajima</a:t>
            </a:r>
            <a:r>
              <a:rPr lang="en-US" dirty="0"/>
              <a:t> </a:t>
            </a:r>
            <a:r>
              <a:rPr lang="en-US" dirty="0" err="1"/>
              <a:t>međusobne</a:t>
            </a:r>
            <a:r>
              <a:rPr lang="en-US" dirty="0"/>
              <a:t> </a:t>
            </a:r>
            <a:r>
              <a:rPr lang="en-US" dirty="0" err="1"/>
              <a:t>minimalne</a:t>
            </a:r>
            <a:r>
              <a:rPr lang="en-US" dirty="0"/>
              <a:t> </a:t>
            </a:r>
            <a:r>
              <a:rPr lang="en-US" dirty="0" err="1"/>
              <a:t>daljine</a:t>
            </a:r>
            <a:r>
              <a:rPr lang="en-US" dirty="0"/>
              <a:t>. Za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proksimitete</a:t>
            </a:r>
            <a:r>
              <a:rPr lang="en-US" dirty="0"/>
              <a:t> je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originlnu</a:t>
            </a:r>
            <a:r>
              <a:rPr lang="en-US" dirty="0"/>
              <a:t> </a:t>
            </a:r>
            <a:r>
              <a:rPr lang="en-US" dirty="0" err="1"/>
              <a:t>metodu</a:t>
            </a:r>
            <a:r>
              <a:rPr lang="en-US" dirty="0"/>
              <a:t> </a:t>
            </a:r>
            <a:r>
              <a:rPr lang="en-US" dirty="0" err="1"/>
              <a:t>njihovog</a:t>
            </a:r>
            <a:r>
              <a:rPr lang="en-US" dirty="0"/>
              <a:t> </a:t>
            </a:r>
            <a:r>
              <a:rPr lang="en-US" dirty="0" err="1"/>
              <a:t>određivanja</a:t>
            </a:r>
            <a:r>
              <a:rPr lang="en-US" dirty="0"/>
              <a:t>, </a:t>
            </a:r>
            <a:r>
              <a:rPr lang="en-US" dirty="0" err="1"/>
              <a:t>ispitao</a:t>
            </a:r>
            <a:r>
              <a:rPr lang="en-US" dirty="0"/>
              <a:t> </a:t>
            </a:r>
            <a:r>
              <a:rPr lang="en-US" dirty="0" err="1"/>
              <a:t>gravitaciono</a:t>
            </a:r>
            <a:r>
              <a:rPr lang="en-US" dirty="0"/>
              <a:t> </a:t>
            </a:r>
            <a:r>
              <a:rPr lang="en-US" dirty="0" err="1"/>
              <a:t>dejstvo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planetoida</a:t>
            </a:r>
            <a:r>
              <a:rPr lang="en-US" dirty="0"/>
              <a:t> na </a:t>
            </a:r>
            <a:r>
              <a:rPr lang="en-US" dirty="0" err="1"/>
              <a:t>drugi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Komisija</a:t>
            </a:r>
            <a:r>
              <a:rPr lang="en-US" dirty="0"/>
              <a:t> za </a:t>
            </a:r>
            <a:r>
              <a:rPr lang="en-US" dirty="0" err="1"/>
              <a:t>odbranu</a:t>
            </a:r>
            <a:r>
              <a:rPr lang="en-US" dirty="0"/>
              <a:t>, </a:t>
            </a:r>
            <a:r>
              <a:rPr lang="en-US" dirty="0" err="1"/>
              <a:t>akademici</a:t>
            </a:r>
            <a:r>
              <a:rPr lang="en-US" dirty="0"/>
              <a:t>: </a:t>
            </a:r>
            <a:r>
              <a:rPr lang="en-US" dirty="0" err="1"/>
              <a:t>Radivoje</a:t>
            </a:r>
            <a:r>
              <a:rPr lang="en-US" dirty="0"/>
              <a:t> </a:t>
            </a:r>
            <a:r>
              <a:rPr lang="en-US" dirty="0" err="1"/>
              <a:t>Kašanin</a:t>
            </a:r>
            <a:r>
              <a:rPr lang="en-US" dirty="0"/>
              <a:t>, </a:t>
            </a:r>
            <a:r>
              <a:rPr lang="en-US" dirty="0" err="1"/>
              <a:t>Tatomir</a:t>
            </a:r>
            <a:r>
              <a:rPr lang="en-US" dirty="0"/>
              <a:t> </a:t>
            </a:r>
            <a:r>
              <a:rPr lang="en-US" dirty="0" err="1"/>
              <a:t>Anđelić</a:t>
            </a:r>
            <a:r>
              <a:rPr lang="en-US" dirty="0"/>
              <a:t> i Vojislav Mišković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572A8-6175-9C45-B5C9-FDC539C0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719" y="16189"/>
            <a:ext cx="3236281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6D70-BF69-AB4B-8C18-38EA7A53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Jovan </a:t>
            </a:r>
            <a:r>
              <a:rPr lang="en-US" dirty="0" err="1"/>
              <a:t>Lazović</a:t>
            </a:r>
            <a:r>
              <a:rPr lang="en-US" dirty="0"/>
              <a:t> (1931 –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2742-34FA-8640-B038-0C2EFDA40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1957. </a:t>
            </a:r>
            <a:r>
              <a:rPr lang="en-US" dirty="0" err="1"/>
              <a:t>izabran</a:t>
            </a:r>
            <a:r>
              <a:rPr lang="en-US" dirty="0"/>
              <a:t> za </a:t>
            </a:r>
            <a:r>
              <a:rPr lang="en-US" dirty="0" err="1"/>
              <a:t>asistenta</a:t>
            </a:r>
            <a:r>
              <a:rPr lang="en-US" dirty="0"/>
              <a:t> na PMF</a:t>
            </a:r>
          </a:p>
          <a:p>
            <a:r>
              <a:rPr lang="en-US" b="1" dirty="0"/>
              <a:t>1967 </a:t>
            </a:r>
            <a:r>
              <a:rPr lang="en-US" dirty="0"/>
              <a:t>– </a:t>
            </a:r>
            <a:r>
              <a:rPr lang="en-US" dirty="0" err="1"/>
              <a:t>izabran</a:t>
            </a:r>
            <a:r>
              <a:rPr lang="en-US" dirty="0"/>
              <a:t> za </a:t>
            </a:r>
            <a:r>
              <a:rPr lang="en-US" dirty="0" err="1"/>
              <a:t>docenta</a:t>
            </a:r>
            <a:r>
              <a:rPr lang="en-US" dirty="0"/>
              <a:t> </a:t>
            </a:r>
          </a:p>
          <a:p>
            <a:r>
              <a:rPr lang="en-US" b="1" dirty="0"/>
              <a:t>1976 </a:t>
            </a:r>
            <a:r>
              <a:rPr lang="en-US" dirty="0"/>
              <a:t>– </a:t>
            </a:r>
            <a:r>
              <a:rPr lang="en-US" dirty="0" err="1"/>
              <a:t>izabran</a:t>
            </a:r>
            <a:r>
              <a:rPr lang="en-US" dirty="0"/>
              <a:t> za </a:t>
            </a:r>
            <a:r>
              <a:rPr lang="en-US" dirty="0" err="1"/>
              <a:t>vanrednog</a:t>
            </a:r>
            <a:r>
              <a:rPr lang="en-US" dirty="0"/>
              <a:t> profesora </a:t>
            </a:r>
          </a:p>
          <a:p>
            <a:r>
              <a:rPr lang="en-US" b="1" dirty="0"/>
              <a:t>1982 </a:t>
            </a:r>
            <a:r>
              <a:rPr lang="en-US" dirty="0"/>
              <a:t>– </a:t>
            </a:r>
            <a:r>
              <a:rPr lang="en-US" dirty="0" err="1"/>
              <a:t>izabran</a:t>
            </a:r>
            <a:r>
              <a:rPr lang="en-US" dirty="0"/>
              <a:t> za </a:t>
            </a:r>
            <a:r>
              <a:rPr lang="en-US" dirty="0" err="1"/>
              <a:t>redovnog</a:t>
            </a:r>
            <a:r>
              <a:rPr lang="en-US" dirty="0"/>
              <a:t> profesora </a:t>
            </a:r>
          </a:p>
          <a:p>
            <a:r>
              <a:rPr lang="en-US" b="1" dirty="0"/>
              <a:t>1997 </a:t>
            </a:r>
            <a:r>
              <a:rPr lang="en-US" dirty="0"/>
              <a:t>– </a:t>
            </a:r>
            <a:r>
              <a:rPr lang="en-US" dirty="0" err="1"/>
              <a:t>otišao</a:t>
            </a:r>
            <a:r>
              <a:rPr lang="en-US" dirty="0"/>
              <a:t> u </a:t>
            </a:r>
            <a:r>
              <a:rPr lang="en-US" dirty="0" err="1"/>
              <a:t>penziju</a:t>
            </a:r>
            <a:r>
              <a:rPr lang="en-US" dirty="0"/>
              <a:t> 1. </a:t>
            </a:r>
            <a:r>
              <a:rPr lang="en-US" dirty="0" err="1"/>
              <a:t>januara</a:t>
            </a:r>
            <a:r>
              <a:rPr lang="en-US" dirty="0"/>
              <a:t> </a:t>
            </a:r>
          </a:p>
          <a:p>
            <a:r>
              <a:rPr lang="en-US" dirty="0" err="1"/>
              <a:t>Profesor</a:t>
            </a:r>
            <a:r>
              <a:rPr lang="en-US" dirty="0"/>
              <a:t> </a:t>
            </a:r>
            <a:r>
              <a:rPr lang="en-US" dirty="0" err="1"/>
              <a:t>Lazović</a:t>
            </a:r>
            <a:r>
              <a:rPr lang="en-US" dirty="0"/>
              <a:t> je na </a:t>
            </a:r>
            <a:r>
              <a:rPr lang="en-US" dirty="0" err="1"/>
              <a:t>redovnim</a:t>
            </a:r>
            <a:r>
              <a:rPr lang="en-US" dirty="0"/>
              <a:t> </a:t>
            </a:r>
            <a:r>
              <a:rPr lang="en-US" dirty="0" err="1"/>
              <a:t>studijama</a:t>
            </a:r>
            <a:r>
              <a:rPr lang="en-US" dirty="0"/>
              <a:t> pored </a:t>
            </a:r>
            <a:r>
              <a:rPr lang="en-US" dirty="0" err="1"/>
              <a:t>predmeta</a:t>
            </a:r>
            <a:r>
              <a:rPr lang="en-US" dirty="0"/>
              <a:t> </a:t>
            </a:r>
            <a:r>
              <a:rPr lang="en-US" dirty="0" err="1"/>
              <a:t>Nebeska</a:t>
            </a:r>
            <a:r>
              <a:rPr lang="en-US" dirty="0"/>
              <a:t> </a:t>
            </a:r>
            <a:r>
              <a:rPr lang="en-US" dirty="0" err="1"/>
              <a:t>mehanika</a:t>
            </a:r>
            <a:r>
              <a:rPr lang="en-US" dirty="0"/>
              <a:t> i Teorija </a:t>
            </a:r>
            <a:r>
              <a:rPr lang="en-US" dirty="0" err="1"/>
              <a:t>kretanja</a:t>
            </a:r>
            <a:r>
              <a:rPr lang="en-US" dirty="0"/>
              <a:t> </a:t>
            </a:r>
            <a:r>
              <a:rPr lang="en-US" dirty="0" err="1"/>
              <a:t>Zemljinih</a:t>
            </a:r>
            <a:r>
              <a:rPr lang="en-US" dirty="0"/>
              <a:t> </a:t>
            </a:r>
            <a:r>
              <a:rPr lang="en-US" dirty="0" err="1"/>
              <a:t>veštačkih</a:t>
            </a:r>
            <a:r>
              <a:rPr lang="en-US" dirty="0"/>
              <a:t> </a:t>
            </a:r>
            <a:r>
              <a:rPr lang="en-US" dirty="0" err="1"/>
              <a:t>satelita</a:t>
            </a:r>
            <a:r>
              <a:rPr lang="en-US" dirty="0"/>
              <a:t> </a:t>
            </a:r>
            <a:r>
              <a:rPr lang="en-US" dirty="0" err="1"/>
              <a:t>predavao</a:t>
            </a:r>
            <a:r>
              <a:rPr lang="en-US" dirty="0"/>
              <a:t> i </a:t>
            </a:r>
            <a:r>
              <a:rPr lang="en-US" dirty="0" err="1"/>
              <a:t>Sfernu</a:t>
            </a:r>
            <a:r>
              <a:rPr lang="en-US" dirty="0"/>
              <a:t> </a:t>
            </a:r>
            <a:r>
              <a:rPr lang="en-US" dirty="0" err="1"/>
              <a:t>astronomiju</a:t>
            </a:r>
            <a:r>
              <a:rPr lang="en-US" dirty="0"/>
              <a:t> i </a:t>
            </a:r>
            <a:r>
              <a:rPr lang="en-US" dirty="0" err="1"/>
              <a:t>Opštu</a:t>
            </a:r>
            <a:r>
              <a:rPr lang="en-US" dirty="0"/>
              <a:t> </a:t>
            </a:r>
            <a:r>
              <a:rPr lang="en-US" dirty="0" err="1"/>
              <a:t>astronomiju</a:t>
            </a:r>
            <a:r>
              <a:rPr lang="en-US" dirty="0"/>
              <a:t>, a na </a:t>
            </a:r>
            <a:r>
              <a:rPr lang="en-US" dirty="0" err="1"/>
              <a:t>postdiplomskim</a:t>
            </a:r>
            <a:r>
              <a:rPr lang="en-US" dirty="0"/>
              <a:t> </a:t>
            </a:r>
            <a:r>
              <a:rPr lang="en-US" dirty="0" err="1"/>
              <a:t>studijama</a:t>
            </a:r>
            <a:r>
              <a:rPr lang="en-US" dirty="0"/>
              <a:t> </a:t>
            </a:r>
            <a:r>
              <a:rPr lang="en-US" dirty="0" err="1"/>
              <a:t>predavao</a:t>
            </a:r>
            <a:r>
              <a:rPr lang="en-US" dirty="0"/>
              <a:t> je </a:t>
            </a:r>
            <a:r>
              <a:rPr lang="en-US" dirty="0" err="1"/>
              <a:t>predmete</a:t>
            </a:r>
            <a:r>
              <a:rPr lang="en-US" dirty="0"/>
              <a:t> </a:t>
            </a:r>
            <a:r>
              <a:rPr lang="en-US" dirty="0" err="1"/>
              <a:t>Kretanje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 </a:t>
            </a:r>
            <a:r>
              <a:rPr lang="en-US" dirty="0" err="1"/>
              <a:t>planeta</a:t>
            </a:r>
            <a:r>
              <a:rPr lang="en-US" dirty="0"/>
              <a:t> i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nebeske</a:t>
            </a:r>
            <a:r>
              <a:rPr lang="en-US" dirty="0"/>
              <a:t> </a:t>
            </a:r>
            <a:r>
              <a:rPr lang="en-US" dirty="0" err="1"/>
              <a:t>mehanike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33904-023B-B54D-9FE9-A32457A7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13" y="0"/>
            <a:ext cx="3290887" cy="24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6D70-BF69-AB4B-8C18-38EA7A53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Jovan </a:t>
            </a:r>
            <a:r>
              <a:rPr lang="en-US" dirty="0" err="1"/>
              <a:t>Lazović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(1931 –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2742-34FA-8640-B038-0C2EFDA40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174" y="3278542"/>
            <a:ext cx="8915400" cy="302819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Glavna</a:t>
            </a:r>
            <a:r>
              <a:rPr lang="en-US" dirty="0"/>
              <a:t> oblast </a:t>
            </a:r>
            <a:r>
              <a:rPr lang="en-US" dirty="0" err="1"/>
              <a:t>naučnog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profesora </a:t>
            </a:r>
            <a:r>
              <a:rPr lang="en-US" dirty="0" err="1"/>
              <a:t>Lazovića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je </a:t>
            </a:r>
            <a:r>
              <a:rPr lang="en-US" dirty="0" err="1"/>
              <a:t>nebeska</a:t>
            </a:r>
            <a:r>
              <a:rPr lang="en-US" dirty="0"/>
              <a:t> </a:t>
            </a:r>
            <a:r>
              <a:rPr lang="en-US" dirty="0" err="1"/>
              <a:t>mehanika</a:t>
            </a:r>
            <a:r>
              <a:rPr lang="en-US" dirty="0"/>
              <a:t>, </a:t>
            </a:r>
            <a:r>
              <a:rPr lang="en-US" dirty="0" err="1"/>
              <a:t>naročito</a:t>
            </a:r>
            <a:r>
              <a:rPr lang="en-US" dirty="0"/>
              <a:t> </a:t>
            </a:r>
            <a:r>
              <a:rPr lang="en-US" dirty="0" err="1"/>
              <a:t>kretanje</a:t>
            </a:r>
            <a:r>
              <a:rPr lang="en-US" dirty="0"/>
              <a:t> </a:t>
            </a:r>
            <a:r>
              <a:rPr lang="en-US" dirty="0" err="1"/>
              <a:t>malih</a:t>
            </a:r>
            <a:r>
              <a:rPr lang="en-US" dirty="0"/>
              <a:t> </a:t>
            </a:r>
            <a:r>
              <a:rPr lang="en-US" dirty="0" err="1"/>
              <a:t>planeta</a:t>
            </a:r>
            <a:r>
              <a:rPr lang="en-US" dirty="0"/>
              <a:t> i </a:t>
            </a:r>
            <a:r>
              <a:rPr lang="en-US" dirty="0" err="1"/>
              <a:t>njihovi</a:t>
            </a:r>
            <a:r>
              <a:rPr lang="en-US" dirty="0"/>
              <a:t> </a:t>
            </a:r>
            <a:r>
              <a:rPr lang="en-US" dirty="0" err="1"/>
              <a:t>proksimiteta</a:t>
            </a:r>
            <a:endParaRPr lang="en-US" dirty="0"/>
          </a:p>
          <a:p>
            <a:r>
              <a:rPr lang="en-US" dirty="0" err="1"/>
              <a:t>Objavio</a:t>
            </a:r>
            <a:r>
              <a:rPr lang="en-US" dirty="0"/>
              <a:t> je </a:t>
            </a:r>
            <a:r>
              <a:rPr lang="en-US" dirty="0" err="1"/>
              <a:t>preko</a:t>
            </a:r>
            <a:r>
              <a:rPr lang="en-US" dirty="0"/>
              <a:t> 30 </a:t>
            </a:r>
            <a:r>
              <a:rPr lang="en-US" dirty="0" err="1"/>
              <a:t>naučnih</a:t>
            </a:r>
            <a:r>
              <a:rPr lang="en-US" dirty="0"/>
              <a:t> </a:t>
            </a:r>
            <a:r>
              <a:rPr lang="en-US" dirty="0" err="1"/>
              <a:t>radova</a:t>
            </a:r>
            <a:r>
              <a:rPr lang="en-US" dirty="0"/>
              <a:t> i </a:t>
            </a:r>
            <a:r>
              <a:rPr lang="en-US" dirty="0" err="1"/>
              <a:t>desetak</a:t>
            </a:r>
            <a:r>
              <a:rPr lang="en-US" dirty="0"/>
              <a:t> </a:t>
            </a:r>
            <a:r>
              <a:rPr lang="en-US" dirty="0" err="1"/>
              <a:t>stručnih</a:t>
            </a:r>
            <a:r>
              <a:rPr lang="en-US" dirty="0"/>
              <a:t> </a:t>
            </a:r>
            <a:r>
              <a:rPr lang="en-US" dirty="0" err="1"/>
              <a:t>radova</a:t>
            </a:r>
            <a:r>
              <a:rPr lang="en-US" dirty="0"/>
              <a:t> </a:t>
            </a:r>
          </a:p>
          <a:p>
            <a:r>
              <a:rPr lang="en-US" dirty="0" err="1"/>
              <a:t>Učstvovao</a:t>
            </a:r>
            <a:r>
              <a:rPr lang="en-US" dirty="0"/>
              <a:t> je u </a:t>
            </a:r>
            <a:r>
              <a:rPr lang="en-US" dirty="0" err="1"/>
              <a:t>izradi</a:t>
            </a:r>
            <a:r>
              <a:rPr lang="en-US" dirty="0"/>
              <a:t> </a:t>
            </a:r>
            <a:r>
              <a:rPr lang="en-US" dirty="0" err="1"/>
              <a:t>efemerida</a:t>
            </a:r>
            <a:r>
              <a:rPr lang="en-US" dirty="0"/>
              <a:t> za </a:t>
            </a:r>
            <a:r>
              <a:rPr lang="en-US" dirty="0" err="1"/>
              <a:t>Godišnjak</a:t>
            </a:r>
            <a:r>
              <a:rPr lang="en-US" dirty="0"/>
              <a:t> </a:t>
            </a:r>
            <a:r>
              <a:rPr lang="en-US" dirty="0" err="1"/>
              <a:t>našeg</a:t>
            </a:r>
            <a:r>
              <a:rPr lang="en-US" dirty="0"/>
              <a:t> </a:t>
            </a:r>
            <a:r>
              <a:rPr lang="en-US" dirty="0" err="1"/>
              <a:t>neba</a:t>
            </a:r>
            <a:r>
              <a:rPr lang="en-US" dirty="0"/>
              <a:t> </a:t>
            </a:r>
          </a:p>
          <a:p>
            <a:r>
              <a:rPr lang="en-US" dirty="0"/>
              <a:t>1969 je </a:t>
            </a:r>
            <a:r>
              <a:rPr lang="en-US" dirty="0" err="1"/>
              <a:t>pokrent</a:t>
            </a:r>
            <a:r>
              <a:rPr lang="en-US" dirty="0"/>
              <a:t> </a:t>
            </a:r>
            <a:r>
              <a:rPr lang="en-US" dirty="0" err="1"/>
              <a:t>časopis</a:t>
            </a:r>
            <a:r>
              <a:rPr lang="en-US" dirty="0"/>
              <a:t> </a:t>
            </a:r>
            <a:r>
              <a:rPr lang="en-US" dirty="0" err="1"/>
              <a:t>Katedre</a:t>
            </a:r>
            <a:r>
              <a:rPr lang="en-US" dirty="0"/>
              <a:t> za </a:t>
            </a:r>
            <a:r>
              <a:rPr lang="en-US" dirty="0" err="1"/>
              <a:t>astronomiju</a:t>
            </a:r>
            <a:r>
              <a:rPr lang="en-US" dirty="0"/>
              <a:t> „Publications of the Department of Astronomy“. Prof. </a:t>
            </a:r>
            <a:r>
              <a:rPr lang="en-US" dirty="0" err="1"/>
              <a:t>Lazović</a:t>
            </a:r>
            <a:r>
              <a:rPr lang="en-US" dirty="0"/>
              <a:t> je bio </a:t>
            </a:r>
            <a:r>
              <a:rPr lang="en-US" dirty="0" err="1"/>
              <a:t>član</a:t>
            </a:r>
            <a:r>
              <a:rPr lang="en-US" dirty="0"/>
              <a:t> </a:t>
            </a:r>
            <a:r>
              <a:rPr lang="en-US" dirty="0" err="1"/>
              <a:t>Uređivačkog</a:t>
            </a:r>
            <a:r>
              <a:rPr lang="en-US" dirty="0"/>
              <a:t> </a:t>
            </a:r>
            <a:r>
              <a:rPr lang="en-US" dirty="0" err="1"/>
              <a:t>odbora</a:t>
            </a:r>
            <a:r>
              <a:rPr lang="en-US" dirty="0"/>
              <a:t> i </a:t>
            </a:r>
            <a:r>
              <a:rPr lang="en-US" dirty="0" err="1"/>
              <a:t>Izdavačkog</a:t>
            </a:r>
            <a:r>
              <a:rPr lang="en-US" dirty="0"/>
              <a:t> </a:t>
            </a:r>
            <a:r>
              <a:rPr lang="en-US" dirty="0" err="1"/>
              <a:t>saveta</a:t>
            </a:r>
            <a:r>
              <a:rPr lang="en-US" dirty="0"/>
              <a:t> </a:t>
            </a:r>
            <a:r>
              <a:rPr lang="en-US" dirty="0" err="1"/>
              <a:t>ovog</a:t>
            </a:r>
            <a:r>
              <a:rPr lang="en-US" dirty="0"/>
              <a:t> </a:t>
            </a:r>
            <a:r>
              <a:rPr lang="en-US" dirty="0" err="1"/>
              <a:t>časopisa</a:t>
            </a:r>
            <a:r>
              <a:rPr lang="en-US" dirty="0"/>
              <a:t> </a:t>
            </a:r>
            <a:r>
              <a:rPr lang="en-US" dirty="0" err="1"/>
              <a:t>punih</a:t>
            </a:r>
            <a:r>
              <a:rPr lang="en-US" dirty="0"/>
              <a:t> 12 </a:t>
            </a:r>
            <a:r>
              <a:rPr lang="en-US" dirty="0" err="1"/>
              <a:t>godina</a:t>
            </a:r>
            <a:r>
              <a:rPr lang="en-US" dirty="0"/>
              <a:t>.</a:t>
            </a:r>
          </a:p>
          <a:p>
            <a:r>
              <a:rPr lang="en-US" dirty="0"/>
              <a:t>Bio je </a:t>
            </a:r>
            <a:r>
              <a:rPr lang="en-US" dirty="0" err="1"/>
              <a:t>član</a:t>
            </a:r>
            <a:r>
              <a:rPr lang="en-US" dirty="0"/>
              <a:t> </a:t>
            </a:r>
            <a:r>
              <a:rPr lang="en-US" dirty="0" err="1"/>
              <a:t>Međunarodne</a:t>
            </a:r>
            <a:r>
              <a:rPr lang="en-US" dirty="0"/>
              <a:t> </a:t>
            </a:r>
            <a:r>
              <a:rPr lang="en-US" dirty="0" err="1"/>
              <a:t>astronomske</a:t>
            </a:r>
            <a:r>
              <a:rPr lang="en-US" dirty="0"/>
              <a:t> </a:t>
            </a:r>
            <a:r>
              <a:rPr lang="en-US" dirty="0" err="1"/>
              <a:t>unije</a:t>
            </a:r>
            <a:r>
              <a:rPr lang="en-US" dirty="0"/>
              <a:t> (od 1970.) i </a:t>
            </a:r>
            <a:r>
              <a:rPr lang="en-US" dirty="0" err="1"/>
              <a:t>član</a:t>
            </a:r>
            <a:r>
              <a:rPr lang="en-US" dirty="0"/>
              <a:t>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Komisije</a:t>
            </a:r>
            <a:r>
              <a:rPr lang="en-US" dirty="0"/>
              <a:t> za </a:t>
            </a:r>
            <a:r>
              <a:rPr lang="en-US" dirty="0" err="1"/>
              <a:t>nebeku</a:t>
            </a:r>
            <a:r>
              <a:rPr lang="en-US" dirty="0"/>
              <a:t> </a:t>
            </a:r>
            <a:r>
              <a:rPr lang="en-US" dirty="0" err="1"/>
              <a:t>mehaniku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690F-4768-054B-A511-A5BA0B74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962" y="0"/>
            <a:ext cx="4491037" cy="30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1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2917-10A0-A243-AC1C-6DB3F548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EB701-9C9C-0B4A-9493-F160BA052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B4E13-C24F-8744-8C2F-DE3C6FD6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0"/>
            <a:ext cx="960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F78E-AA00-2540-9E18-4324DDA8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Digitalni Legat profesora Jovana </a:t>
            </a:r>
            <a:r>
              <a:rPr lang="en-US" dirty="0" err="1"/>
              <a:t>Lazovića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0B089-8D05-4B4B-8C38-E54DC7AD5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wordpress.matf.bg.ac.rs</a:t>
            </a:r>
            <a:r>
              <a:rPr lang="en-US" sz="2400" dirty="0"/>
              <a:t>/</a:t>
            </a:r>
            <a:r>
              <a:rPr lang="en-US" sz="2400" dirty="0" err="1"/>
              <a:t>legatJLazovic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5400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85B1-FC09-0E44-AAB5-8626D85F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2B0CA-8AE0-8B4F-BAC0-1D8204392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F0E6F-7673-CC43-8E4C-5B917BB8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25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776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</TotalTime>
  <Words>439</Words>
  <Application>Microsoft Macintosh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Wisp</vt:lpstr>
      <vt:lpstr>Digitalni legat prof Jovana Lazovića </vt:lpstr>
      <vt:lpstr>Digitalni Legati</vt:lpstr>
      <vt:lpstr>Jovan Lazović (1931 – 2019)</vt:lpstr>
      <vt:lpstr>Jovan Lazović (1931 – 2019)</vt:lpstr>
      <vt:lpstr>Jovan Lazović  (1931 – 2019)</vt:lpstr>
      <vt:lpstr>PowerPoint Presentation</vt:lpstr>
      <vt:lpstr>Digitalni Legat profesora Jovana Lazovića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legat prof Jovana Lazovića </dc:title>
  <dc:creator>Viktor Radovic</dc:creator>
  <cp:lastModifiedBy>Viktor Radovic</cp:lastModifiedBy>
  <cp:revision>2</cp:revision>
  <dcterms:created xsi:type="dcterms:W3CDTF">2021-04-18T19:24:56Z</dcterms:created>
  <dcterms:modified xsi:type="dcterms:W3CDTF">2021-04-18T19:44:07Z</dcterms:modified>
</cp:coreProperties>
</file>