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6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A44B9FB-BBAD-4711-A7F4-894A343CCC8A}" type="datetimeFigureOut">
              <a:rPr lang="en-US" smtClean="0"/>
              <a:t>15-Apr-21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44B9FB-BBAD-4711-A7F4-894A343CCC8A}" type="datetimeFigureOut">
              <a:rPr lang="en-US" smtClean="0"/>
              <a:t>15-Apr-21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44B9FB-BBAD-4711-A7F4-894A343CCC8A}" type="datetimeFigureOut">
              <a:rPr lang="en-US" smtClean="0"/>
              <a:t>15-Apr-21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A44B9FB-BBAD-4711-A7F4-894A343CCC8A}" type="datetimeFigureOut">
              <a:rPr lang="en-US" smtClean="0"/>
              <a:t>15-Apr-21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44B9FB-BBAD-4711-A7F4-894A343CCC8A}" type="datetimeFigureOut">
              <a:rPr lang="en-US" smtClean="0"/>
              <a:t>15-Apr-21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A44B9FB-BBAD-4711-A7F4-894A343CCC8A}" type="datetimeFigureOut">
              <a:rPr lang="en-US" smtClean="0"/>
              <a:t>15-Apr-21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A44B9FB-BBAD-4711-A7F4-894A343CCC8A}" type="datetimeFigureOut">
              <a:rPr lang="en-US" smtClean="0"/>
              <a:t>15-Apr-21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A44B9FB-BBAD-4711-A7F4-894A343CCC8A}" type="datetimeFigureOut">
              <a:rPr lang="en-US" smtClean="0"/>
              <a:t>15-Apr-21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4B9FB-BBAD-4711-A7F4-894A343CCC8A}" type="datetimeFigureOut">
              <a:rPr lang="en-US" smtClean="0"/>
              <a:t>15-Apr-21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44B9FB-BBAD-4711-A7F4-894A343CCC8A}" type="datetimeFigureOut">
              <a:rPr lang="en-US" smtClean="0"/>
              <a:t>15-Apr-21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44B9FB-BBAD-4711-A7F4-894A343CCC8A}" type="datetimeFigureOut">
              <a:rPr lang="en-US" smtClean="0"/>
              <a:t>15-Apr-21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E10C4-0F9B-47FF-A84C-B53DE00460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44B9FB-BBAD-4711-A7F4-894A343CCC8A}" type="datetimeFigureOut">
              <a:rPr lang="en-US" smtClean="0"/>
              <a:t>15-Apr-21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CE10C4-0F9B-47FF-A84C-B53DE0046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sr-Cyrl-RS" sz="2700" b="1" dirty="0"/>
              <a:t>ПРОФЕСОР ИЛИЈА ЛУКАЧЕВИЋ И СЕМИНАР ЗА КОСМОЛОГИЈУ МАТЕМАТИЧКОГ ИНСТИТУТА САНУ</a:t>
            </a:r>
            <a:br>
              <a:rPr lang="en-US" dirty="0"/>
            </a:br>
            <a:endParaRPr lang="en-US" dirty="0"/>
          </a:p>
        </p:txBody>
      </p:sp>
      <p:sp>
        <p:nvSpPr>
          <p:cNvPr id="3" name="Subtitle 2"/>
          <p:cNvSpPr>
            <a:spLocks noGrp="1"/>
          </p:cNvSpPr>
          <p:nvPr>
            <p:ph type="subTitle" idx="1"/>
          </p:nvPr>
        </p:nvSpPr>
        <p:spPr>
          <a:xfrm>
            <a:off x="838200" y="3276600"/>
            <a:ext cx="7543800" cy="1752600"/>
          </a:xfrm>
        </p:spPr>
        <p:txBody>
          <a:bodyPr>
            <a:noAutofit/>
          </a:bodyPr>
          <a:lstStyle/>
          <a:p>
            <a:r>
              <a:rPr lang="sr-Cyrl-RS" sz="1800" cap="all" dirty="0">
                <a:solidFill>
                  <a:schemeClr val="tx1"/>
                </a:solidFill>
              </a:rPr>
              <a:t>сЛОБОДАН НИНКОВИЋ</a:t>
            </a:r>
            <a:r>
              <a:rPr lang="sr-Cyrl-RS" sz="1800" cap="all" baseline="30000" dirty="0">
                <a:solidFill>
                  <a:schemeClr val="tx1"/>
                </a:solidFill>
              </a:rPr>
              <a:t>1</a:t>
            </a:r>
            <a:r>
              <a:rPr lang="sr-Latn-RS" sz="1800" cap="all" dirty="0">
                <a:solidFill>
                  <a:schemeClr val="tx1"/>
                </a:solidFill>
              </a:rPr>
              <a:t> </a:t>
            </a:r>
            <a:r>
              <a:rPr lang="sr-Cyrl-RS" sz="1800" cap="all" dirty="0">
                <a:solidFill>
                  <a:schemeClr val="tx1"/>
                </a:solidFill>
              </a:rPr>
              <a:t> </a:t>
            </a:r>
            <a:r>
              <a:rPr lang="sr-Cyrl-RS" sz="1800" dirty="0">
                <a:solidFill>
                  <a:schemeClr val="tx1"/>
                </a:solidFill>
              </a:rPr>
              <a:t>и</a:t>
            </a:r>
            <a:r>
              <a:rPr lang="sr-Cyrl-RS" sz="1800" cap="all" dirty="0">
                <a:solidFill>
                  <a:schemeClr val="tx1"/>
                </a:solidFill>
              </a:rPr>
              <a:t>  ЖАРКО МИЈАЈЛОВИЋ</a:t>
            </a:r>
            <a:r>
              <a:rPr lang="sr-Cyrl-RS" sz="1800" cap="all" baseline="30000" dirty="0">
                <a:solidFill>
                  <a:schemeClr val="tx1"/>
                </a:solidFill>
              </a:rPr>
              <a:t>2</a:t>
            </a:r>
            <a:endParaRPr lang="en-US" sz="1800" dirty="0">
              <a:solidFill>
                <a:schemeClr val="tx1"/>
              </a:solidFill>
            </a:endParaRPr>
          </a:p>
          <a:p>
            <a:r>
              <a:rPr lang="sr-Cyrl-RS" sz="1400" i="1" baseline="30000" dirty="0">
                <a:solidFill>
                  <a:schemeClr val="tx1"/>
                </a:solidFill>
              </a:rPr>
              <a:t> </a:t>
            </a:r>
          </a:p>
          <a:p>
            <a:r>
              <a:rPr lang="sr-Cyrl-RS" sz="1400" i="1" baseline="30000" dirty="0">
                <a:solidFill>
                  <a:schemeClr val="tx1"/>
                </a:solidFill>
              </a:rPr>
              <a:t> 1</a:t>
            </a:r>
            <a:r>
              <a:rPr lang="sr-Cyrl-RS" sz="1400" i="1" dirty="0">
                <a:solidFill>
                  <a:schemeClr val="tx1"/>
                </a:solidFill>
              </a:rPr>
              <a:t> Aстрономска опсерваторија, Волгина 7, 11060 Београд, Србија</a:t>
            </a:r>
            <a:endParaRPr lang="en-US" sz="1400" dirty="0">
              <a:solidFill>
                <a:schemeClr val="tx1"/>
              </a:solidFill>
            </a:endParaRPr>
          </a:p>
          <a:p>
            <a:r>
              <a:rPr lang="sr-Cyrl-RS" sz="1400" dirty="0">
                <a:solidFill>
                  <a:schemeClr val="tx1"/>
                </a:solidFill>
              </a:rPr>
              <a:t>E-mail: sninkovic@aob.bg.ac.rs</a:t>
            </a:r>
            <a:endParaRPr lang="en-US" sz="1400" dirty="0">
              <a:solidFill>
                <a:schemeClr val="tx1"/>
              </a:solidFill>
            </a:endParaRPr>
          </a:p>
          <a:p>
            <a:r>
              <a:rPr lang="sr-Cyrl-RS" sz="1400" i="1" baseline="30000" dirty="0">
                <a:solidFill>
                  <a:schemeClr val="tx1"/>
                </a:solidFill>
              </a:rPr>
              <a:t> </a:t>
            </a:r>
            <a:endParaRPr lang="en-US" sz="1400" dirty="0">
              <a:solidFill>
                <a:schemeClr val="tx1"/>
              </a:solidFill>
            </a:endParaRPr>
          </a:p>
          <a:p>
            <a:r>
              <a:rPr lang="sr-Cyrl-RS" sz="1400" i="1" baseline="30000" dirty="0">
                <a:solidFill>
                  <a:schemeClr val="tx1"/>
                </a:solidFill>
              </a:rPr>
              <a:t>2</a:t>
            </a:r>
            <a:r>
              <a:rPr lang="sr-Cyrl-RS" sz="1400" i="1" dirty="0">
                <a:solidFill>
                  <a:schemeClr val="tx1"/>
                </a:solidFill>
              </a:rPr>
              <a:t>Математички факултет у Београду, Београдски универзитет</a:t>
            </a:r>
            <a:endParaRPr lang="en-US" sz="1400" dirty="0">
              <a:solidFill>
                <a:schemeClr val="tx1"/>
              </a:solidFill>
            </a:endParaRPr>
          </a:p>
          <a:p>
            <a:r>
              <a:rPr lang="sr-Cyrl-RS" sz="1400" i="1" dirty="0">
                <a:solidFill>
                  <a:schemeClr val="tx1"/>
                </a:solidFill>
              </a:rPr>
              <a:t> Студентски трг 16, 11000 Београд</a:t>
            </a:r>
            <a:endParaRPr lang="en-US" sz="1400" dirty="0">
              <a:solidFill>
                <a:schemeClr val="tx1"/>
              </a:solidFill>
            </a:endParaRPr>
          </a:p>
          <a:p>
            <a:r>
              <a:rPr lang="sr-Cyrl-RS" sz="1400" dirty="0">
                <a:solidFill>
                  <a:schemeClr val="tx1"/>
                </a:solidFill>
              </a:rPr>
              <a:t>E-mail: zarkom@matf.bg.ac.rs</a:t>
            </a:r>
            <a:endParaRPr lang="en-US" sz="1400" dirty="0">
              <a:solidFill>
                <a:schemeClr val="tx1"/>
              </a:solidFill>
            </a:endParaRPr>
          </a:p>
        </p:txBody>
      </p:sp>
      <p:sp>
        <p:nvSpPr>
          <p:cNvPr id="1025" name="Rectangle 1"/>
          <p:cNvSpPr>
            <a:spLocks noChangeArrowheads="1"/>
          </p:cNvSpPr>
          <p:nvPr/>
        </p:nvSpPr>
        <p:spPr bwMode="auto">
          <a:xfrm>
            <a:off x="1905000" y="-914400"/>
            <a:ext cx="54102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kumimoji="0" lang="sr-Cyrl-CS" altLang="zh-CN" sz="9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lang="sr-Cyrl-CS" altLang="zh-CN" sz="900" b="1" dirty="0">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kumimoji="0" lang="sr-Cyrl-CS" altLang="zh-CN" sz="9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lang="sr-Cyrl-CS" altLang="zh-CN" sz="900" b="1" dirty="0">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kumimoji="0" lang="sr-Cyrl-CS" altLang="zh-CN" sz="9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lang="sr-Cyrl-CS" altLang="zh-CN" sz="900" b="1" dirty="0">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kumimoji="0" lang="sr-Cyrl-CS" altLang="zh-CN" sz="9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lang="sr-Cyrl-CS" altLang="zh-CN" sz="900" b="1" dirty="0">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kumimoji="0" lang="sr-Cyrl-CS" altLang="zh-CN" sz="9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lang="sr-Cyrl-CS" altLang="zh-CN" sz="900" b="1" dirty="0">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kumimoji="0" lang="sr-Cyrl-CS" altLang="zh-CN" sz="9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endParaRPr lang="sr-Cyrl-CS" altLang="zh-CN" sz="900" b="1" dirty="0">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tab pos="2986088" algn="ctr"/>
                <a:tab pos="5972175" algn="r"/>
              </a:tabLst>
            </a:pPr>
            <a:r>
              <a:rPr lang="sr-Cyrl-CS" altLang="zh-CN" b="1" dirty="0">
                <a:latin typeface="Times New Roman" pitchFamily="18" charset="0"/>
                <a:ea typeface="Times New Roman" pitchFamily="18" charset="0"/>
                <a:cs typeface="Times New Roman" pitchFamily="18" charset="0"/>
              </a:rPr>
              <a:t>К</a:t>
            </a:r>
            <a:r>
              <a:rPr kumimoji="0" lang="sr-Cyrl-CS" altLang="zh-CN"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онференције </a:t>
            </a:r>
            <a:r>
              <a:rPr kumimoji="0" lang="ru-RU" altLang="zh-CN"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r>
              <a:rPr kumimoji="0" lang="sr-Cyrl-CS" altLang="zh-CN"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Развој астрономије код Срба </a:t>
            </a:r>
            <a:r>
              <a:rPr lang="sr-Latn-RS" altLang="zh-CN" b="1" dirty="0">
                <a:latin typeface="Times New Roman" pitchFamily="18" charset="0"/>
                <a:ea typeface="Times New Roman" pitchFamily="18" charset="0"/>
                <a:cs typeface="Times New Roman" pitchFamily="18" charset="0"/>
              </a:rPr>
              <a:t>XI</a:t>
            </a:r>
            <a:r>
              <a:rPr kumimoji="0" lang="ru-RU" altLang="zh-CN" b="1" i="0" u="none" strike="noStrike" cap="none" normalizeH="0" baseline="0" dirty="0">
                <a:ln>
                  <a:noFill/>
                </a:ln>
                <a:solidFill>
                  <a:schemeClr val="tx1"/>
                </a:solidFill>
                <a:effectLst/>
                <a:latin typeface="Times New Roman" pitchFamily="18" charset="0"/>
                <a:ea typeface="MS Mincho" pitchFamily="49" charset="-128"/>
                <a:cs typeface="Times New Roman" pitchFamily="18" charset="0"/>
              </a:rPr>
              <a:t>”</a:t>
            </a:r>
            <a:endParaRPr kumimoji="0" lang="en-US" altLang="zh-CN"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986088" algn="ctr"/>
                <a:tab pos="5972175" algn="r"/>
              </a:tabLst>
            </a:pPr>
            <a:r>
              <a:rPr kumimoji="0" lang="sr-Cyrl-CS" altLang="zh-CN" b="1" i="0" u="none" strike="noStrike" cap="none" normalizeH="0" baseline="0" dirty="0">
                <a:ln>
                  <a:noFill/>
                </a:ln>
                <a:solidFill>
                  <a:schemeClr val="tx1"/>
                </a:solidFill>
                <a:effectLst/>
                <a:latin typeface="Arial" pitchFamily="34" charset="0"/>
                <a:ea typeface="Times New Roman" pitchFamily="18" charset="0"/>
                <a:cs typeface="Arial" pitchFamily="34" charset="0"/>
              </a:rPr>
              <a:t>Београд</a:t>
            </a:r>
            <a:r>
              <a:rPr kumimoji="0" lang="ru-RU" altLang="zh-CN" b="1" i="0" u="none" strike="noStrike" cap="none" normalizeH="0" baseline="0" dirty="0">
                <a:ln>
                  <a:noFill/>
                </a:ln>
                <a:solidFill>
                  <a:schemeClr val="tx1"/>
                </a:solidFill>
                <a:effectLst/>
                <a:latin typeface="Arial" pitchFamily="34" charset="0"/>
                <a:ea typeface="Times New Roman" pitchFamily="18" charset="0"/>
                <a:cs typeface="Arial" pitchFamily="34" charset="0"/>
              </a:rPr>
              <a:t>,</a:t>
            </a:r>
            <a:r>
              <a:rPr kumimoji="0" lang="sr-Cyrl-CS" altLang="zh-CN"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lang="sr-Cyrl-CS" altLang="zh-CN" b="1" dirty="0">
                <a:latin typeface="Arial" pitchFamily="34" charset="0"/>
                <a:ea typeface="Times New Roman" pitchFamily="18" charset="0"/>
                <a:cs typeface="Arial" pitchFamily="34" charset="0"/>
              </a:rPr>
              <a:t>18</a:t>
            </a:r>
            <a:r>
              <a:rPr kumimoji="0" lang="en-US" altLang="zh-CN" b="1" i="0" u="none" strike="noStrike" cap="none" normalizeH="0" baseline="0" dirty="0">
                <a:ln>
                  <a:noFill/>
                </a:ln>
                <a:solidFill>
                  <a:schemeClr val="tx1"/>
                </a:solidFill>
                <a:effectLst/>
                <a:latin typeface="Arial" pitchFamily="34" charset="0"/>
                <a:ea typeface="Times New Roman" pitchFamily="18" charset="0"/>
                <a:cs typeface="Arial" pitchFamily="34" charset="0"/>
              </a:rPr>
              <a:t>-2</a:t>
            </a:r>
            <a:r>
              <a:rPr lang="sr-Cyrl-RS" altLang="zh-CN" b="1" dirty="0">
                <a:latin typeface="Arial" pitchFamily="34" charset="0"/>
                <a:ea typeface="Times New Roman" pitchFamily="18" charset="0"/>
                <a:cs typeface="Arial" pitchFamily="34" charset="0"/>
              </a:rPr>
              <a:t>2</a:t>
            </a:r>
            <a:r>
              <a:rPr kumimoji="0" lang="sr-Cyrl-CS" altLang="zh-CN" b="1" i="0" u="none" strike="noStrike" cap="none" normalizeH="0" baseline="0">
                <a:ln>
                  <a:noFill/>
                </a:ln>
                <a:solidFill>
                  <a:schemeClr val="tx1"/>
                </a:solidFill>
                <a:effectLst/>
                <a:latin typeface="Arial" pitchFamily="34" charset="0"/>
                <a:ea typeface="Times New Roman" pitchFamily="18" charset="0"/>
                <a:cs typeface="Arial" pitchFamily="34" charset="0"/>
              </a:rPr>
              <a:t>. </a:t>
            </a:r>
            <a:r>
              <a:rPr kumimoji="0" lang="sr-Cyrl-CS" altLang="zh-CN" b="1" i="0" u="none" strike="noStrike" cap="none" normalizeH="0" baseline="0" dirty="0">
                <a:ln>
                  <a:noFill/>
                </a:ln>
                <a:solidFill>
                  <a:schemeClr val="tx1"/>
                </a:solidFill>
                <a:effectLst/>
                <a:latin typeface="Arial" pitchFamily="34" charset="0"/>
                <a:ea typeface="Times New Roman" pitchFamily="18" charset="0"/>
                <a:cs typeface="Arial" pitchFamily="34" charset="0"/>
              </a:rPr>
              <a:t>април </a:t>
            </a:r>
            <a:r>
              <a:rPr kumimoji="0" lang="en-US" altLang="zh-CN" b="1" i="0" u="none" strike="noStrike" cap="none" normalizeH="0" baseline="0" dirty="0">
                <a:ln>
                  <a:noFill/>
                </a:ln>
                <a:solidFill>
                  <a:schemeClr val="tx1"/>
                </a:solidFill>
                <a:effectLst/>
                <a:latin typeface="Arial" pitchFamily="34" charset="0"/>
                <a:ea typeface="Times New Roman" pitchFamily="18" charset="0"/>
                <a:cs typeface="Arial" pitchFamily="34" charset="0"/>
              </a:rPr>
              <a:t>20</a:t>
            </a:r>
            <a:r>
              <a:rPr kumimoji="0" lang="sr-Latn-RS" altLang="zh-CN" b="1" i="0" u="none" strike="noStrike" cap="none" normalizeH="0" baseline="0" dirty="0">
                <a:ln>
                  <a:noFill/>
                </a:ln>
                <a:solidFill>
                  <a:schemeClr val="tx1"/>
                </a:solidFill>
                <a:effectLst/>
                <a:latin typeface="Arial" pitchFamily="34" charset="0"/>
                <a:ea typeface="Times New Roman" pitchFamily="18" charset="0"/>
                <a:cs typeface="Arial" pitchFamily="34" charset="0"/>
              </a:rPr>
              <a:t>21</a:t>
            </a:r>
            <a:r>
              <a:rPr kumimoji="0" lang="sr-Cyrl-CS" altLang="zh-CN" b="1" i="0" u="none" strike="noStrike" cap="none" normalizeH="0" baseline="0" dirty="0">
                <a:ln>
                  <a:noFill/>
                </a:ln>
                <a:solidFill>
                  <a:schemeClr val="tx1"/>
                </a:solidFill>
                <a:effectLst/>
                <a:latin typeface="Arial" pitchFamily="34" charset="0"/>
                <a:ea typeface="Times New Roman" pitchFamily="18" charset="0"/>
                <a:cs typeface="Arial" pitchFamily="34" charset="0"/>
              </a:rPr>
              <a:t>,</a:t>
            </a:r>
            <a:endParaRPr kumimoji="0" lang="sr-Cyrl-CS" altLang="zh-CN"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2604192"/>
            <a:ext cx="8382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Професор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је током свог радног века знатно допринео развоју механике код нас, конкретно на Београдском универзитету. Ово тврђење се посебно односи на општу теорију релативности. У прилог говоре следеће историјске околности у вези са развојем механике и астрономије на нашем тлу.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1815923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2142528"/>
            <a:ext cx="8382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Механика се као високошколски предмет предавала од оснивања Лицеја и касније Велике школе. У другој половини </a:t>
            </a:r>
            <a:r>
              <a:rPr lang="en-US" altLang="zh-CN" sz="2000" dirty="0">
                <a:latin typeface="Arial" pitchFamily="34" charset="0"/>
                <a:ea typeface="Times New Roman" pitchFamily="18" charset="0"/>
                <a:cs typeface="Arial" pitchFamily="34" charset="0"/>
              </a:rPr>
              <a:t>XIX</a:t>
            </a:r>
            <a:r>
              <a:rPr lang="sr-Cyrl-RS" altLang="zh-CN" sz="2000" dirty="0">
                <a:latin typeface="Arial" pitchFamily="34" charset="0"/>
                <a:ea typeface="Times New Roman" pitchFamily="18" charset="0"/>
                <a:cs typeface="Arial" pitchFamily="34" charset="0"/>
              </a:rPr>
              <a:t> века механику су предавали познати професори Љубомир </a:t>
            </a:r>
            <a:r>
              <a:rPr lang="sr-Cyrl-RS" altLang="zh-CN" sz="2000" dirty="0" err="1">
                <a:latin typeface="Arial" pitchFamily="34" charset="0"/>
                <a:ea typeface="Times New Roman" pitchFamily="18" charset="0"/>
                <a:cs typeface="Arial" pitchFamily="34" charset="0"/>
              </a:rPr>
              <a:t>Клерић</a:t>
            </a:r>
            <a:r>
              <a:rPr lang="sr-Cyrl-RS" altLang="zh-CN" sz="2000" dirty="0">
                <a:latin typeface="Arial" pitchFamily="34" charset="0"/>
                <a:ea typeface="Times New Roman" pitchFamily="18" charset="0"/>
                <a:cs typeface="Arial" pitchFamily="34" charset="0"/>
              </a:rPr>
              <a:t>, Мијалко Ћирић, иначе париски ђак, и Коста Стојановић. Премда ови професори  нису за собом оставили неки особито важан траг у науци, ипак су заслужни. Увели су у своја предавања за оно доба најсавременију механику, пре свега рационалну механику, онако како се то предавало у најразвијенијим европским земљама.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2293590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757536"/>
            <a:ext cx="8382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У првој половини </a:t>
            </a:r>
            <a:r>
              <a:rPr lang="en-US" altLang="zh-CN" sz="2000" dirty="0">
                <a:latin typeface="Arial" pitchFamily="34" charset="0"/>
                <a:ea typeface="Times New Roman" pitchFamily="18" charset="0"/>
                <a:cs typeface="Arial" pitchFamily="34" charset="0"/>
              </a:rPr>
              <a:t>XX</a:t>
            </a:r>
            <a:r>
              <a:rPr lang="sr-Cyrl-RS" altLang="zh-CN" sz="2000" dirty="0">
                <a:latin typeface="Arial" pitchFamily="34" charset="0"/>
                <a:ea typeface="Times New Roman" pitchFamily="18" charset="0"/>
                <a:cs typeface="Arial" pitchFamily="34" charset="0"/>
              </a:rPr>
              <a:t> века услови се мењају. Најпре, већ 1909. године, на Београдски универзитет долази Милутин Миланковић. Миланковић је као скуп предмета добио примењену математику која је садржала две дисциплине са називом механика:  рационална и небеска механика. После </a:t>
            </a:r>
            <a:r>
              <a:rPr lang="en-US" altLang="zh-CN" sz="2000" dirty="0">
                <a:latin typeface="Arial" pitchFamily="34" charset="0"/>
                <a:ea typeface="Times New Roman" pitchFamily="18" charset="0"/>
                <a:cs typeface="Arial" pitchFamily="34" charset="0"/>
              </a:rPr>
              <a:t>I</a:t>
            </a:r>
            <a:r>
              <a:rPr lang="sr-Cyrl-RS" altLang="zh-CN" sz="2000" dirty="0">
                <a:latin typeface="Arial" pitchFamily="34" charset="0"/>
                <a:ea typeface="Times New Roman" pitchFamily="18" charset="0"/>
                <a:cs typeface="Arial" pitchFamily="34" charset="0"/>
              </a:rPr>
              <a:t> светског рата у Београд долазе руски емигранти. Један од њих преузима на себе рационалну механику, реч је о Антону </a:t>
            </a:r>
            <a:r>
              <a:rPr lang="sr-Cyrl-RS" altLang="zh-CN" sz="2000" dirty="0" err="1">
                <a:latin typeface="Arial" pitchFamily="34" charset="0"/>
                <a:ea typeface="Times New Roman" pitchFamily="18" charset="0"/>
                <a:cs typeface="Arial" pitchFamily="34" charset="0"/>
              </a:rPr>
              <a:t>Билимовичу</a:t>
            </a:r>
            <a:r>
              <a:rPr lang="sr-Cyrl-RS" altLang="zh-CN" sz="2000" dirty="0">
                <a:latin typeface="Arial" pitchFamily="34" charset="0"/>
                <a:ea typeface="Times New Roman" pitchFamily="18" charset="0"/>
                <a:cs typeface="Arial" pitchFamily="34" charset="0"/>
              </a:rPr>
              <a:t>. Зато се Миланковић у каснијем раду посветио небеској механици. Зна се да је Миланковић увео коришћење векторског рачуна. Године 1932., пре свега заслугом </a:t>
            </a:r>
            <a:r>
              <a:rPr lang="sr-Cyrl-RS" altLang="zh-CN" sz="2000" dirty="0" err="1">
                <a:latin typeface="Arial" pitchFamily="34" charset="0"/>
                <a:ea typeface="Times New Roman" pitchFamily="18" charset="0"/>
                <a:cs typeface="Arial" pitchFamily="34" charset="0"/>
              </a:rPr>
              <a:t>Билимовича</a:t>
            </a:r>
            <a:r>
              <a:rPr lang="sr-Cyrl-RS" altLang="zh-CN" sz="2000" dirty="0">
                <a:latin typeface="Arial" pitchFamily="34" charset="0"/>
                <a:ea typeface="Times New Roman" pitchFamily="18" charset="0"/>
                <a:cs typeface="Arial" pitchFamily="34" charset="0"/>
              </a:rPr>
              <a:t>, основан је часопис „</a:t>
            </a:r>
            <a:r>
              <a:rPr lang="en-US" altLang="zh-CN" sz="2000" dirty="0">
                <a:latin typeface="Arial" pitchFamily="34" charset="0"/>
                <a:ea typeface="Times New Roman" pitchFamily="18" charset="0"/>
                <a:cs typeface="Arial" pitchFamily="34" charset="0"/>
              </a:rPr>
              <a:t>Publications de </a:t>
            </a:r>
            <a:r>
              <a:rPr lang="en-US" altLang="zh-CN" sz="2000" dirty="0" err="1">
                <a:latin typeface="Arial" pitchFamily="34" charset="0"/>
                <a:ea typeface="Times New Roman" pitchFamily="18" charset="0"/>
                <a:cs typeface="Arial" pitchFamily="34" charset="0"/>
              </a:rPr>
              <a:t>l’Insitut</a:t>
            </a:r>
            <a:r>
              <a:rPr lang="en-US" altLang="zh-CN" sz="2000" dirty="0">
                <a:latin typeface="Arial" pitchFamily="34" charset="0"/>
                <a:ea typeface="Times New Roman" pitchFamily="18" charset="0"/>
                <a:cs typeface="Arial" pitchFamily="34" charset="0"/>
              </a:rPr>
              <a:t> </a:t>
            </a:r>
            <a:r>
              <a:rPr lang="en-US" altLang="zh-CN" sz="2000" dirty="0" err="1">
                <a:latin typeface="Arial" pitchFamily="34" charset="0"/>
                <a:ea typeface="Times New Roman" pitchFamily="18" charset="0"/>
                <a:cs typeface="Arial" pitchFamily="34" charset="0"/>
              </a:rPr>
              <a:t>Mathématique</a:t>
            </a:r>
            <a:r>
              <a:rPr lang="sr-Cyrl-RS" altLang="zh-CN" sz="2000" dirty="0">
                <a:latin typeface="Arial" pitchFamily="34" charset="0"/>
                <a:ea typeface="Times New Roman" pitchFamily="18" charset="0"/>
                <a:cs typeface="Arial" pitchFamily="34" charset="0"/>
              </a:rPr>
              <a:t>“</a:t>
            </a:r>
            <a:r>
              <a:rPr lang="en-US" altLang="zh-CN" sz="2000" dirty="0">
                <a:latin typeface="Arial" pitchFamily="34" charset="0"/>
                <a:ea typeface="Times New Roman" pitchFamily="18" charset="0"/>
                <a:cs typeface="Arial" pitchFamily="34" charset="0"/>
              </a:rPr>
              <a:t>, </a:t>
            </a:r>
            <a:r>
              <a:rPr lang="sr-Cyrl-RS" altLang="zh-CN" sz="2000" dirty="0">
                <a:latin typeface="Arial" pitchFamily="34" charset="0"/>
                <a:ea typeface="Times New Roman" pitchFamily="18" charset="0"/>
                <a:cs typeface="Arial" pitchFamily="34" charset="0"/>
              </a:rPr>
              <a:t>у коме се објављују радови не само из математике, него и из механике и астрономије. Михаило Петровић Алас, Богдан Гавриловић и М. Миланковић оснивају Клуб математичара Београдског универзитета. У њега се учлањују, не само математичари, него и стручњаци за механику и астрономију, укључујући школске наставнике и студенте, а рационална механика постаје обавезан предмет за све студенте математике.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4256672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2296416"/>
            <a:ext cx="8382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После </a:t>
            </a:r>
            <a:r>
              <a:rPr lang="en-US" altLang="zh-CN" sz="2000" dirty="0">
                <a:latin typeface="Arial" pitchFamily="34" charset="0"/>
                <a:ea typeface="Times New Roman" pitchFamily="18" charset="0"/>
                <a:cs typeface="Arial" pitchFamily="34" charset="0"/>
              </a:rPr>
              <a:t>II</a:t>
            </a:r>
            <a:r>
              <a:rPr lang="sr-Cyrl-RS" altLang="zh-CN" sz="2000" dirty="0">
                <a:latin typeface="Arial" pitchFamily="34" charset="0"/>
                <a:ea typeface="Times New Roman" pitchFamily="18" charset="0"/>
                <a:cs typeface="Arial" pitchFamily="34" charset="0"/>
              </a:rPr>
              <a:t> светског рата, 1947. године, оснива се Природно-математички факултет. Катедра за примењену механику је укинута – у оквиру ње била је и теоријска физика која тада прелази на катедру за физику. Тако су механика и астрономија у оквиру заједничке катедре остале као део математике. Рационална механика се предаје са знатним бројем недељних часова, а предаје се и небеска механика.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1367875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1988640"/>
            <a:ext cx="8382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То је атмосфера у време када на Катедру за механику и астрономију долази млади стручњак, тек дипломирани (дипломирао 1960), Илија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По реду запошљавања на тој катедри био је осамнаести. Убрзо потом су образоване две засебне катедре – за механику и за астрономију.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је био ангажован у оквиру прве од њих. Његово усавршавање у струци током шездесетих година </a:t>
            </a:r>
            <a:r>
              <a:rPr lang="en-US" altLang="zh-CN" sz="2000" dirty="0">
                <a:latin typeface="Arial" pitchFamily="34" charset="0"/>
                <a:ea typeface="Times New Roman" pitchFamily="18" charset="0"/>
                <a:cs typeface="Arial" pitchFamily="34" charset="0"/>
              </a:rPr>
              <a:t>XX</a:t>
            </a:r>
            <a:r>
              <a:rPr lang="sr-Cyrl-RS" altLang="zh-CN" sz="2000" dirty="0">
                <a:latin typeface="Arial" pitchFamily="34" charset="0"/>
                <a:ea typeface="Times New Roman" pitchFamily="18" charset="0"/>
                <a:cs typeface="Arial" pitchFamily="34" charset="0"/>
              </a:rPr>
              <a:t> века допринело је отварању нових области, пре свега опште теорије релативности, а онда и космологије, које код нас пре тога нису биле много развијене.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372971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1988640"/>
            <a:ext cx="8382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је био први који је предавао општу теорију релативности. Године 1980. објавио је универзитетски уџбеник из тог предмета под насловом „Општа теорија релативности“ у издању „Научне књиге“ из Београда. Од тог времена за студенте механике општа теорија релативности је обавезан предмет, а и изборни предмет за студенте математике. Осим ове веома сложене области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се бавио, ништа мање сложеном магнетохидродинамиком. Ова дисциплина је од значаја за студенте астрофизике. Била је предмет на њиховим постдипломским студијама.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23702510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2296416"/>
            <a:ext cx="8382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Катедра за механику на данашњем Математичком факултету не постоји. Године 1998., нешто пре него што ће проф.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отићи у пензију (2001), особље ове катедре чинили су:  Смиља Милановић Лазаревић, шеф Катедре, Милан Плавшић, Илија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Јово Јарић, Александар </a:t>
            </a:r>
            <a:r>
              <a:rPr lang="sr-Cyrl-RS" altLang="zh-CN" sz="2000" dirty="0" err="1">
                <a:latin typeface="Arial" pitchFamily="34" charset="0"/>
                <a:ea typeface="Times New Roman" pitchFamily="18" charset="0"/>
                <a:cs typeface="Arial" pitchFamily="34" charset="0"/>
              </a:rPr>
              <a:t>Бакша</a:t>
            </a:r>
            <a:r>
              <a:rPr lang="sr-Cyrl-RS" altLang="zh-CN" sz="2000" dirty="0">
                <a:latin typeface="Arial" pitchFamily="34" charset="0"/>
                <a:ea typeface="Times New Roman" pitchFamily="18" charset="0"/>
                <a:cs typeface="Arial" pitchFamily="34" charset="0"/>
              </a:rPr>
              <a:t> и Младен </a:t>
            </a:r>
            <a:r>
              <a:rPr lang="sr-Cyrl-RS" altLang="zh-CN" sz="2000" dirty="0" err="1">
                <a:latin typeface="Arial" pitchFamily="34" charset="0"/>
                <a:ea typeface="Times New Roman" pitchFamily="18" charset="0"/>
                <a:cs typeface="Arial" pitchFamily="34" charset="0"/>
              </a:rPr>
              <a:t>Берковић</a:t>
            </a:r>
            <a:r>
              <a:rPr lang="sr-Cyrl-RS" altLang="zh-CN" sz="2000" dirty="0">
                <a:latin typeface="Arial" pitchFamily="34" charset="0"/>
                <a:ea typeface="Times New Roman" pitchFamily="18" charset="0"/>
                <a:cs typeface="Arial" pitchFamily="34" charset="0"/>
              </a:rPr>
              <a:t> (наставници) и Дубравка </a:t>
            </a:r>
            <a:r>
              <a:rPr lang="sr-Cyrl-RS" altLang="zh-CN" sz="2000" dirty="0" err="1">
                <a:latin typeface="Arial" pitchFamily="34" charset="0"/>
                <a:ea typeface="Times New Roman" pitchFamily="18" charset="0"/>
                <a:cs typeface="Arial" pitchFamily="34" charset="0"/>
              </a:rPr>
              <a:t>Мијуца</a:t>
            </a:r>
            <a:r>
              <a:rPr lang="sr-Cyrl-RS" altLang="zh-CN" sz="2000" dirty="0">
                <a:latin typeface="Arial" pitchFamily="34" charset="0"/>
                <a:ea typeface="Times New Roman" pitchFamily="18" charset="0"/>
                <a:cs typeface="Arial" pitchFamily="34" charset="0"/>
              </a:rPr>
              <a:t>, Љубиша Марковић и Милош Миљковић (асистенти).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1401382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1834752"/>
            <a:ext cx="8382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Илија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је обично држао своја предавања „из главе“. Чинио је то и после одласка у пензију, на предавањима у оквиру различитих семинара или стручних скупова. Предност је давао табли на којој је исписивао формуле. Било је и оваквих ситуација. Рецимо, неко од слушалаца нешто пита, а проф.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напише још компликованију формулу, као објашњење оне прве. Разуме се, дешавале су му се и грешке. Тада се он трудио да уклони грешку, било да сам први запази, било да то примети најпре неко од присутних. После проналажења грешке, на лицу му се јављао тријумфалан осмех, пропраћен узречицом „ето видите“.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141023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1834752"/>
            <a:ext cx="8382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Илија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је обично држао своја предавања „из главе“. Чинио је то и после одласка у пензију, на предавањима у оквиру различитих семинара или стручних скупова. Предност је давао табли на којој је исписивао формуле. Било је и оваквих ситуација. Рецимо, неко од слушалаца нешто пита, а проф.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напише још компликованију формулу, као објашњење оне прве. Разуме се, дешавале су му се и грешке. Тада се он трудио да уклони грешку, било да сам први запази, било да то примети најпре неко од присутних. После проналажења грешке на лицу му се јављао тријумфалан осмех, пропраћен узречицом „ето видите“.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35428838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2142528"/>
            <a:ext cx="8382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Илија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се бавио и космологијом. Треба запазити да, на  пр., неких 70-их-80-их година </a:t>
            </a:r>
            <a:r>
              <a:rPr lang="en-US" altLang="zh-CN" sz="2000" dirty="0">
                <a:latin typeface="Arial" pitchFamily="34" charset="0"/>
                <a:ea typeface="Times New Roman" pitchFamily="18" charset="0"/>
                <a:cs typeface="Arial" pitchFamily="34" charset="0"/>
              </a:rPr>
              <a:t>XX</a:t>
            </a:r>
            <a:r>
              <a:rPr lang="sr-Cyrl-RS" altLang="zh-CN" sz="2000" dirty="0">
                <a:latin typeface="Arial" pitchFamily="34" charset="0"/>
                <a:ea typeface="Times New Roman" pitchFamily="18" charset="0"/>
                <a:cs typeface="Arial" pitchFamily="34" charset="0"/>
              </a:rPr>
              <a:t> космологија није била област истраживања београдских астронома. Стога, студенти астрономије тога времена нису имали прилике да током студија добију квалитетне информације из области космологије. Може се рећи да је проф.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био нама астрономима „учитељ“ када је реч о општој теорији релативности и космологији. Још пре више од 30 година држао је предавања у наставцима на те теме.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5203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39762"/>
          </a:xfrm>
        </p:spPr>
        <p:txBody>
          <a:bodyPr>
            <a:normAutofit fontScale="90000"/>
          </a:bodyPr>
          <a:lstStyle/>
          <a:p>
            <a:r>
              <a:rPr lang="sr-Cyrl-RS" sz="2000" b="1" dirty="0"/>
              <a:t>Професор Илија Лукачевић: Апстракт</a:t>
            </a:r>
            <a:br>
              <a:rPr lang="sr-Cyrl-RS" sz="1800" b="1" dirty="0"/>
            </a:br>
            <a:endParaRPr lang="en-US" sz="1800" dirty="0"/>
          </a:p>
        </p:txBody>
      </p:sp>
      <p:sp>
        <p:nvSpPr>
          <p:cNvPr id="4103" name="Rectangle 7"/>
          <p:cNvSpPr>
            <a:spLocks noChangeArrowheads="1"/>
          </p:cNvSpPr>
          <p:nvPr/>
        </p:nvSpPr>
        <p:spPr bwMode="auto">
          <a:xfrm>
            <a:off x="381000" y="1220688"/>
            <a:ext cx="83058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noProof="1">
                <a:ln>
                  <a:noFill/>
                </a:ln>
                <a:solidFill>
                  <a:schemeClr val="tx1"/>
                </a:solidFill>
                <a:effectLst/>
                <a:latin typeface="Arial" pitchFamily="34" charset="0"/>
                <a:ea typeface="Times New Roman" pitchFamily="18" charset="0"/>
                <a:cs typeface="Arial" pitchFamily="34" charset="0"/>
              </a:rPr>
              <a:t>Представљамо биографију и рад у области теорије релативности и космологије теоријског механичара и угледног професора  Математичког факултета Универзитета у Београду Илија Лукачевић (1935-2020). </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noProof="1">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noProof="1">
                <a:ln>
                  <a:noFill/>
                </a:ln>
                <a:solidFill>
                  <a:schemeClr val="tx1"/>
                </a:solidFill>
                <a:effectLst/>
                <a:latin typeface="Arial" pitchFamily="34" charset="0"/>
                <a:ea typeface="Times New Roman" pitchFamily="18" charset="0"/>
                <a:cs typeface="Arial" pitchFamily="34" charset="0"/>
              </a:rPr>
              <a:t>Лукачевић био је врстан познавалац специјалне и опште теорије релативности, тензорског рачуна, диференцијалне геометрије и космологије. Објавио је 26 научних радова, углавном из теорије релативности и магнетохидродинамике и уџбеник „Основе теорије релативности“. Био је учесник међународних конференција и одржао је по позиву предавања у Москви, Паризу и Будимпешти.. </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noProof="1">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noProof="1">
                <a:ln>
                  <a:noFill/>
                </a:ln>
                <a:solidFill>
                  <a:schemeClr val="tx1"/>
                </a:solidFill>
                <a:effectLst/>
                <a:latin typeface="Arial" pitchFamily="34" charset="0"/>
                <a:ea typeface="Times New Roman" pitchFamily="18" charset="0"/>
                <a:cs typeface="Arial" pitchFamily="34" charset="0"/>
              </a:rPr>
              <a:t>На Математичком факултету предавао је предмете из теорије релативности. Био је један од покретача, а потом и главних учесника семинара „Теорија релативности и космолошки модели“  Математичког института САНУ. </a:t>
            </a:r>
            <a:endParaRPr kumimoji="0" lang="sr-Cyrl-RS" altLang="zh-CN" sz="2000" b="0" i="0" u="none" strike="noStrike" cap="none" normalizeH="0" baseline="0" noProof="1">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1680864"/>
            <a:ext cx="8382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Предавања из космологије одржавала су се и у скорије време. Конкретно, 2014. године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Драги Радојевић (1947-2015) и Жарко Мијајловић су основали неформалан семинар за теорију релативности и космолошке моделе на Математичком факултету. Нешто касније овај семинар је премештен на Математички институт САНУ и као такав уз помоћ Милоша Миловановића формално прихваћен 2017. године. Током школске године предавања су се редовно одржавала, међутим, 2020. године активност семинара је озбиљно угрожена због </a:t>
            </a:r>
            <a:r>
              <a:rPr lang="sr-Cyrl-RS" altLang="zh-CN" sz="2000" dirty="0" err="1">
                <a:latin typeface="Arial" pitchFamily="34" charset="0"/>
                <a:ea typeface="Times New Roman" pitchFamily="18" charset="0"/>
                <a:cs typeface="Arial" pitchFamily="34" charset="0"/>
              </a:rPr>
              <a:t>пандемије</a:t>
            </a:r>
            <a:r>
              <a:rPr lang="sr-Cyrl-RS" altLang="zh-CN" sz="2000" dirty="0">
                <a:latin typeface="Arial" pitchFamily="34" charset="0"/>
                <a:ea typeface="Times New Roman" pitchFamily="18" charset="0"/>
                <a:cs typeface="Arial" pitchFamily="34" charset="0"/>
              </a:rPr>
              <a:t>. Илија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је био веома активан, најпре као предавач, а такође и као пажљив слушалац и учесник у дискусијама.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2224205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1680864"/>
            <a:ext cx="8382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Предавања из космологије одржавала су се и у скорије време. Конкретно, 2014. године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Драги Радојевић (1947-2015) и Жарко Мијајловић су основали неформалан семинар за теорију релативности и космолошке моделе на Математичком факултету. Нешто касније овај семинар је премештен на Математички институт САНУ и као такав уз помоћ Милоша Миловановића формално прихваћен 2017. године. Током школске године предавања су се редовно одржавала, међутим, 2020. године активност семинара је озбиљно угрожена због </a:t>
            </a:r>
            <a:r>
              <a:rPr lang="sr-Cyrl-RS" altLang="zh-CN" sz="2000" dirty="0" err="1">
                <a:latin typeface="Arial" pitchFamily="34" charset="0"/>
                <a:ea typeface="Times New Roman" pitchFamily="18" charset="0"/>
                <a:cs typeface="Arial" pitchFamily="34" charset="0"/>
              </a:rPr>
              <a:t>пандемије</a:t>
            </a:r>
            <a:r>
              <a:rPr lang="sr-Cyrl-RS" altLang="zh-CN" sz="2000" dirty="0">
                <a:latin typeface="Arial" pitchFamily="34" charset="0"/>
                <a:ea typeface="Times New Roman" pitchFamily="18" charset="0"/>
                <a:cs typeface="Arial" pitchFamily="34" charset="0"/>
              </a:rPr>
              <a:t>. Илија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је био веома активан, најпре као предавач, а такође и као пажљив слушалац и учесник у дискусијама.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28995567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Закључак</a:t>
            </a:r>
            <a:endParaRPr lang="sr-Cyrl-RS" sz="2000" dirty="0"/>
          </a:p>
        </p:txBody>
      </p:sp>
      <p:sp>
        <p:nvSpPr>
          <p:cNvPr id="21505" name="Rectangle 1"/>
          <p:cNvSpPr>
            <a:spLocks noChangeArrowheads="1"/>
          </p:cNvSpPr>
          <p:nvPr/>
        </p:nvSpPr>
        <p:spPr bwMode="auto">
          <a:xfrm>
            <a:off x="381000" y="1526976"/>
            <a:ext cx="8382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Илија </a:t>
            </a:r>
            <a:r>
              <a:rPr lang="sr-Cyrl-RS" altLang="zh-CN" sz="2000" dirty="0" err="1">
                <a:latin typeface="Arial" pitchFamily="34" charset="0"/>
                <a:ea typeface="Times New Roman" pitchFamily="18" charset="0"/>
                <a:cs typeface="Arial" pitchFamily="34" charset="0"/>
              </a:rPr>
              <a:t>Лукачевић</a:t>
            </a:r>
            <a:r>
              <a:rPr lang="sr-Cyrl-RS" altLang="zh-CN" sz="2000" dirty="0">
                <a:latin typeface="Arial" pitchFamily="34" charset="0"/>
                <a:ea typeface="Times New Roman" pitchFamily="18" charset="0"/>
                <a:cs typeface="Arial" pitchFamily="34" charset="0"/>
              </a:rPr>
              <a:t> (1935-2020) оставио је видан траг иза себе, и као универзитетски наставник и као научно-истраживачки радник. Његов научна област би се могла окарактерисати као </a:t>
            </a:r>
            <a:r>
              <a:rPr lang="sr-Cyrl-RS" altLang="zh-CN" sz="2000" i="1" dirty="0">
                <a:latin typeface="Arial" pitchFamily="34" charset="0"/>
                <a:ea typeface="Times New Roman" pitchFamily="18" charset="0"/>
                <a:cs typeface="Arial" pitchFamily="34" charset="0"/>
              </a:rPr>
              <a:t>теоријска физика</a:t>
            </a:r>
            <a:r>
              <a:rPr lang="sr-Cyrl-RS" altLang="zh-CN" sz="2000" dirty="0">
                <a:latin typeface="Arial" pitchFamily="34" charset="0"/>
                <a:ea typeface="Times New Roman" pitchFamily="18" charset="0"/>
                <a:cs typeface="Arial" pitchFamily="34" charset="0"/>
              </a:rPr>
              <a:t>. Ово је последица његовог интересовања и научно-стручног усавршавања. Све је почело на студијској групи за механику на Београдском универзитету где је добио солидне темеље из математике и класичне механике. Са тим је даље могао да уђе у класичну теорију поља (магнетохидродинамику), а онда и у теорију релативности, теорију гравитације и космологију. Одржао је и низ популарних предавања на КНУ („Коларцу“) и средствима јавног информисања (радио, телевизија), обухватио је и историју физике и математике.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29988142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Одабрани радови</a:t>
            </a:r>
            <a:endParaRPr lang="sr-Cyrl-RS" sz="2000" dirty="0"/>
          </a:p>
        </p:txBody>
      </p:sp>
      <p:sp>
        <p:nvSpPr>
          <p:cNvPr id="21505" name="Rectangle 1"/>
          <p:cNvSpPr>
            <a:spLocks noChangeArrowheads="1"/>
          </p:cNvSpPr>
          <p:nvPr/>
        </p:nvSpPr>
        <p:spPr bwMode="auto">
          <a:xfrm>
            <a:off x="381000" y="1065312"/>
            <a:ext cx="83820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Основе теорије релативности, Београд 1982, универзитетски уџбеник.</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altLang="zh-CN" sz="2000" dirty="0">
                <a:latin typeface="Arial" pitchFamily="34" charset="0"/>
                <a:ea typeface="Times New Roman" pitchFamily="18" charset="0"/>
                <a:cs typeface="Arial" pitchFamily="34" charset="0"/>
              </a:rPr>
              <a:t>Sur </a:t>
            </a:r>
            <a:r>
              <a:rPr lang="en-US" altLang="zh-CN" sz="2000" dirty="0" err="1">
                <a:latin typeface="Arial" pitchFamily="34" charset="0"/>
                <a:ea typeface="Times New Roman" pitchFamily="18" charset="0"/>
                <a:cs typeface="Arial" pitchFamily="34" charset="0"/>
              </a:rPr>
              <a:t>l’invariance</a:t>
            </a:r>
            <a:r>
              <a:rPr lang="en-US" altLang="zh-CN" sz="2000" dirty="0">
                <a:latin typeface="Arial" pitchFamily="34" charset="0"/>
                <a:ea typeface="Times New Roman" pitchFamily="18" charset="0"/>
                <a:cs typeface="Arial" pitchFamily="34" charset="0"/>
              </a:rPr>
              <a:t> des </a:t>
            </a:r>
            <a:r>
              <a:rPr lang="en-US" altLang="zh-CN" sz="2000" dirty="0" err="1">
                <a:latin typeface="Arial" pitchFamily="34" charset="0"/>
                <a:ea typeface="Times New Roman" pitchFamily="18" charset="0"/>
                <a:cs typeface="Arial" pitchFamily="34" charset="0"/>
              </a:rPr>
              <a:t>équations</a:t>
            </a:r>
            <a:r>
              <a:rPr lang="en-US" altLang="zh-CN" sz="2000" dirty="0">
                <a:latin typeface="Arial" pitchFamily="34" charset="0"/>
                <a:ea typeface="Times New Roman" pitchFamily="18" charset="0"/>
                <a:cs typeface="Arial" pitchFamily="34" charset="0"/>
              </a:rPr>
              <a:t> </a:t>
            </a:r>
            <a:r>
              <a:rPr lang="en-US" altLang="zh-CN" sz="2000" dirty="0" err="1">
                <a:latin typeface="Arial" pitchFamily="34" charset="0"/>
                <a:ea typeface="Times New Roman" pitchFamily="18" charset="0"/>
                <a:cs typeface="Arial" pitchFamily="34" charset="0"/>
              </a:rPr>
              <a:t>canoniques</a:t>
            </a:r>
            <a:r>
              <a:rPr lang="en-US" altLang="zh-CN" sz="2000" dirty="0">
                <a:latin typeface="Arial" pitchFamily="34" charset="0"/>
                <a:ea typeface="Times New Roman" pitchFamily="18" charset="0"/>
                <a:cs typeface="Arial" pitchFamily="34" charset="0"/>
              </a:rPr>
              <a:t> d’un </a:t>
            </a:r>
            <a:r>
              <a:rPr lang="en-US" altLang="zh-CN" sz="2000" dirty="0" err="1">
                <a:latin typeface="Arial" pitchFamily="34" charset="0"/>
                <a:ea typeface="Times New Roman" pitchFamily="18" charset="0"/>
                <a:cs typeface="Arial" pitchFamily="34" charset="0"/>
              </a:rPr>
              <a:t>système</a:t>
            </a:r>
            <a:r>
              <a:rPr lang="en-US" altLang="zh-CN" sz="2000" dirty="0">
                <a:latin typeface="Arial" pitchFamily="34" charset="0"/>
                <a:ea typeface="Times New Roman" pitchFamily="18" charset="0"/>
                <a:cs typeface="Arial" pitchFamily="34" charset="0"/>
              </a:rPr>
              <a:t> non-</a:t>
            </a:r>
            <a:r>
              <a:rPr lang="en-US" altLang="zh-CN" sz="2000" dirty="0" err="1">
                <a:latin typeface="Arial" pitchFamily="34" charset="0"/>
                <a:ea typeface="Times New Roman" pitchFamily="18" charset="0"/>
                <a:cs typeface="Arial" pitchFamily="34" charset="0"/>
              </a:rPr>
              <a:t>conservatif</a:t>
            </a:r>
            <a:r>
              <a:rPr lang="en-US" altLang="zh-CN" sz="2000" dirty="0">
                <a:latin typeface="Arial" pitchFamily="34" charset="0"/>
                <a:ea typeface="Times New Roman" pitchFamily="18" charset="0"/>
                <a:cs typeface="Arial" pitchFamily="34" charset="0"/>
              </a:rPr>
              <a:t> </a:t>
            </a:r>
            <a:r>
              <a:rPr lang="en-US" altLang="zh-CN" sz="2000" dirty="0" err="1">
                <a:latin typeface="Arial" pitchFamily="34" charset="0"/>
                <a:ea typeface="Times New Roman" pitchFamily="18" charset="0"/>
                <a:cs typeface="Arial" pitchFamily="34" charset="0"/>
              </a:rPr>
              <a:t>en</a:t>
            </a:r>
            <a:r>
              <a:rPr lang="en-US" altLang="zh-CN" sz="2000" dirty="0">
                <a:latin typeface="Arial" pitchFamily="34" charset="0"/>
                <a:ea typeface="Times New Roman" pitchFamily="18" charset="0"/>
                <a:cs typeface="Arial" pitchFamily="34" charset="0"/>
              </a:rPr>
              <a:t> </a:t>
            </a:r>
            <a:r>
              <a:rPr lang="en-US" altLang="zh-CN" sz="2000" dirty="0" err="1">
                <a:latin typeface="Arial" pitchFamily="34" charset="0"/>
                <a:ea typeface="Times New Roman" pitchFamily="18" charset="0"/>
                <a:cs typeface="Arial" pitchFamily="34" charset="0"/>
              </a:rPr>
              <a:t>mécanique</a:t>
            </a:r>
            <a:r>
              <a:rPr lang="en-US" altLang="zh-CN" sz="2000" dirty="0">
                <a:latin typeface="Arial" pitchFamily="34" charset="0"/>
                <a:ea typeface="Times New Roman" pitchFamily="18" charset="0"/>
                <a:cs typeface="Arial" pitchFamily="34" charset="0"/>
              </a:rPr>
              <a:t>, 1964, Publications de </a:t>
            </a:r>
            <a:r>
              <a:rPr lang="en-US" altLang="zh-CN" sz="2000" dirty="0" err="1">
                <a:latin typeface="Arial" pitchFamily="34" charset="0"/>
                <a:ea typeface="Times New Roman" pitchFamily="18" charset="0"/>
                <a:cs typeface="Arial" pitchFamily="34" charset="0"/>
              </a:rPr>
              <a:t>l’Institut</a:t>
            </a:r>
            <a:r>
              <a:rPr lang="en-US" altLang="zh-CN" sz="2000" dirty="0">
                <a:latin typeface="Arial" pitchFamily="34" charset="0"/>
                <a:ea typeface="Times New Roman" pitchFamily="18" charset="0"/>
                <a:cs typeface="Arial" pitchFamily="34" charset="0"/>
              </a:rPr>
              <a:t> </a:t>
            </a:r>
            <a:r>
              <a:rPr lang="en-US" altLang="zh-CN" sz="2000" dirty="0" err="1">
                <a:latin typeface="Arial" pitchFamily="34" charset="0"/>
                <a:ea typeface="Times New Roman" pitchFamily="18" charset="0"/>
                <a:cs typeface="Arial" pitchFamily="34" charset="0"/>
              </a:rPr>
              <a:t>Mathématique</a:t>
            </a:r>
            <a:r>
              <a:rPr lang="en-US" altLang="zh-CN" sz="2000" dirty="0">
                <a:latin typeface="Arial" pitchFamily="34" charset="0"/>
                <a:ea typeface="Times New Roman" pitchFamily="18" charset="0"/>
                <a:cs typeface="Arial" pitchFamily="34" charset="0"/>
              </a:rPr>
              <a:t>, </a:t>
            </a:r>
            <a:r>
              <a:rPr lang="en-US" altLang="zh-CN" sz="2000" b="1" dirty="0">
                <a:latin typeface="Arial" pitchFamily="34" charset="0"/>
                <a:ea typeface="Times New Roman" pitchFamily="18" charset="0"/>
                <a:cs typeface="Arial" pitchFamily="34" charset="0"/>
              </a:rPr>
              <a:t>4</a:t>
            </a:r>
            <a:r>
              <a:rPr lang="en-US" altLang="zh-CN" sz="2000" dirty="0">
                <a:latin typeface="Arial" pitchFamily="34" charset="0"/>
                <a:ea typeface="Times New Roman" pitchFamily="18" charset="0"/>
                <a:cs typeface="Arial" pitchFamily="34" charset="0"/>
              </a:rPr>
              <a:t> (18), 7. </a:t>
            </a:r>
            <a:r>
              <a:rPr lang="sr-Cyrl-RS" altLang="zh-CN" sz="2000" dirty="0">
                <a:latin typeface="Arial" pitchFamily="34" charset="0"/>
                <a:ea typeface="Times New Roman" pitchFamily="18" charset="0"/>
                <a:cs typeface="Arial" pitchFamily="34" charset="0"/>
              </a:rPr>
              <a:t>  </a:t>
            </a:r>
            <a:endParaRPr lang="en-U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altLang="zh-CN" sz="2000" dirty="0">
                <a:latin typeface="Arial" pitchFamily="34" charset="0"/>
                <a:ea typeface="Times New Roman" pitchFamily="18" charset="0"/>
                <a:cs typeface="Arial" pitchFamily="34" charset="0"/>
              </a:rPr>
              <a:t>Conformally Equivalent Metrics in </a:t>
            </a:r>
            <a:r>
              <a:rPr lang="en-US" altLang="zh-CN" sz="2000" dirty="0" err="1">
                <a:latin typeface="Arial" pitchFamily="34" charset="0"/>
                <a:ea typeface="Times New Roman" pitchFamily="18" charset="0"/>
                <a:cs typeface="Arial" pitchFamily="34" charset="0"/>
              </a:rPr>
              <a:t>Bimetric</a:t>
            </a:r>
            <a:r>
              <a:rPr lang="en-US" altLang="zh-CN" sz="2000" dirty="0">
                <a:latin typeface="Arial" pitchFamily="34" charset="0"/>
                <a:ea typeface="Times New Roman" pitchFamily="18" charset="0"/>
                <a:cs typeface="Arial" pitchFamily="34" charset="0"/>
              </a:rPr>
              <a:t> General Relativity, 1990, General Relativity and Gravitation, </a:t>
            </a:r>
            <a:r>
              <a:rPr lang="en-US" altLang="zh-CN" sz="2000" b="1" dirty="0">
                <a:latin typeface="Arial" pitchFamily="34" charset="0"/>
                <a:ea typeface="Times New Roman" pitchFamily="18" charset="0"/>
                <a:cs typeface="Arial" pitchFamily="34" charset="0"/>
              </a:rPr>
              <a:t>22</a:t>
            </a:r>
            <a:r>
              <a:rPr lang="en-US" altLang="zh-CN" sz="2000" dirty="0">
                <a:latin typeface="Arial" pitchFamily="34" charset="0"/>
                <a:ea typeface="Times New Roman" pitchFamily="18" charset="0"/>
                <a:cs typeface="Arial" pitchFamily="34" charset="0"/>
              </a:rPr>
              <a:t>, 721.</a:t>
            </a:r>
          </a:p>
          <a:p>
            <a:pPr marL="0" marR="0" lvl="0" indent="0" algn="just" defTabSz="914400" rtl="0" eaLnBrk="1" fontAlgn="base" latinLnBrk="0" hangingPunct="1">
              <a:lnSpc>
                <a:spcPct val="100000"/>
              </a:lnSpc>
              <a:spcBef>
                <a:spcPct val="0"/>
              </a:spcBef>
              <a:spcAft>
                <a:spcPct val="0"/>
              </a:spcAft>
              <a:buClrTx/>
              <a:buSzTx/>
              <a:buFontTx/>
              <a:buNone/>
              <a:tabLst/>
            </a:pPr>
            <a:endParaRPr lang="en-U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О самом Математичком факултету видети у</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130 година Математичког факултета (споменица), гл. уредник Ж. Мијајловић, Математички факултет Универзитета у Београду, Београд, 2003.  </a:t>
            </a:r>
            <a:endParaRPr lang="en-U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dirty="0">
                <a:latin typeface="Arial" pitchFamily="34" charset="0"/>
                <a:ea typeface="Times New Roman" pitchFamily="18" charset="0"/>
                <a:cs typeface="Arial" pitchFamily="34" charset="0"/>
              </a:rPr>
              <a:t>   </a:t>
            </a: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extLst>
      <p:ext uri="{BB962C8B-B14F-4D97-AF65-F5344CB8AC3E}">
        <p14:creationId xmlns:p14="http://schemas.microsoft.com/office/powerpoint/2010/main" val="3951596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lijaLukacevic.jpg"/>
          <p:cNvPicPr>
            <a:picLocks noChangeAspect="1"/>
          </p:cNvPicPr>
          <p:nvPr/>
        </p:nvPicPr>
        <p:blipFill>
          <a:blip r:embed="rId2" cstate="print"/>
          <a:stretch>
            <a:fillRect/>
          </a:stretch>
        </p:blipFill>
        <p:spPr>
          <a:xfrm>
            <a:off x="2667000" y="609600"/>
            <a:ext cx="3733800" cy="4603966"/>
          </a:xfrm>
          <a:prstGeom prst="rect">
            <a:avLst/>
          </a:prstGeom>
        </p:spPr>
      </p:pic>
      <p:sp>
        <p:nvSpPr>
          <p:cNvPr id="3" name="TextBox 2"/>
          <p:cNvSpPr txBox="1"/>
          <p:nvPr/>
        </p:nvSpPr>
        <p:spPr>
          <a:xfrm>
            <a:off x="2895600" y="5638800"/>
            <a:ext cx="3886200" cy="400110"/>
          </a:xfrm>
          <a:prstGeom prst="rect">
            <a:avLst/>
          </a:prstGeom>
          <a:noFill/>
        </p:spPr>
        <p:txBody>
          <a:bodyPr wrap="square" rtlCol="0">
            <a:spAutoFit/>
          </a:bodyPr>
          <a:lstStyle/>
          <a:p>
            <a:r>
              <a:rPr lang="sr-Cyrl-RS" sz="2000" b="1" dirty="0"/>
              <a:t>Професор Илија Лукачевић</a:t>
            </a:r>
            <a:endParaRPr lang="en-US"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sr-Cyrl-RS" sz="2000" b="1" dirty="0"/>
              <a:t>Професор Илија Лукачевић:  Увод</a:t>
            </a:r>
            <a:endParaRPr lang="en-US" sz="2000" dirty="0"/>
          </a:p>
        </p:txBody>
      </p:sp>
      <p:sp>
        <p:nvSpPr>
          <p:cNvPr id="15361" name="Rectangle 1"/>
          <p:cNvSpPr>
            <a:spLocks noChangeArrowheads="1"/>
          </p:cNvSpPr>
          <p:nvPr/>
        </p:nvSpPr>
        <p:spPr bwMode="auto">
          <a:xfrm>
            <a:off x="304800" y="835224"/>
            <a:ext cx="86106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sr-Cyrl-RS" altLang="zh-CN" sz="2000" noProof="1">
                <a:solidFill>
                  <a:srgbClr val="333333"/>
                </a:solidFill>
                <a:latin typeface="Arial" pitchFamily="34" charset="0"/>
                <a:ea typeface="Times New Roman" pitchFamily="18" charset="0"/>
                <a:cs typeface="Arial" pitchFamily="34" charset="0"/>
              </a:rPr>
              <a:t>Средин</a:t>
            </a:r>
            <a:r>
              <a:rPr kumimoji="0" lang="sr-Cyrl-RS" altLang="zh-CN" sz="2000" b="0" i="0" u="none" strike="noStrike" cap="none" normalizeH="0" baseline="0" noProof="1">
                <a:ln>
                  <a:noFill/>
                </a:ln>
                <a:solidFill>
                  <a:srgbClr val="333333"/>
                </a:solidFill>
                <a:effectLst/>
                <a:latin typeface="Arial" pitchFamily="34" charset="0"/>
                <a:ea typeface="Times New Roman" pitchFamily="18" charset="0"/>
                <a:cs typeface="Arial" pitchFamily="34" charset="0"/>
              </a:rPr>
              <a:t>ом 2020. преминуо је Илија Лукачевић, угледни теоријски механичар и професор у пензији Математичког факултета у Београду. </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noProof="1">
              <a:solidFill>
                <a:srgbClr val="333333"/>
              </a:solidFill>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noProof="1">
                <a:ln>
                  <a:noFill/>
                </a:ln>
                <a:solidFill>
                  <a:srgbClr val="333333"/>
                </a:solidFill>
                <a:effectLst/>
                <a:latin typeface="Arial" pitchFamily="34" charset="0"/>
                <a:ea typeface="Times New Roman" pitchFamily="18" charset="0"/>
                <a:cs typeface="Arial" pitchFamily="34" charset="0"/>
              </a:rPr>
              <a:t>У</a:t>
            </a:r>
            <a:r>
              <a:rPr kumimoji="0" lang="sr-Cyrl-RS" altLang="zh-CN" sz="2000" b="0" i="0" u="none" strike="noStrike" cap="none" normalizeH="0" baseline="0" noProof="1">
                <a:ln>
                  <a:noFill/>
                </a:ln>
                <a:solidFill>
                  <a:schemeClr val="tx1"/>
                </a:solidFill>
                <a:effectLst/>
                <a:latin typeface="Arial" pitchFamily="34" charset="0"/>
                <a:ea typeface="Times New Roman" pitchFamily="18" charset="0"/>
                <a:cs typeface="Arial" pitchFamily="34" charset="0"/>
              </a:rPr>
              <a:t> кругу механичара, математичара и астронома био је познат као изванредан познавалац специјалне и опште теорије релативности, тензорског рачуна, диференцијалне геометрије и  космологије. </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noProof="1">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noProof="1">
                <a:ln>
                  <a:noFill/>
                </a:ln>
                <a:solidFill>
                  <a:schemeClr val="tx1"/>
                </a:solidFill>
                <a:effectLst/>
                <a:latin typeface="Arial" pitchFamily="34" charset="0"/>
                <a:ea typeface="Times New Roman" pitchFamily="18" charset="0"/>
                <a:cs typeface="Arial" pitchFamily="34" charset="0"/>
              </a:rPr>
              <a:t>Професор Лукачевић је млађим колегама био учитељ када је реч о општој теорији релативности и космологији, областима које нису до његове појаве биле развијене у нашој средини.</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noProof="1">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noProof="1">
                <a:ln>
                  <a:noFill/>
                </a:ln>
                <a:solidFill>
                  <a:schemeClr val="tx1"/>
                </a:solidFill>
                <a:effectLst/>
                <a:latin typeface="Arial" pitchFamily="34" charset="0"/>
                <a:ea typeface="Times New Roman" pitchFamily="18" charset="0"/>
                <a:cs typeface="Arial" pitchFamily="34" charset="0"/>
              </a:rPr>
              <a:t> Био је један од покретача, семинара „Теорија релативности и космолошки модели“ (основан 2017.) у Математичком институту САНУ. Предавањима и предлагањем тема за изучавање Лукачевић је значајно утицао на рад семинара. </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noProof="1">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noProof="1">
                <a:ln>
                  <a:noFill/>
                </a:ln>
                <a:solidFill>
                  <a:schemeClr val="tx1"/>
                </a:solidFill>
                <a:effectLst/>
                <a:latin typeface="Arial" pitchFamily="34" charset="0"/>
                <a:ea typeface="Times New Roman" pitchFamily="18" charset="0"/>
                <a:cs typeface="Arial" pitchFamily="34" charset="0"/>
              </a:rPr>
              <a:t>У овој прилици представљамо  његов живот</a:t>
            </a:r>
            <a:r>
              <a:rPr kumimoji="0" lang="sr-Cyrl-RS" altLang="zh-CN" sz="2000" b="0" i="0" u="none" strike="noStrike" cap="none" normalizeH="0" noProof="1">
                <a:ln>
                  <a:noFill/>
                </a:ln>
                <a:solidFill>
                  <a:schemeClr val="tx1"/>
                </a:solidFill>
                <a:effectLst/>
                <a:latin typeface="Arial" pitchFamily="34" charset="0"/>
                <a:ea typeface="Times New Roman" pitchFamily="18" charset="0"/>
                <a:cs typeface="Arial" pitchFamily="34" charset="0"/>
              </a:rPr>
              <a:t> </a:t>
            </a:r>
            <a:r>
              <a:rPr kumimoji="0" lang="sr-Cyrl-RS" altLang="zh-CN" sz="2000" b="0" i="0" u="none" strike="noStrike" cap="none" normalizeH="0" baseline="0" noProof="1">
                <a:ln>
                  <a:noFill/>
                </a:ln>
                <a:solidFill>
                  <a:schemeClr val="tx1"/>
                </a:solidFill>
                <a:effectLst/>
                <a:latin typeface="Arial" pitchFamily="34" charset="0"/>
                <a:ea typeface="Times New Roman" pitchFamily="18" charset="0"/>
                <a:cs typeface="Arial" pitchFamily="34" charset="0"/>
              </a:rPr>
              <a:t>и доприносе у области теорије релативности и космологије. </a:t>
            </a:r>
            <a:endParaRPr kumimoji="0" lang="sr-Cyrl-RS" altLang="zh-CN" sz="2000" b="0" i="0" u="none" strike="noStrike" cap="none" normalizeH="0" baseline="0" noProof="1">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17409" name="Rectangle 1"/>
          <p:cNvSpPr>
            <a:spLocks noChangeArrowheads="1"/>
          </p:cNvSpPr>
          <p:nvPr/>
        </p:nvSpPr>
        <p:spPr bwMode="auto">
          <a:xfrm>
            <a:off x="304800" y="1295400"/>
            <a:ext cx="883920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Илија Лукачевић родио се 1935. године у Београду. Дипломирао је 1960. године. Магистарски рад одбранио је 1965.  </a:t>
            </a:r>
            <a:endParaRPr lang="sr-Cyrl-RS" altLang="zh-CN" sz="20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Докторирао је 1968. године у области механичких наука на Природно-математичком факултету у Београду са </a:t>
            </a:r>
            <a:r>
              <a:rPr kumimoji="0" lang="sr-Cyrl-RS" altLang="zh-CN" sz="2000" b="1" i="0" u="none" strike="noStrike" cap="none" normalizeH="0" baseline="0" dirty="0">
                <a:ln>
                  <a:noFill/>
                </a:ln>
                <a:solidFill>
                  <a:schemeClr val="tx1"/>
                </a:solidFill>
                <a:effectLst/>
                <a:latin typeface="Arial" pitchFamily="34" charset="0"/>
                <a:ea typeface="Times New Roman" pitchFamily="18" charset="0"/>
                <a:cs typeface="Arial" pitchFamily="34" charset="0"/>
              </a:rPr>
              <a:t>дисертацијом  </a:t>
            </a:r>
            <a:r>
              <a:rPr kumimoji="0" lang="sr-Cyrl-RS" altLang="zh-CN" sz="2000" b="1" i="1" u="none" strike="noStrike" cap="none" normalizeH="0" baseline="0" dirty="0">
                <a:ln>
                  <a:noFill/>
                </a:ln>
                <a:solidFill>
                  <a:schemeClr val="tx1"/>
                </a:solidFill>
                <a:effectLst/>
                <a:latin typeface="Arial" pitchFamily="34" charset="0"/>
                <a:ea typeface="Times New Roman" pitchFamily="18" charset="0"/>
                <a:cs typeface="Arial" pitchFamily="34" charset="0"/>
              </a:rPr>
              <a:t>Алфенови таласи у релативистичкој магнетохидродинамици</a:t>
            </a:r>
            <a:r>
              <a:rPr kumimoji="0" lang="sr-Cyrl-RS" altLang="zh-CN" sz="2000" b="1"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испред комисије акад. Татомир Анђелић, (ред.пр), др Марко Леко, (доцент) и Ђорђе Мушицки (ванр. проф.). </a:t>
            </a:r>
          </a:p>
          <a:p>
            <a:pPr marL="0" marR="0" lvl="0" indent="0" algn="l" defTabSz="914400" rtl="0" eaLnBrk="1" fontAlgn="base" latinLnBrk="0" hangingPunct="1">
              <a:lnSpc>
                <a:spcPct val="100000"/>
              </a:lnSpc>
              <a:spcBef>
                <a:spcPct val="0"/>
              </a:spcBef>
              <a:spcAft>
                <a:spcPct val="0"/>
              </a:spcAft>
              <a:buClrTx/>
              <a:buSzTx/>
              <a:buFontTx/>
              <a:buNone/>
              <a:tabLst/>
            </a:pPr>
            <a:endParaRPr lang="sr-Cyrl-RS" altLang="zh-CN" sz="20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Његова теза може се наћи у дигитализованом облику у Виртуелној библиотеци Математичког факултет. </a:t>
            </a:r>
          </a:p>
          <a:p>
            <a:pPr marL="0" marR="0" lvl="0" indent="0" algn="l" defTabSz="914400" rtl="0" eaLnBrk="1" fontAlgn="base" latinLnBrk="0" hangingPunct="1">
              <a:lnSpc>
                <a:spcPct val="100000"/>
              </a:lnSpc>
              <a:spcBef>
                <a:spcPct val="0"/>
              </a:spcBef>
              <a:spcAft>
                <a:spcPct val="0"/>
              </a:spcAft>
              <a:buClrTx/>
              <a:buSzTx/>
              <a:buFontTx/>
              <a:buNone/>
              <a:tabLst/>
            </a:pPr>
            <a:endParaRPr lang="sr-Cyrl-RS" altLang="zh-CN" sz="20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У школској години 1966/67. усавршавао се, као француски стипендиста, у области релативистичке механике, код професора Лишнеровича (Andre Lichnerowicz), у Паризу.</a:t>
            </a:r>
            <a:r>
              <a:rPr kumimoji="0" lang="sr-Cyrl-RS" altLang="zh-CN" sz="2000" b="0" i="0" u="none" strike="noStrike" cap="none" normalizeH="0" baseline="0" dirty="0">
                <a:ln>
                  <a:noFill/>
                </a:ln>
                <a:solidFill>
                  <a:schemeClr val="tx1"/>
                </a:solidFill>
                <a:effectLst/>
                <a:latin typeface="Arial" pitchFamily="34" charset="0"/>
                <a:cs typeface="Arial" pitchFamily="34"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sr-Cyrl-RS" sz="2000" b="1" dirty="0"/>
              <a:t>Професор Илија Лукачевић:  Биографија</a:t>
            </a:r>
            <a:endParaRPr lang="en-US" sz="2000" dirty="0"/>
          </a:p>
        </p:txBody>
      </p:sp>
      <p:sp>
        <p:nvSpPr>
          <p:cNvPr id="3" name="Rectangle 2"/>
          <p:cNvSpPr/>
          <p:nvPr/>
        </p:nvSpPr>
        <p:spPr>
          <a:xfrm>
            <a:off x="457200" y="1720840"/>
            <a:ext cx="8382000" cy="4093428"/>
          </a:xfrm>
          <a:prstGeom prst="rect">
            <a:avLst/>
          </a:prstGeom>
        </p:spPr>
        <p:txBody>
          <a:bodyPr wrap="square">
            <a:spAutoFit/>
          </a:bodyPr>
          <a:lstStyle/>
          <a:p>
            <a:r>
              <a:rPr lang="sr-Cyrl-RS" sz="2000" dirty="0">
                <a:latin typeface="Arial" pitchFamily="34" charset="0"/>
                <a:cs typeface="Arial" pitchFamily="34" charset="0"/>
              </a:rPr>
              <a:t>За асистента је постављен 1951. године, за доцента 1970, за ванредног професора 1979, а за редовног професора 1986. године. </a:t>
            </a:r>
          </a:p>
          <a:p>
            <a:endParaRPr lang="sr-Cyrl-RS" sz="2000" dirty="0">
              <a:latin typeface="Arial" pitchFamily="34" charset="0"/>
              <a:cs typeface="Arial" pitchFamily="34" charset="0"/>
            </a:endParaRPr>
          </a:p>
          <a:p>
            <a:r>
              <a:rPr lang="sr-Cyrl-RS" sz="2000" dirty="0">
                <a:latin typeface="Arial" pitchFamily="34" charset="0"/>
                <a:cs typeface="Arial" pitchFamily="34" charset="0"/>
              </a:rPr>
              <a:t>Отишао је у пензију 2001. </a:t>
            </a:r>
          </a:p>
          <a:p>
            <a:endParaRPr lang="sr-Cyrl-RS" sz="2000" dirty="0">
              <a:latin typeface="Arial" pitchFamily="34" charset="0"/>
              <a:cs typeface="Arial" pitchFamily="34" charset="0"/>
            </a:endParaRPr>
          </a:p>
          <a:p>
            <a:r>
              <a:rPr lang="sr-Cyrl-RS" sz="2000" dirty="0">
                <a:latin typeface="Arial" pitchFamily="34" charset="0"/>
                <a:cs typeface="Arial" pitchFamily="34" charset="0"/>
              </a:rPr>
              <a:t>Објавио је 26 научна рада, углавном из теорије релативности и магнетохидродинамике. </a:t>
            </a:r>
          </a:p>
          <a:p>
            <a:endParaRPr lang="sr-Cyrl-RS" sz="2000" dirty="0">
              <a:latin typeface="Arial" pitchFamily="34" charset="0"/>
              <a:cs typeface="Arial" pitchFamily="34" charset="0"/>
            </a:endParaRPr>
          </a:p>
          <a:p>
            <a:r>
              <a:rPr lang="sr-Cyrl-RS" sz="2000" dirty="0">
                <a:latin typeface="Arial" pitchFamily="34" charset="0"/>
                <a:cs typeface="Arial" pitchFamily="34" charset="0"/>
              </a:rPr>
              <a:t>Објавио је уџбеник </a:t>
            </a:r>
            <a:r>
              <a:rPr lang="sr-Cyrl-RS" sz="2000" i="1" dirty="0">
                <a:latin typeface="Arial" pitchFamily="34" charset="0"/>
                <a:cs typeface="Arial" pitchFamily="34" charset="0"/>
              </a:rPr>
              <a:t>Основе теорије релативности</a:t>
            </a:r>
            <a:r>
              <a:rPr lang="sr-Cyrl-RS" sz="2000" dirty="0">
                <a:latin typeface="Arial" pitchFamily="34" charset="0"/>
                <a:cs typeface="Arial" pitchFamily="34" charset="0"/>
              </a:rPr>
              <a:t>. </a:t>
            </a:r>
          </a:p>
          <a:p>
            <a:endParaRPr lang="sr-Cyrl-RS" sz="2000" dirty="0">
              <a:latin typeface="Arial" pitchFamily="34" charset="0"/>
              <a:cs typeface="Arial" pitchFamily="34" charset="0"/>
            </a:endParaRPr>
          </a:p>
          <a:p>
            <a:r>
              <a:rPr lang="sr-Cyrl-RS" sz="2000" dirty="0">
                <a:latin typeface="Arial" pitchFamily="34" charset="0"/>
                <a:cs typeface="Arial" pitchFamily="34" charset="0"/>
              </a:rPr>
              <a:t>Учествовао је на 6 међународних и 14 националних конгреса и конференција. Држао по позиву двапут предавања у Москви, једном у Паризу и једном у Будимпешти. </a:t>
            </a:r>
            <a:endParaRPr lang="en-US" sz="20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en-US" sz="2000" dirty="0"/>
          </a:p>
        </p:txBody>
      </p:sp>
      <p:sp>
        <p:nvSpPr>
          <p:cNvPr id="3" name="Rectangle 2"/>
          <p:cNvSpPr/>
          <p:nvPr/>
        </p:nvSpPr>
        <p:spPr>
          <a:xfrm>
            <a:off x="304800" y="1447800"/>
            <a:ext cx="8229600" cy="3785652"/>
          </a:xfrm>
          <a:prstGeom prst="rect">
            <a:avLst/>
          </a:prstGeom>
        </p:spPr>
        <p:txBody>
          <a:bodyPr wrap="square">
            <a:spAutoFit/>
          </a:bodyPr>
          <a:lstStyle/>
          <a:p>
            <a:r>
              <a:rPr lang="sr-Cyrl-RS" sz="2000" dirty="0">
                <a:latin typeface="Arial" pitchFamily="34" charset="0"/>
                <a:cs typeface="Arial" pitchFamily="34" charset="0"/>
              </a:rPr>
              <a:t>На Математичком факултету је држао предавања из </a:t>
            </a:r>
            <a:r>
              <a:rPr lang="sr-Cyrl-RS" sz="2000" i="1" dirty="0">
                <a:latin typeface="Arial" pitchFamily="34" charset="0"/>
                <a:cs typeface="Arial" pitchFamily="34" charset="0"/>
              </a:rPr>
              <a:t>Теорије релативности, Магнетохидродинамике, Рационалне механике, Аналитичке механике, Статике</a:t>
            </a:r>
            <a:r>
              <a:rPr lang="sr-Cyrl-RS" sz="2000" dirty="0">
                <a:latin typeface="Arial" pitchFamily="34" charset="0"/>
                <a:cs typeface="Arial" pitchFamily="34" charset="0"/>
              </a:rPr>
              <a:t> и </a:t>
            </a:r>
            <a:r>
              <a:rPr lang="sr-Cyrl-RS" sz="2000" i="1" dirty="0">
                <a:latin typeface="Arial" pitchFamily="34" charset="0"/>
                <a:cs typeface="Arial" pitchFamily="34" charset="0"/>
              </a:rPr>
              <a:t>Тензорског рачуна с применама у механици</a:t>
            </a:r>
            <a:r>
              <a:rPr lang="sr-Cyrl-RS" sz="2000" dirty="0">
                <a:latin typeface="Arial" pitchFamily="34" charset="0"/>
                <a:cs typeface="Arial" pitchFamily="34" charset="0"/>
              </a:rPr>
              <a:t>. </a:t>
            </a:r>
          </a:p>
          <a:p>
            <a:endParaRPr lang="sr-Cyrl-RS" sz="2000" dirty="0">
              <a:latin typeface="Arial" pitchFamily="34" charset="0"/>
              <a:cs typeface="Arial" pitchFamily="34" charset="0"/>
            </a:endParaRPr>
          </a:p>
          <a:p>
            <a:r>
              <a:rPr lang="sr-Cyrl-RS" sz="2000" dirty="0">
                <a:latin typeface="Arial" pitchFamily="34" charset="0"/>
                <a:cs typeface="Arial" pitchFamily="34" charset="0"/>
              </a:rPr>
              <a:t>Био је управник Института за механику. Био је члан Међународне астрономске уније и Југословенског друштва за механику. Писао је прегледе за  </a:t>
            </a:r>
            <a:r>
              <a:rPr lang="sr-Cyrl-RS" sz="2000" i="1" dirty="0">
                <a:latin typeface="Arial" pitchFamily="34" charset="0"/>
                <a:cs typeface="Arial" pitchFamily="34" charset="0"/>
              </a:rPr>
              <a:t>Mathematical Reviews.</a:t>
            </a:r>
          </a:p>
          <a:p>
            <a:endParaRPr lang="sr-Cyrl-RS" sz="2000" i="1" dirty="0">
              <a:latin typeface="Arial" pitchFamily="34" charset="0"/>
              <a:cs typeface="Arial" pitchFamily="34" charset="0"/>
            </a:endParaRPr>
          </a:p>
          <a:p>
            <a:r>
              <a:rPr lang="sr-Cyrl-RS" sz="2000" dirty="0">
                <a:latin typeface="Arial" pitchFamily="34" charset="0"/>
                <a:cs typeface="Arial" pitchFamily="34" charset="0"/>
              </a:rPr>
              <a:t> Његов директан ученик којем је био и ментор за израду докторске дисертације из области опште теорије релативности био је Драги Радојевић, научни сарадник Математичког института.</a:t>
            </a:r>
            <a:endParaRPr lang="en-US" sz="20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sr-Cyrl-RS" sz="2000" b="1" dirty="0"/>
              <a:t>Професор Илија Лукачевић:  Биографија</a:t>
            </a:r>
            <a:endParaRPr lang="sr-Cyrl-RS" sz="2000" dirty="0"/>
          </a:p>
        </p:txBody>
      </p:sp>
      <p:sp>
        <p:nvSpPr>
          <p:cNvPr id="18433" name="Rectangle 1"/>
          <p:cNvSpPr>
            <a:spLocks noChangeArrowheads="1"/>
          </p:cNvSpPr>
          <p:nvPr/>
        </p:nvSpPr>
        <p:spPr bwMode="auto">
          <a:xfrm>
            <a:off x="381000" y="1676400"/>
            <a:ext cx="84582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Био је близак Катедри за астрономију, на пр. био је члан комисије за одбрану теза асистената те катедре и то докторске дисертације Трајчета Ангелова 1981 и ментор магистарског рада Златка Ћатовића 1990. </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Често је долазио на семинар Катедре за астрономију. </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Није пропуштао неформалне заједничке састанке Катедре за астрономију и Катедре за механику понедељком где су се водиле дуге, а некад у бурне дискусије на разне теме из механике и астрономије. </a:t>
            </a:r>
            <a:endParaRPr kumimoji="0" lang="sr-Cyrl-RS" altLang="zh-CN" sz="2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sr-Cyrl-RS" sz="2000" b="1" dirty="0"/>
              <a:t>Професор Илија Лукачевић:  Биографија</a:t>
            </a:r>
            <a:endParaRPr lang="sr-Cyrl-RS" sz="2000" dirty="0"/>
          </a:p>
        </p:txBody>
      </p:sp>
      <p:sp>
        <p:nvSpPr>
          <p:cNvPr id="21505" name="Rectangle 1"/>
          <p:cNvSpPr>
            <a:spLocks noChangeArrowheads="1"/>
          </p:cNvSpPr>
          <p:nvPr/>
        </p:nvSpPr>
        <p:spPr bwMode="auto">
          <a:xfrm>
            <a:off x="381000" y="1219200"/>
            <a:ext cx="8382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Главни резултати и доприноси професора Лукачевића односе се на биметричку теорију гравитације. </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Неколико радова, један у коауторству са Ћатовићем, објављује на ту тему у угледном међународном часопису </a:t>
            </a:r>
            <a:r>
              <a:rPr kumimoji="0" lang="en-U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Gen</a:t>
            </a: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R</a:t>
            </a: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е</a:t>
            </a:r>
            <a:r>
              <a:rPr kumimoji="0" lang="en-US" altLang="zh-CN" sz="2000" b="0" i="0" u="none" strike="noStrike" cap="none" normalizeH="0" baseline="0" dirty="0" err="1">
                <a:ln>
                  <a:noFill/>
                </a:ln>
                <a:solidFill>
                  <a:schemeClr val="tx1"/>
                </a:solidFill>
                <a:effectLst/>
                <a:latin typeface="Arial" pitchFamily="34" charset="0"/>
                <a:ea typeface="Times New Roman" pitchFamily="18" charset="0"/>
                <a:cs typeface="Arial" pitchFamily="34" charset="0"/>
              </a:rPr>
              <a:t>lativ</a:t>
            </a: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en-US" altLang="zh-CN" sz="2000" b="0" i="0" u="none" strike="noStrike" cap="none" normalizeH="0" baseline="0" dirty="0" err="1">
                <a:ln>
                  <a:noFill/>
                </a:ln>
                <a:solidFill>
                  <a:schemeClr val="tx1"/>
                </a:solidFill>
                <a:effectLst/>
                <a:latin typeface="Arial" pitchFamily="34" charset="0"/>
                <a:ea typeface="Times New Roman" pitchFamily="18" charset="0"/>
                <a:cs typeface="Arial" pitchFamily="34" charset="0"/>
              </a:rPr>
              <a:t>Gr</a:t>
            </a:r>
            <a:r>
              <a:rPr lang="en-US" altLang="zh-CN" sz="2000" dirty="0" err="1">
                <a:latin typeface="Arial" pitchFamily="34" charset="0"/>
                <a:ea typeface="Times New Roman" pitchFamily="18" charset="0"/>
                <a:cs typeface="Arial" pitchFamily="34" charset="0"/>
              </a:rPr>
              <a:t>avit</a:t>
            </a: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 80-их година прошлог века.  </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Заправо у то време започиње интересовање професора Лукачевића за алтернативне теорије гравитације и посебно за тзв. Росенову теорију гравитације одакле и објављује и за коју ће се занимати до краја живота. </a:t>
            </a:r>
          </a:p>
          <a:p>
            <a:pPr marL="0" marR="0" lvl="0" indent="0" algn="just" defTabSz="914400" rtl="0" eaLnBrk="1" fontAlgn="base" latinLnBrk="0" hangingPunct="1">
              <a:lnSpc>
                <a:spcPct val="100000"/>
              </a:lnSpc>
              <a:spcBef>
                <a:spcPct val="0"/>
              </a:spcBef>
              <a:spcAft>
                <a:spcPct val="0"/>
              </a:spcAft>
              <a:buClrTx/>
              <a:buSzTx/>
              <a:buFontTx/>
              <a:buNone/>
              <a:tabLst/>
            </a:pPr>
            <a:endParaRPr lang="sr-Cyrl-RS" altLang="zh-CN" sz="2000" dirty="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sr-Cyrl-RS" altLang="zh-CN" sz="2000" b="0" i="0" u="none" strike="noStrike" cap="none" normalizeH="0" baseline="0" dirty="0">
                <a:ln>
                  <a:noFill/>
                </a:ln>
                <a:solidFill>
                  <a:schemeClr val="tx1"/>
                </a:solidFill>
                <a:effectLst/>
                <a:latin typeface="Arial" pitchFamily="34" charset="0"/>
                <a:ea typeface="Times New Roman" pitchFamily="18" charset="0"/>
                <a:cs typeface="Arial" pitchFamily="34" charset="0"/>
              </a:rPr>
              <a:t>Поред опште теорије релативности дубоко су га занимала питања из космологије.</a:t>
            </a:r>
            <a:endParaRPr kumimoji="0" lang="sr-Cyrl-RS" altLang="zh-CN" sz="2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401</TotalTime>
  <Words>2232</Words>
  <Application>Microsoft Office PowerPoint</Application>
  <PresentationFormat>On-screen Show (4:3)</PresentationFormat>
  <Paragraphs>115</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Times New Roman</vt:lpstr>
      <vt:lpstr>Office Theme</vt:lpstr>
      <vt:lpstr>ПРОФЕСОР ИЛИЈА ЛУКАЧЕВИЋ И СЕМИНАР ЗА КОСМОЛОГИЈУ МАТЕМАТИЧКОГ ИНСТИТУТА САНУ </vt:lpstr>
      <vt:lpstr>Професор Илија Лукачевић: Апстракт </vt:lpstr>
      <vt:lpstr>PowerPoint Presentation</vt:lpstr>
      <vt:lpstr>Професор Илија Лукачевић:  Увод</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Биографија</vt:lpstr>
      <vt:lpstr>Професор Илија Лукачевић:  Закључак</vt:lpstr>
      <vt:lpstr>Професор Илија Лукачевић:  Одабрани радови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ПРОФЕСОР ИЛИЈА ЛУКАЧЕВИЋ И СЕМИНАР ЗА КОСМОЛОГИЈУ МАТЕМАТИЧКОГ ИНСТИТУТА САНУ </dc:title>
  <dc:creator>Zarko</dc:creator>
  <cp:lastModifiedBy>Slobodan</cp:lastModifiedBy>
  <cp:revision>78</cp:revision>
  <dcterms:created xsi:type="dcterms:W3CDTF">2021-04-13T12:16:58Z</dcterms:created>
  <dcterms:modified xsi:type="dcterms:W3CDTF">2021-04-15T11:42:36Z</dcterms:modified>
</cp:coreProperties>
</file>